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1"/>
  </p:notesMasterIdLst>
  <p:handoutMasterIdLst>
    <p:handoutMasterId r:id="rId302"/>
  </p:handoutMasterIdLst>
  <p:sldIdLst>
    <p:sldId id="1704" r:id="rId2"/>
    <p:sldId id="1705" r:id="rId3"/>
    <p:sldId id="1847" r:id="rId4"/>
    <p:sldId id="1706" r:id="rId5"/>
    <p:sldId id="1707" r:id="rId6"/>
    <p:sldId id="1708" r:id="rId7"/>
    <p:sldId id="1709" r:id="rId8"/>
    <p:sldId id="1712" r:id="rId9"/>
    <p:sldId id="1713" r:id="rId10"/>
    <p:sldId id="1714" r:id="rId11"/>
    <p:sldId id="1715" r:id="rId12"/>
    <p:sldId id="1716" r:id="rId13"/>
    <p:sldId id="1849" r:id="rId14"/>
    <p:sldId id="1717" r:id="rId15"/>
    <p:sldId id="1718" r:id="rId16"/>
    <p:sldId id="1719" r:id="rId17"/>
    <p:sldId id="1720" r:id="rId18"/>
    <p:sldId id="1721" r:id="rId19"/>
    <p:sldId id="1722" r:id="rId20"/>
    <p:sldId id="1723" r:id="rId21"/>
    <p:sldId id="1724" r:id="rId22"/>
    <p:sldId id="1725" r:id="rId23"/>
    <p:sldId id="1726" r:id="rId24"/>
    <p:sldId id="1727" r:id="rId25"/>
    <p:sldId id="1728" r:id="rId26"/>
    <p:sldId id="1729" r:id="rId27"/>
    <p:sldId id="1730" r:id="rId28"/>
    <p:sldId id="1731" r:id="rId29"/>
    <p:sldId id="1732" r:id="rId30"/>
    <p:sldId id="1733" r:id="rId31"/>
    <p:sldId id="1734" r:id="rId32"/>
    <p:sldId id="1735" r:id="rId33"/>
    <p:sldId id="1736" r:id="rId34"/>
    <p:sldId id="1737" r:id="rId35"/>
    <p:sldId id="1738" r:id="rId36"/>
    <p:sldId id="1740" r:id="rId37"/>
    <p:sldId id="1741" r:id="rId38"/>
    <p:sldId id="1742" r:id="rId39"/>
    <p:sldId id="1743" r:id="rId40"/>
    <p:sldId id="1745" r:id="rId41"/>
    <p:sldId id="1746" r:id="rId42"/>
    <p:sldId id="1747" r:id="rId43"/>
    <p:sldId id="1748" r:id="rId44"/>
    <p:sldId id="1749" r:id="rId45"/>
    <p:sldId id="1750" r:id="rId46"/>
    <p:sldId id="1751" r:id="rId47"/>
    <p:sldId id="1752" r:id="rId48"/>
    <p:sldId id="1845" r:id="rId49"/>
    <p:sldId id="1754" r:id="rId50"/>
    <p:sldId id="1755" r:id="rId51"/>
    <p:sldId id="1759" r:id="rId52"/>
    <p:sldId id="1760" r:id="rId53"/>
    <p:sldId id="1761" r:id="rId54"/>
    <p:sldId id="1762" r:id="rId55"/>
    <p:sldId id="1763" r:id="rId56"/>
    <p:sldId id="1764" r:id="rId57"/>
    <p:sldId id="1765" r:id="rId58"/>
    <p:sldId id="1766" r:id="rId59"/>
    <p:sldId id="1767" r:id="rId60"/>
    <p:sldId id="1768" r:id="rId61"/>
    <p:sldId id="1770" r:id="rId62"/>
    <p:sldId id="1771" r:id="rId63"/>
    <p:sldId id="1772" r:id="rId64"/>
    <p:sldId id="1773" r:id="rId65"/>
    <p:sldId id="1774" r:id="rId66"/>
    <p:sldId id="1775" r:id="rId67"/>
    <p:sldId id="1776" r:id="rId68"/>
    <p:sldId id="1777" r:id="rId69"/>
    <p:sldId id="1779" r:id="rId70"/>
    <p:sldId id="1783" r:id="rId71"/>
    <p:sldId id="1784" r:id="rId72"/>
    <p:sldId id="1785" r:id="rId73"/>
    <p:sldId id="1786" r:id="rId74"/>
    <p:sldId id="1787" r:id="rId75"/>
    <p:sldId id="1788" r:id="rId76"/>
    <p:sldId id="1789" r:id="rId77"/>
    <p:sldId id="1790" r:id="rId78"/>
    <p:sldId id="1791" r:id="rId79"/>
    <p:sldId id="1792" r:id="rId80"/>
    <p:sldId id="1793" r:id="rId81"/>
    <p:sldId id="1794" r:id="rId82"/>
    <p:sldId id="1795" r:id="rId83"/>
    <p:sldId id="1796" r:id="rId84"/>
    <p:sldId id="1797" r:id="rId85"/>
    <p:sldId id="1799" r:id="rId86"/>
    <p:sldId id="1801" r:id="rId87"/>
    <p:sldId id="1802" r:id="rId88"/>
    <p:sldId id="1803" r:id="rId89"/>
    <p:sldId id="1805" r:id="rId90"/>
    <p:sldId id="1807" r:id="rId91"/>
    <p:sldId id="1809" r:id="rId92"/>
    <p:sldId id="1810" r:id="rId93"/>
    <p:sldId id="1811" r:id="rId94"/>
    <p:sldId id="1812" r:id="rId95"/>
    <p:sldId id="1813" r:id="rId96"/>
    <p:sldId id="1814" r:id="rId97"/>
    <p:sldId id="1815" r:id="rId98"/>
    <p:sldId id="1816" r:id="rId99"/>
    <p:sldId id="1817" r:id="rId100"/>
    <p:sldId id="1818" r:id="rId101"/>
    <p:sldId id="1819" r:id="rId102"/>
    <p:sldId id="1820" r:id="rId103"/>
    <p:sldId id="1821" r:id="rId104"/>
    <p:sldId id="1822" r:id="rId105"/>
    <p:sldId id="1823" r:id="rId106"/>
    <p:sldId id="2025" r:id="rId107"/>
    <p:sldId id="1850" r:id="rId108"/>
    <p:sldId id="1825" r:id="rId109"/>
    <p:sldId id="1827" r:id="rId110"/>
    <p:sldId id="1828" r:id="rId111"/>
    <p:sldId id="1829" r:id="rId112"/>
    <p:sldId id="1830" r:id="rId113"/>
    <p:sldId id="1831" r:id="rId114"/>
    <p:sldId id="1832" r:id="rId115"/>
    <p:sldId id="1833" r:id="rId116"/>
    <p:sldId id="1834" r:id="rId117"/>
    <p:sldId id="1835" r:id="rId118"/>
    <p:sldId id="1836" r:id="rId119"/>
    <p:sldId id="1837" r:id="rId120"/>
    <p:sldId id="1838" r:id="rId121"/>
    <p:sldId id="1839" r:id="rId122"/>
    <p:sldId id="1840" r:id="rId123"/>
    <p:sldId id="1841" r:id="rId124"/>
    <p:sldId id="1842" r:id="rId125"/>
    <p:sldId id="1843" r:id="rId126"/>
    <p:sldId id="1844" r:id="rId127"/>
    <p:sldId id="1852" r:id="rId128"/>
    <p:sldId id="1853" r:id="rId129"/>
    <p:sldId id="1854" r:id="rId130"/>
    <p:sldId id="1855" r:id="rId131"/>
    <p:sldId id="1856" r:id="rId132"/>
    <p:sldId id="1857" r:id="rId133"/>
    <p:sldId id="1858" r:id="rId134"/>
    <p:sldId id="1859" r:id="rId135"/>
    <p:sldId id="1860" r:id="rId136"/>
    <p:sldId id="1861" r:id="rId137"/>
    <p:sldId id="1862" r:id="rId138"/>
    <p:sldId id="1863" r:id="rId139"/>
    <p:sldId id="1864" r:id="rId140"/>
    <p:sldId id="1865" r:id="rId141"/>
    <p:sldId id="1866" r:id="rId142"/>
    <p:sldId id="1867" r:id="rId143"/>
    <p:sldId id="1868" r:id="rId144"/>
    <p:sldId id="1869" r:id="rId145"/>
    <p:sldId id="1870" r:id="rId146"/>
    <p:sldId id="1871" r:id="rId147"/>
    <p:sldId id="1872" r:id="rId148"/>
    <p:sldId id="1873" r:id="rId149"/>
    <p:sldId id="1874" r:id="rId150"/>
    <p:sldId id="1875" r:id="rId151"/>
    <p:sldId id="1876" r:id="rId152"/>
    <p:sldId id="1877" r:id="rId153"/>
    <p:sldId id="1878" r:id="rId154"/>
    <p:sldId id="1879" r:id="rId155"/>
    <p:sldId id="1880" r:id="rId156"/>
    <p:sldId id="1881" r:id="rId157"/>
    <p:sldId id="1882" r:id="rId158"/>
    <p:sldId id="1883" r:id="rId159"/>
    <p:sldId id="1884" r:id="rId160"/>
    <p:sldId id="1885" r:id="rId161"/>
    <p:sldId id="1886" r:id="rId162"/>
    <p:sldId id="1887" r:id="rId163"/>
    <p:sldId id="1888" r:id="rId164"/>
    <p:sldId id="1889" r:id="rId165"/>
    <p:sldId id="1890" r:id="rId166"/>
    <p:sldId id="1891" r:id="rId167"/>
    <p:sldId id="1892" r:id="rId168"/>
    <p:sldId id="1893" r:id="rId169"/>
    <p:sldId id="1894" r:id="rId170"/>
    <p:sldId id="1895" r:id="rId171"/>
    <p:sldId id="1896" r:id="rId172"/>
    <p:sldId id="1897" r:id="rId173"/>
    <p:sldId id="1898" r:id="rId174"/>
    <p:sldId id="1899" r:id="rId175"/>
    <p:sldId id="2026" r:id="rId176"/>
    <p:sldId id="1901" r:id="rId177"/>
    <p:sldId id="1902" r:id="rId178"/>
    <p:sldId id="1903" r:id="rId179"/>
    <p:sldId id="1904" r:id="rId180"/>
    <p:sldId id="1905" r:id="rId181"/>
    <p:sldId id="1906" r:id="rId182"/>
    <p:sldId id="1907" r:id="rId183"/>
    <p:sldId id="1908" r:id="rId184"/>
    <p:sldId id="1909" r:id="rId185"/>
    <p:sldId id="1910" r:id="rId186"/>
    <p:sldId id="1911" r:id="rId187"/>
    <p:sldId id="1912" r:id="rId188"/>
    <p:sldId id="1913" r:id="rId189"/>
    <p:sldId id="1914" r:id="rId190"/>
    <p:sldId id="1915" r:id="rId191"/>
    <p:sldId id="1916" r:id="rId192"/>
    <p:sldId id="1917" r:id="rId193"/>
    <p:sldId id="1918" r:id="rId194"/>
    <p:sldId id="1919" r:id="rId195"/>
    <p:sldId id="1920" r:id="rId196"/>
    <p:sldId id="1921" r:id="rId197"/>
    <p:sldId id="1922" r:id="rId198"/>
    <p:sldId id="1923" r:id="rId199"/>
    <p:sldId id="1924" r:id="rId200"/>
    <p:sldId id="1925" r:id="rId201"/>
    <p:sldId id="1926" r:id="rId202"/>
    <p:sldId id="1927" r:id="rId203"/>
    <p:sldId id="1928" r:id="rId204"/>
    <p:sldId id="1929" r:id="rId205"/>
    <p:sldId id="1930" r:id="rId206"/>
    <p:sldId id="1931" r:id="rId207"/>
    <p:sldId id="1932" r:id="rId208"/>
    <p:sldId id="1933" r:id="rId209"/>
    <p:sldId id="1934" r:id="rId210"/>
    <p:sldId id="1935" r:id="rId211"/>
    <p:sldId id="1936" r:id="rId212"/>
    <p:sldId id="1937" r:id="rId213"/>
    <p:sldId id="1938" r:id="rId214"/>
    <p:sldId id="1939" r:id="rId215"/>
    <p:sldId id="1940" r:id="rId216"/>
    <p:sldId id="1941" r:id="rId217"/>
    <p:sldId id="1942" r:id="rId218"/>
    <p:sldId id="1943" r:id="rId219"/>
    <p:sldId id="1944" r:id="rId220"/>
    <p:sldId id="1945" r:id="rId221"/>
    <p:sldId id="1946" r:id="rId222"/>
    <p:sldId id="1947" r:id="rId223"/>
    <p:sldId id="1948" r:id="rId224"/>
    <p:sldId id="1949" r:id="rId225"/>
    <p:sldId id="1950" r:id="rId226"/>
    <p:sldId id="1951" r:id="rId227"/>
    <p:sldId id="1952" r:id="rId228"/>
    <p:sldId id="1953" r:id="rId229"/>
    <p:sldId id="1954" r:id="rId230"/>
    <p:sldId id="1955" r:id="rId231"/>
    <p:sldId id="1956" r:id="rId232"/>
    <p:sldId id="1957" r:id="rId233"/>
    <p:sldId id="1958" r:id="rId234"/>
    <p:sldId id="1959" r:id="rId235"/>
    <p:sldId id="1960" r:id="rId236"/>
    <p:sldId id="1961" r:id="rId237"/>
    <p:sldId id="1962" r:id="rId238"/>
    <p:sldId id="1963" r:id="rId239"/>
    <p:sldId id="1964" r:id="rId240"/>
    <p:sldId id="1965" r:id="rId241"/>
    <p:sldId id="1966" r:id="rId242"/>
    <p:sldId id="1967" r:id="rId243"/>
    <p:sldId id="1968" r:id="rId244"/>
    <p:sldId id="1969" r:id="rId245"/>
    <p:sldId id="1970" r:id="rId246"/>
    <p:sldId id="1971" r:id="rId247"/>
    <p:sldId id="1972" r:id="rId248"/>
    <p:sldId id="1973" r:id="rId249"/>
    <p:sldId id="1974" r:id="rId250"/>
    <p:sldId id="1975" r:id="rId251"/>
    <p:sldId id="1976" r:id="rId252"/>
    <p:sldId id="1977" r:id="rId253"/>
    <p:sldId id="1978" r:id="rId254"/>
    <p:sldId id="1979" r:id="rId255"/>
    <p:sldId id="1980" r:id="rId256"/>
    <p:sldId id="1981" r:id="rId257"/>
    <p:sldId id="1982" r:id="rId258"/>
    <p:sldId id="1983" r:id="rId259"/>
    <p:sldId id="1984" r:id="rId260"/>
    <p:sldId id="1985" r:id="rId261"/>
    <p:sldId id="1986" r:id="rId262"/>
    <p:sldId id="1987" r:id="rId263"/>
    <p:sldId id="1988" r:id="rId264"/>
    <p:sldId id="1989" r:id="rId265"/>
    <p:sldId id="1990" r:id="rId266"/>
    <p:sldId id="1991" r:id="rId267"/>
    <p:sldId id="1992" r:id="rId268"/>
    <p:sldId id="1993" r:id="rId269"/>
    <p:sldId id="1994" r:id="rId270"/>
    <p:sldId id="1995" r:id="rId271"/>
    <p:sldId id="1996" r:id="rId272"/>
    <p:sldId id="1997" r:id="rId273"/>
    <p:sldId id="1998" r:id="rId274"/>
    <p:sldId id="1999" r:id="rId275"/>
    <p:sldId id="2000" r:id="rId276"/>
    <p:sldId id="2001" r:id="rId277"/>
    <p:sldId id="2002" r:id="rId278"/>
    <p:sldId id="2003" r:id="rId279"/>
    <p:sldId id="2004" r:id="rId280"/>
    <p:sldId id="2005" r:id="rId281"/>
    <p:sldId id="2006" r:id="rId282"/>
    <p:sldId id="2007" r:id="rId283"/>
    <p:sldId id="2008" r:id="rId284"/>
    <p:sldId id="2009" r:id="rId285"/>
    <p:sldId id="2010" r:id="rId286"/>
    <p:sldId id="2011" r:id="rId287"/>
    <p:sldId id="2012" r:id="rId288"/>
    <p:sldId id="2013" r:id="rId289"/>
    <p:sldId id="2014" r:id="rId290"/>
    <p:sldId id="2015" r:id="rId291"/>
    <p:sldId id="2016" r:id="rId292"/>
    <p:sldId id="2017" r:id="rId293"/>
    <p:sldId id="2018" r:id="rId294"/>
    <p:sldId id="2019" r:id="rId295"/>
    <p:sldId id="2020" r:id="rId296"/>
    <p:sldId id="2021" r:id="rId297"/>
    <p:sldId id="2027" r:id="rId298"/>
    <p:sldId id="2023" r:id="rId299"/>
    <p:sldId id="2028" r:id="rId300"/>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FF99FF"/>
    <a:srgbClr val="FF33CC"/>
    <a:srgbClr val="0033CC"/>
    <a:srgbClr val="003399"/>
    <a:srgbClr val="B6E8E2"/>
    <a:srgbClr val="00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586" autoAdjust="0"/>
    <p:restoredTop sz="85263" autoAdjust="0"/>
  </p:normalViewPr>
  <p:slideViewPr>
    <p:cSldViewPr>
      <p:cViewPr varScale="1">
        <p:scale>
          <a:sx n="97" d="100"/>
          <a:sy n="97" d="100"/>
        </p:scale>
        <p:origin x="15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99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4" Type="http://schemas.openxmlformats.org/officeDocument/2006/relationships/image" Target="../media/image19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14.wmf"/><Relationship Id="rId1" Type="http://schemas.openxmlformats.org/officeDocument/2006/relationships/image" Target="../media/image21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9.w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lvl1pPr>
              <a:defRPr sz="1400"/>
            </a:lvl1pPr>
          </a:lstStyle>
          <a:p>
            <a:pPr>
              <a:defRPr/>
            </a:pPr>
            <a:endParaRPr lang="en-US"/>
          </a:p>
        </p:txBody>
      </p:sp>
      <p:sp>
        <p:nvSpPr>
          <p:cNvPr id="7475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lvl1pPr algn="r">
              <a:defRPr sz="1400"/>
            </a:lvl1pPr>
          </a:lstStyle>
          <a:p>
            <a:pPr>
              <a:defRPr/>
            </a:pPr>
            <a:endParaRPr lang="en-US"/>
          </a:p>
        </p:txBody>
      </p:sp>
      <p:sp>
        <p:nvSpPr>
          <p:cNvPr id="74756"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637" tIns="48320" rIns="96637" bIns="48320" numCol="1" anchor="b" anchorCtr="0" compatLnSpc="1">
            <a:prstTxWarp prst="textNoShape">
              <a:avLst/>
            </a:prstTxWarp>
          </a:bodyPr>
          <a:lstStyle>
            <a:lvl1pPr>
              <a:defRPr sz="1400"/>
            </a:lvl1pPr>
          </a:lstStyle>
          <a:p>
            <a:pPr>
              <a:defRPr/>
            </a:pPr>
            <a:endParaRPr lang="en-US"/>
          </a:p>
        </p:txBody>
      </p:sp>
      <p:sp>
        <p:nvSpPr>
          <p:cNvPr id="74757"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637" tIns="48320" rIns="96637" bIns="48320" numCol="1" anchor="b" anchorCtr="0" compatLnSpc="1">
            <a:prstTxWarp prst="textNoShape">
              <a:avLst/>
            </a:prstTxWarp>
          </a:bodyPr>
          <a:lstStyle>
            <a:lvl1pPr algn="r">
              <a:defRPr sz="1400"/>
            </a:lvl1pPr>
          </a:lstStyle>
          <a:p>
            <a:pPr>
              <a:defRPr/>
            </a:pPr>
            <a:fld id="{3CB6DD83-6CD8-491F-AD82-DD0673384B59}" type="slidenum">
              <a:rPr lang="en-US"/>
              <a:pPr>
                <a:defRPr/>
              </a:pPr>
              <a:t>‹#›</a:t>
            </a:fld>
            <a:endParaRPr lang="en-US"/>
          </a:p>
        </p:txBody>
      </p:sp>
    </p:spTree>
    <p:extLst>
      <p:ext uri="{BB962C8B-B14F-4D97-AF65-F5344CB8AC3E}">
        <p14:creationId xmlns:p14="http://schemas.microsoft.com/office/powerpoint/2010/main" val="3627618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lvl1pPr>
              <a:defRPr sz="1400"/>
            </a:lvl1pPr>
          </a:lstStyle>
          <a:p>
            <a:pPr>
              <a:defRPr/>
            </a:pPr>
            <a:endParaRPr lang="en-US"/>
          </a:p>
        </p:txBody>
      </p:sp>
      <p:sp>
        <p:nvSpPr>
          <p:cNvPr id="409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lvl1pPr algn="r">
              <a:defRPr sz="1400"/>
            </a:lvl1pPr>
          </a:lstStyle>
          <a:p>
            <a:pPr>
              <a:defRPr/>
            </a:pPr>
            <a:endParaRPr lang="en-US"/>
          </a:p>
        </p:txBody>
      </p:sp>
      <p:sp>
        <p:nvSpPr>
          <p:cNvPr id="146436" name="Rectangle 4"/>
          <p:cNvSpPr>
            <a:spLocks noGrp="1" noRot="1" noChangeAspect="1" noChangeArrowheads="1" noTextEdit="1"/>
          </p:cNvSpPr>
          <p:nvPr>
            <p:ph type="sldImg" idx="2"/>
          </p:nvPr>
        </p:nvSpPr>
        <p:spPr bwMode="auto">
          <a:xfrm>
            <a:off x="1258888" y="720725"/>
            <a:ext cx="4799012"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37" tIns="48320" rIns="96637" bIns="483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637" tIns="48320" rIns="96637" bIns="48320" numCol="1" anchor="b" anchorCtr="0" compatLnSpc="1">
            <a:prstTxWarp prst="textNoShape">
              <a:avLst/>
            </a:prstTxWarp>
          </a:bodyPr>
          <a:lstStyle>
            <a:lvl1pPr>
              <a:defRPr sz="1400"/>
            </a:lvl1pPr>
          </a:lstStyle>
          <a:p>
            <a:pPr>
              <a:defRPr/>
            </a:pPr>
            <a:endParaRPr lang="en-US"/>
          </a:p>
        </p:txBody>
      </p:sp>
      <p:sp>
        <p:nvSpPr>
          <p:cNvPr id="4103"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637" tIns="48320" rIns="96637" bIns="48320" numCol="1" anchor="b" anchorCtr="0" compatLnSpc="1">
            <a:prstTxWarp prst="textNoShape">
              <a:avLst/>
            </a:prstTxWarp>
          </a:bodyPr>
          <a:lstStyle>
            <a:lvl1pPr algn="r">
              <a:defRPr sz="1400"/>
            </a:lvl1pPr>
          </a:lstStyle>
          <a:p>
            <a:pPr>
              <a:defRPr/>
            </a:pPr>
            <a:fld id="{C9C0F176-AAA1-46DB-A116-FF579D0674BB}" type="slidenum">
              <a:rPr lang="en-US"/>
              <a:pPr>
                <a:defRPr/>
              </a:pPr>
              <a:t>‹#›</a:t>
            </a:fld>
            <a:endParaRPr lang="en-US"/>
          </a:p>
        </p:txBody>
      </p:sp>
    </p:spTree>
    <p:extLst>
      <p:ext uri="{BB962C8B-B14F-4D97-AF65-F5344CB8AC3E}">
        <p14:creationId xmlns:p14="http://schemas.microsoft.com/office/powerpoint/2010/main" val="40616179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p:spPr>
        <p:txBody>
          <a:bodyPr/>
          <a:lstStyle/>
          <a:p>
            <a:endParaRPr lang="en-US" smtClean="0"/>
          </a:p>
        </p:txBody>
      </p:sp>
      <p:sp>
        <p:nvSpPr>
          <p:cNvPr id="147460" name="Slide Number Placeholder 3"/>
          <p:cNvSpPr>
            <a:spLocks noGrp="1"/>
          </p:cNvSpPr>
          <p:nvPr>
            <p:ph type="sldNum" sz="quarter" idx="5"/>
          </p:nvPr>
        </p:nvSpPr>
        <p:spPr>
          <a:noFill/>
        </p:spPr>
        <p:txBody>
          <a:bodyPr/>
          <a:lstStyle/>
          <a:p>
            <a:fld id="{85337579-C1DA-436A-9D37-91F962BC3E6A}" type="slidenum">
              <a:rPr lang="en-US" smtClean="0"/>
              <a:pPr/>
              <a:t>1</a:t>
            </a:fld>
            <a:endParaRPr lang="en-US" smtClean="0"/>
          </a:p>
        </p:txBody>
      </p:sp>
    </p:spTree>
    <p:extLst>
      <p:ext uri="{BB962C8B-B14F-4D97-AF65-F5344CB8AC3E}">
        <p14:creationId xmlns:p14="http://schemas.microsoft.com/office/powerpoint/2010/main" val="3734039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p:spPr>
        <p:txBody>
          <a:bodyPr/>
          <a:lstStyle/>
          <a:p>
            <a:endParaRPr lang="en-US" smtClean="0"/>
          </a:p>
        </p:txBody>
      </p:sp>
      <p:sp>
        <p:nvSpPr>
          <p:cNvPr id="151556" name="Slide Number Placeholder 3"/>
          <p:cNvSpPr>
            <a:spLocks noGrp="1"/>
          </p:cNvSpPr>
          <p:nvPr>
            <p:ph type="sldNum" sz="quarter" idx="5"/>
          </p:nvPr>
        </p:nvSpPr>
        <p:spPr>
          <a:noFill/>
        </p:spPr>
        <p:txBody>
          <a:bodyPr/>
          <a:lstStyle/>
          <a:p>
            <a:fld id="{F4330DA6-7BAF-4B33-981F-D5AA0D6F348B}" type="slidenum">
              <a:rPr lang="en-US" smtClean="0"/>
              <a:pPr/>
              <a:t>13</a:t>
            </a:fld>
            <a:endParaRPr lang="en-US" smtClean="0"/>
          </a:p>
        </p:txBody>
      </p:sp>
    </p:spTree>
    <p:extLst>
      <p:ext uri="{BB962C8B-B14F-4D97-AF65-F5344CB8AC3E}">
        <p14:creationId xmlns:p14="http://schemas.microsoft.com/office/powerpoint/2010/main" val="29162663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150</a:t>
            </a:fld>
            <a:endParaRPr lang="en-US"/>
          </a:p>
        </p:txBody>
      </p:sp>
    </p:spTree>
    <p:extLst>
      <p:ext uri="{BB962C8B-B14F-4D97-AF65-F5344CB8AC3E}">
        <p14:creationId xmlns:p14="http://schemas.microsoft.com/office/powerpoint/2010/main" val="34570768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154</a:t>
            </a:fld>
            <a:endParaRPr lang="en-US"/>
          </a:p>
        </p:txBody>
      </p:sp>
    </p:spTree>
    <p:extLst>
      <p:ext uri="{BB962C8B-B14F-4D97-AF65-F5344CB8AC3E}">
        <p14:creationId xmlns:p14="http://schemas.microsoft.com/office/powerpoint/2010/main" val="20656907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156</a:t>
            </a:fld>
            <a:endParaRPr lang="en-US"/>
          </a:p>
        </p:txBody>
      </p:sp>
    </p:spTree>
    <p:extLst>
      <p:ext uri="{BB962C8B-B14F-4D97-AF65-F5344CB8AC3E}">
        <p14:creationId xmlns:p14="http://schemas.microsoft.com/office/powerpoint/2010/main" val="16633374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158</a:t>
            </a:fld>
            <a:endParaRPr lang="en-US"/>
          </a:p>
        </p:txBody>
      </p:sp>
    </p:spTree>
    <p:extLst>
      <p:ext uri="{BB962C8B-B14F-4D97-AF65-F5344CB8AC3E}">
        <p14:creationId xmlns:p14="http://schemas.microsoft.com/office/powerpoint/2010/main" val="8885188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163</a:t>
            </a:fld>
            <a:endParaRPr lang="en-US"/>
          </a:p>
        </p:txBody>
      </p:sp>
    </p:spTree>
    <p:extLst>
      <p:ext uri="{BB962C8B-B14F-4D97-AF65-F5344CB8AC3E}">
        <p14:creationId xmlns:p14="http://schemas.microsoft.com/office/powerpoint/2010/main" val="38677305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168</a:t>
            </a:fld>
            <a:endParaRPr lang="en-US"/>
          </a:p>
        </p:txBody>
      </p:sp>
    </p:spTree>
    <p:extLst>
      <p:ext uri="{BB962C8B-B14F-4D97-AF65-F5344CB8AC3E}">
        <p14:creationId xmlns:p14="http://schemas.microsoft.com/office/powerpoint/2010/main" val="37318493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173</a:t>
            </a:fld>
            <a:endParaRPr lang="en-US"/>
          </a:p>
        </p:txBody>
      </p:sp>
    </p:spTree>
    <p:extLst>
      <p:ext uri="{BB962C8B-B14F-4D97-AF65-F5344CB8AC3E}">
        <p14:creationId xmlns:p14="http://schemas.microsoft.com/office/powerpoint/2010/main" val="31992872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174</a:t>
            </a:fld>
            <a:endParaRPr lang="en-US"/>
          </a:p>
        </p:txBody>
      </p:sp>
    </p:spTree>
    <p:extLst>
      <p:ext uri="{BB962C8B-B14F-4D97-AF65-F5344CB8AC3E}">
        <p14:creationId xmlns:p14="http://schemas.microsoft.com/office/powerpoint/2010/main" val="23110639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178</a:t>
            </a:fld>
            <a:endParaRPr lang="en-US"/>
          </a:p>
        </p:txBody>
      </p:sp>
    </p:spTree>
    <p:extLst>
      <p:ext uri="{BB962C8B-B14F-4D97-AF65-F5344CB8AC3E}">
        <p14:creationId xmlns:p14="http://schemas.microsoft.com/office/powerpoint/2010/main" val="29013903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186</a:t>
            </a:fld>
            <a:endParaRPr lang="en-US"/>
          </a:p>
        </p:txBody>
      </p:sp>
    </p:spTree>
    <p:extLst>
      <p:ext uri="{BB962C8B-B14F-4D97-AF65-F5344CB8AC3E}">
        <p14:creationId xmlns:p14="http://schemas.microsoft.com/office/powerpoint/2010/main" val="352715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p:spPr>
        <p:txBody>
          <a:bodyPr/>
          <a:lstStyle/>
          <a:p>
            <a:endParaRPr lang="en-US" smtClean="0"/>
          </a:p>
        </p:txBody>
      </p:sp>
      <p:sp>
        <p:nvSpPr>
          <p:cNvPr id="158724" name="Slide Number Placeholder 3"/>
          <p:cNvSpPr>
            <a:spLocks noGrp="1"/>
          </p:cNvSpPr>
          <p:nvPr>
            <p:ph type="sldNum" sz="quarter" idx="5"/>
          </p:nvPr>
        </p:nvSpPr>
        <p:spPr>
          <a:noFill/>
        </p:spPr>
        <p:txBody>
          <a:bodyPr/>
          <a:lstStyle/>
          <a:p>
            <a:fld id="{24BF3C6B-7814-492D-AC3F-3972D409D3AF}" type="slidenum">
              <a:rPr lang="en-US" smtClean="0"/>
              <a:pPr/>
              <a:t>14</a:t>
            </a:fld>
            <a:endParaRPr lang="en-US" smtClean="0"/>
          </a:p>
        </p:txBody>
      </p:sp>
    </p:spTree>
    <p:extLst>
      <p:ext uri="{BB962C8B-B14F-4D97-AF65-F5344CB8AC3E}">
        <p14:creationId xmlns:p14="http://schemas.microsoft.com/office/powerpoint/2010/main" val="8885489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187</a:t>
            </a:fld>
            <a:endParaRPr lang="en-US"/>
          </a:p>
        </p:txBody>
      </p:sp>
    </p:spTree>
    <p:extLst>
      <p:ext uri="{BB962C8B-B14F-4D97-AF65-F5344CB8AC3E}">
        <p14:creationId xmlns:p14="http://schemas.microsoft.com/office/powerpoint/2010/main" val="4197248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194</a:t>
            </a:fld>
            <a:endParaRPr lang="en-US"/>
          </a:p>
        </p:txBody>
      </p:sp>
    </p:spTree>
    <p:extLst>
      <p:ext uri="{BB962C8B-B14F-4D97-AF65-F5344CB8AC3E}">
        <p14:creationId xmlns:p14="http://schemas.microsoft.com/office/powerpoint/2010/main" val="27653944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235</a:t>
            </a:fld>
            <a:endParaRPr lang="en-US"/>
          </a:p>
        </p:txBody>
      </p:sp>
    </p:spTree>
    <p:extLst>
      <p:ext uri="{BB962C8B-B14F-4D97-AF65-F5344CB8AC3E}">
        <p14:creationId xmlns:p14="http://schemas.microsoft.com/office/powerpoint/2010/main" val="31775570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236</a:t>
            </a:fld>
            <a:endParaRPr lang="en-US"/>
          </a:p>
        </p:txBody>
      </p:sp>
    </p:spTree>
    <p:extLst>
      <p:ext uri="{BB962C8B-B14F-4D97-AF65-F5344CB8AC3E}">
        <p14:creationId xmlns:p14="http://schemas.microsoft.com/office/powerpoint/2010/main" val="34525972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241</a:t>
            </a:fld>
            <a:endParaRPr lang="en-US"/>
          </a:p>
        </p:txBody>
      </p:sp>
    </p:spTree>
    <p:extLst>
      <p:ext uri="{BB962C8B-B14F-4D97-AF65-F5344CB8AC3E}">
        <p14:creationId xmlns:p14="http://schemas.microsoft.com/office/powerpoint/2010/main" val="39044112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244</a:t>
            </a:fld>
            <a:endParaRPr lang="en-US"/>
          </a:p>
        </p:txBody>
      </p:sp>
    </p:spTree>
    <p:extLst>
      <p:ext uri="{BB962C8B-B14F-4D97-AF65-F5344CB8AC3E}">
        <p14:creationId xmlns:p14="http://schemas.microsoft.com/office/powerpoint/2010/main" val="11031622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246</a:t>
            </a:fld>
            <a:endParaRPr lang="en-US"/>
          </a:p>
        </p:txBody>
      </p:sp>
    </p:spTree>
    <p:extLst>
      <p:ext uri="{BB962C8B-B14F-4D97-AF65-F5344CB8AC3E}">
        <p14:creationId xmlns:p14="http://schemas.microsoft.com/office/powerpoint/2010/main" val="31555254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247</a:t>
            </a:fld>
            <a:endParaRPr lang="en-US"/>
          </a:p>
        </p:txBody>
      </p:sp>
    </p:spTree>
    <p:extLst>
      <p:ext uri="{BB962C8B-B14F-4D97-AF65-F5344CB8AC3E}">
        <p14:creationId xmlns:p14="http://schemas.microsoft.com/office/powerpoint/2010/main" val="20552159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293</a:t>
            </a:fld>
            <a:endParaRPr lang="en-US"/>
          </a:p>
        </p:txBody>
      </p:sp>
    </p:spTree>
    <p:extLst>
      <p:ext uri="{BB962C8B-B14F-4D97-AF65-F5344CB8AC3E}">
        <p14:creationId xmlns:p14="http://schemas.microsoft.com/office/powerpoint/2010/main" val="25569434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296</a:t>
            </a:fld>
            <a:endParaRPr lang="en-US"/>
          </a:p>
        </p:txBody>
      </p:sp>
    </p:spTree>
    <p:extLst>
      <p:ext uri="{BB962C8B-B14F-4D97-AF65-F5344CB8AC3E}">
        <p14:creationId xmlns:p14="http://schemas.microsoft.com/office/powerpoint/2010/main" val="946225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p:spPr>
        <p:txBody>
          <a:bodyPr/>
          <a:lstStyle/>
          <a:p>
            <a:endParaRPr lang="en-US" smtClean="0"/>
          </a:p>
        </p:txBody>
      </p:sp>
      <p:sp>
        <p:nvSpPr>
          <p:cNvPr id="159748" name="Slide Number Placeholder 3"/>
          <p:cNvSpPr>
            <a:spLocks noGrp="1"/>
          </p:cNvSpPr>
          <p:nvPr>
            <p:ph type="sldNum" sz="quarter" idx="5"/>
          </p:nvPr>
        </p:nvSpPr>
        <p:spPr>
          <a:noFill/>
        </p:spPr>
        <p:txBody>
          <a:bodyPr/>
          <a:lstStyle/>
          <a:p>
            <a:fld id="{0C4FDE48-95CE-4B6D-A8E3-25982A1516A3}" type="slidenum">
              <a:rPr lang="en-US" smtClean="0"/>
              <a:pPr/>
              <a:t>15</a:t>
            </a:fld>
            <a:endParaRPr lang="en-US" smtClean="0"/>
          </a:p>
        </p:txBody>
      </p:sp>
    </p:spTree>
    <p:extLst>
      <p:ext uri="{BB962C8B-B14F-4D97-AF65-F5344CB8AC3E}">
        <p14:creationId xmlns:p14="http://schemas.microsoft.com/office/powerpoint/2010/main" val="280371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p:spPr>
        <p:txBody>
          <a:bodyPr/>
          <a:lstStyle/>
          <a:p>
            <a:endParaRPr lang="en-US" smtClean="0"/>
          </a:p>
        </p:txBody>
      </p:sp>
      <p:sp>
        <p:nvSpPr>
          <p:cNvPr id="160772" name="Slide Number Placeholder 3"/>
          <p:cNvSpPr>
            <a:spLocks noGrp="1"/>
          </p:cNvSpPr>
          <p:nvPr>
            <p:ph type="sldNum" sz="quarter" idx="5"/>
          </p:nvPr>
        </p:nvSpPr>
        <p:spPr>
          <a:noFill/>
        </p:spPr>
        <p:txBody>
          <a:bodyPr/>
          <a:lstStyle/>
          <a:p>
            <a:fld id="{93ECA57B-A214-4204-85C4-07496BB4709E}" type="slidenum">
              <a:rPr lang="en-US" smtClean="0"/>
              <a:pPr/>
              <a:t>16</a:t>
            </a:fld>
            <a:endParaRPr lang="en-US" smtClean="0"/>
          </a:p>
        </p:txBody>
      </p:sp>
    </p:spTree>
    <p:extLst>
      <p:ext uri="{BB962C8B-B14F-4D97-AF65-F5344CB8AC3E}">
        <p14:creationId xmlns:p14="http://schemas.microsoft.com/office/powerpoint/2010/main" val="2171244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p:spPr>
        <p:txBody>
          <a:bodyPr/>
          <a:lstStyle/>
          <a:p>
            <a:endParaRPr lang="en-US" smtClean="0"/>
          </a:p>
        </p:txBody>
      </p:sp>
      <p:sp>
        <p:nvSpPr>
          <p:cNvPr id="161796" name="Slide Number Placeholder 3"/>
          <p:cNvSpPr>
            <a:spLocks noGrp="1"/>
          </p:cNvSpPr>
          <p:nvPr>
            <p:ph type="sldNum" sz="quarter" idx="5"/>
          </p:nvPr>
        </p:nvSpPr>
        <p:spPr>
          <a:noFill/>
        </p:spPr>
        <p:txBody>
          <a:bodyPr/>
          <a:lstStyle/>
          <a:p>
            <a:fld id="{1CACC63F-6F06-4738-9E3A-ECA585990AF6}" type="slidenum">
              <a:rPr lang="en-US" smtClean="0"/>
              <a:pPr/>
              <a:t>17</a:t>
            </a:fld>
            <a:endParaRPr lang="en-US" smtClean="0"/>
          </a:p>
        </p:txBody>
      </p:sp>
    </p:spTree>
    <p:extLst>
      <p:ext uri="{BB962C8B-B14F-4D97-AF65-F5344CB8AC3E}">
        <p14:creationId xmlns:p14="http://schemas.microsoft.com/office/powerpoint/2010/main" val="2616079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p:spPr>
        <p:txBody>
          <a:bodyPr/>
          <a:lstStyle/>
          <a:p>
            <a:endParaRPr lang="en-US" smtClean="0"/>
          </a:p>
        </p:txBody>
      </p:sp>
      <p:sp>
        <p:nvSpPr>
          <p:cNvPr id="162820" name="Slide Number Placeholder 3"/>
          <p:cNvSpPr>
            <a:spLocks noGrp="1"/>
          </p:cNvSpPr>
          <p:nvPr>
            <p:ph type="sldNum" sz="quarter" idx="5"/>
          </p:nvPr>
        </p:nvSpPr>
        <p:spPr>
          <a:noFill/>
        </p:spPr>
        <p:txBody>
          <a:bodyPr/>
          <a:lstStyle/>
          <a:p>
            <a:fld id="{2D8B76A1-F6F7-4C1A-808F-0B51974E9799}" type="slidenum">
              <a:rPr lang="en-US" smtClean="0"/>
              <a:pPr/>
              <a:t>18</a:t>
            </a:fld>
            <a:endParaRPr lang="en-US" smtClean="0"/>
          </a:p>
        </p:txBody>
      </p:sp>
    </p:spTree>
    <p:extLst>
      <p:ext uri="{BB962C8B-B14F-4D97-AF65-F5344CB8AC3E}">
        <p14:creationId xmlns:p14="http://schemas.microsoft.com/office/powerpoint/2010/main" val="3642512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p:spPr>
        <p:txBody>
          <a:bodyPr/>
          <a:lstStyle/>
          <a:p>
            <a:endParaRPr lang="en-US" smtClean="0"/>
          </a:p>
        </p:txBody>
      </p:sp>
      <p:sp>
        <p:nvSpPr>
          <p:cNvPr id="163844" name="Slide Number Placeholder 3"/>
          <p:cNvSpPr>
            <a:spLocks noGrp="1"/>
          </p:cNvSpPr>
          <p:nvPr>
            <p:ph type="sldNum" sz="quarter" idx="5"/>
          </p:nvPr>
        </p:nvSpPr>
        <p:spPr>
          <a:noFill/>
        </p:spPr>
        <p:txBody>
          <a:bodyPr/>
          <a:lstStyle/>
          <a:p>
            <a:fld id="{5625340C-3271-46DC-A456-8124E0DA394D}" type="slidenum">
              <a:rPr lang="en-US" smtClean="0"/>
              <a:pPr/>
              <a:t>19</a:t>
            </a:fld>
            <a:endParaRPr lang="en-US" smtClean="0"/>
          </a:p>
        </p:txBody>
      </p:sp>
    </p:spTree>
    <p:extLst>
      <p:ext uri="{BB962C8B-B14F-4D97-AF65-F5344CB8AC3E}">
        <p14:creationId xmlns:p14="http://schemas.microsoft.com/office/powerpoint/2010/main" val="101465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endParaRPr lang="en-US" smtClean="0"/>
          </a:p>
        </p:txBody>
      </p:sp>
      <p:sp>
        <p:nvSpPr>
          <p:cNvPr id="164868" name="Slide Number Placeholder 3"/>
          <p:cNvSpPr>
            <a:spLocks noGrp="1"/>
          </p:cNvSpPr>
          <p:nvPr>
            <p:ph type="sldNum" sz="quarter" idx="5"/>
          </p:nvPr>
        </p:nvSpPr>
        <p:spPr>
          <a:noFill/>
        </p:spPr>
        <p:txBody>
          <a:bodyPr/>
          <a:lstStyle/>
          <a:p>
            <a:fld id="{C937F24A-9A08-42AE-B8E8-A8569ACBB029}" type="slidenum">
              <a:rPr lang="en-US" smtClean="0"/>
              <a:pPr/>
              <a:t>20</a:t>
            </a:fld>
            <a:endParaRPr lang="en-US" smtClean="0"/>
          </a:p>
        </p:txBody>
      </p:sp>
    </p:spTree>
    <p:extLst>
      <p:ext uri="{BB962C8B-B14F-4D97-AF65-F5344CB8AC3E}">
        <p14:creationId xmlns:p14="http://schemas.microsoft.com/office/powerpoint/2010/main" val="1999504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p:spPr>
        <p:txBody>
          <a:bodyPr/>
          <a:lstStyle/>
          <a:p>
            <a:endParaRPr lang="en-US" smtClean="0"/>
          </a:p>
        </p:txBody>
      </p:sp>
      <p:sp>
        <p:nvSpPr>
          <p:cNvPr id="165892" name="Slide Number Placeholder 3"/>
          <p:cNvSpPr>
            <a:spLocks noGrp="1"/>
          </p:cNvSpPr>
          <p:nvPr>
            <p:ph type="sldNum" sz="quarter" idx="5"/>
          </p:nvPr>
        </p:nvSpPr>
        <p:spPr>
          <a:noFill/>
        </p:spPr>
        <p:txBody>
          <a:bodyPr/>
          <a:lstStyle/>
          <a:p>
            <a:fld id="{CDD4D22D-FE45-4D3E-92E7-67E56F57B9C4}" type="slidenum">
              <a:rPr lang="en-US" smtClean="0"/>
              <a:pPr/>
              <a:t>21</a:t>
            </a:fld>
            <a:endParaRPr lang="en-US" smtClean="0"/>
          </a:p>
        </p:txBody>
      </p:sp>
    </p:spTree>
    <p:extLst>
      <p:ext uri="{BB962C8B-B14F-4D97-AF65-F5344CB8AC3E}">
        <p14:creationId xmlns:p14="http://schemas.microsoft.com/office/powerpoint/2010/main" val="2097279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p:spPr>
        <p:txBody>
          <a:bodyPr/>
          <a:lstStyle/>
          <a:p>
            <a:endParaRPr lang="en-US" smtClean="0"/>
          </a:p>
        </p:txBody>
      </p:sp>
      <p:sp>
        <p:nvSpPr>
          <p:cNvPr id="166916" name="Slide Number Placeholder 3"/>
          <p:cNvSpPr>
            <a:spLocks noGrp="1"/>
          </p:cNvSpPr>
          <p:nvPr>
            <p:ph type="sldNum" sz="quarter" idx="5"/>
          </p:nvPr>
        </p:nvSpPr>
        <p:spPr>
          <a:noFill/>
        </p:spPr>
        <p:txBody>
          <a:bodyPr/>
          <a:lstStyle/>
          <a:p>
            <a:fld id="{E0876B7C-E641-4B85-85FA-EB53A1E66014}" type="slidenum">
              <a:rPr lang="en-US" smtClean="0"/>
              <a:pPr/>
              <a:t>22</a:t>
            </a:fld>
            <a:endParaRPr lang="en-US" smtClean="0"/>
          </a:p>
        </p:txBody>
      </p:sp>
    </p:spTree>
    <p:extLst>
      <p:ext uri="{BB962C8B-B14F-4D97-AF65-F5344CB8AC3E}">
        <p14:creationId xmlns:p14="http://schemas.microsoft.com/office/powerpoint/2010/main" val="221216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p:spPr>
        <p:txBody>
          <a:bodyPr/>
          <a:lstStyle/>
          <a:p>
            <a:endParaRPr lang="en-US" smtClean="0"/>
          </a:p>
        </p:txBody>
      </p:sp>
      <p:sp>
        <p:nvSpPr>
          <p:cNvPr id="148484" name="Slide Number Placeholder 3"/>
          <p:cNvSpPr>
            <a:spLocks noGrp="1"/>
          </p:cNvSpPr>
          <p:nvPr>
            <p:ph type="sldNum" sz="quarter" idx="5"/>
          </p:nvPr>
        </p:nvSpPr>
        <p:spPr>
          <a:noFill/>
        </p:spPr>
        <p:txBody>
          <a:bodyPr/>
          <a:lstStyle/>
          <a:p>
            <a:fld id="{85C32BB3-6FF0-4A30-B2C3-3F9C5C196E04}" type="slidenum">
              <a:rPr lang="en-US" smtClean="0"/>
              <a:pPr/>
              <a:t>4</a:t>
            </a:fld>
            <a:endParaRPr lang="en-US" smtClean="0"/>
          </a:p>
        </p:txBody>
      </p:sp>
    </p:spTree>
    <p:extLst>
      <p:ext uri="{BB962C8B-B14F-4D97-AF65-F5344CB8AC3E}">
        <p14:creationId xmlns:p14="http://schemas.microsoft.com/office/powerpoint/2010/main" val="2494419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p:spPr>
        <p:txBody>
          <a:bodyPr/>
          <a:lstStyle/>
          <a:p>
            <a:endParaRPr lang="en-US" smtClean="0"/>
          </a:p>
        </p:txBody>
      </p:sp>
      <p:sp>
        <p:nvSpPr>
          <p:cNvPr id="167940" name="Slide Number Placeholder 3"/>
          <p:cNvSpPr>
            <a:spLocks noGrp="1"/>
          </p:cNvSpPr>
          <p:nvPr>
            <p:ph type="sldNum" sz="quarter" idx="5"/>
          </p:nvPr>
        </p:nvSpPr>
        <p:spPr>
          <a:noFill/>
        </p:spPr>
        <p:txBody>
          <a:bodyPr/>
          <a:lstStyle/>
          <a:p>
            <a:fld id="{F0A2C6FD-B89E-448C-92B8-2A4CB24A16A1}" type="slidenum">
              <a:rPr lang="en-US" smtClean="0"/>
              <a:pPr/>
              <a:t>23</a:t>
            </a:fld>
            <a:endParaRPr lang="en-US" smtClean="0"/>
          </a:p>
        </p:txBody>
      </p:sp>
    </p:spTree>
    <p:extLst>
      <p:ext uri="{BB962C8B-B14F-4D97-AF65-F5344CB8AC3E}">
        <p14:creationId xmlns:p14="http://schemas.microsoft.com/office/powerpoint/2010/main" val="4274265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p:spPr>
        <p:txBody>
          <a:bodyPr/>
          <a:lstStyle/>
          <a:p>
            <a:endParaRPr lang="en-US" smtClean="0"/>
          </a:p>
        </p:txBody>
      </p:sp>
      <p:sp>
        <p:nvSpPr>
          <p:cNvPr id="168964" name="Slide Number Placeholder 3"/>
          <p:cNvSpPr>
            <a:spLocks noGrp="1"/>
          </p:cNvSpPr>
          <p:nvPr>
            <p:ph type="sldNum" sz="quarter" idx="5"/>
          </p:nvPr>
        </p:nvSpPr>
        <p:spPr>
          <a:noFill/>
        </p:spPr>
        <p:txBody>
          <a:bodyPr/>
          <a:lstStyle/>
          <a:p>
            <a:fld id="{4CBE1DDA-663D-41DD-9260-EB128C06D753}" type="slidenum">
              <a:rPr lang="en-US" smtClean="0"/>
              <a:pPr/>
              <a:t>24</a:t>
            </a:fld>
            <a:endParaRPr lang="en-US" smtClean="0"/>
          </a:p>
        </p:txBody>
      </p:sp>
    </p:spTree>
    <p:extLst>
      <p:ext uri="{BB962C8B-B14F-4D97-AF65-F5344CB8AC3E}">
        <p14:creationId xmlns:p14="http://schemas.microsoft.com/office/powerpoint/2010/main" val="1664791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endParaRPr lang="en-US" smtClean="0"/>
          </a:p>
        </p:txBody>
      </p:sp>
      <p:sp>
        <p:nvSpPr>
          <p:cNvPr id="169988" name="Slide Number Placeholder 3"/>
          <p:cNvSpPr>
            <a:spLocks noGrp="1"/>
          </p:cNvSpPr>
          <p:nvPr>
            <p:ph type="sldNum" sz="quarter" idx="5"/>
          </p:nvPr>
        </p:nvSpPr>
        <p:spPr>
          <a:noFill/>
        </p:spPr>
        <p:txBody>
          <a:bodyPr/>
          <a:lstStyle/>
          <a:p>
            <a:fld id="{B5F9548A-CB17-49FC-A167-17992D536D13}" type="slidenum">
              <a:rPr lang="en-US" smtClean="0"/>
              <a:pPr/>
              <a:t>25</a:t>
            </a:fld>
            <a:endParaRPr lang="en-US" smtClean="0"/>
          </a:p>
        </p:txBody>
      </p:sp>
    </p:spTree>
    <p:extLst>
      <p:ext uri="{BB962C8B-B14F-4D97-AF65-F5344CB8AC3E}">
        <p14:creationId xmlns:p14="http://schemas.microsoft.com/office/powerpoint/2010/main" val="977294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p:spPr>
        <p:txBody>
          <a:bodyPr/>
          <a:lstStyle/>
          <a:p>
            <a:endParaRPr lang="en-US" smtClean="0"/>
          </a:p>
        </p:txBody>
      </p:sp>
      <p:sp>
        <p:nvSpPr>
          <p:cNvPr id="171012" name="Slide Number Placeholder 3"/>
          <p:cNvSpPr>
            <a:spLocks noGrp="1"/>
          </p:cNvSpPr>
          <p:nvPr>
            <p:ph type="sldNum" sz="quarter" idx="5"/>
          </p:nvPr>
        </p:nvSpPr>
        <p:spPr>
          <a:noFill/>
        </p:spPr>
        <p:txBody>
          <a:bodyPr/>
          <a:lstStyle/>
          <a:p>
            <a:fld id="{E7FE2E04-0A2A-423B-AB7B-85549EBC4FE3}" type="slidenum">
              <a:rPr lang="en-US" smtClean="0"/>
              <a:pPr/>
              <a:t>26</a:t>
            </a:fld>
            <a:endParaRPr lang="en-US" smtClean="0"/>
          </a:p>
        </p:txBody>
      </p:sp>
    </p:spTree>
    <p:extLst>
      <p:ext uri="{BB962C8B-B14F-4D97-AF65-F5344CB8AC3E}">
        <p14:creationId xmlns:p14="http://schemas.microsoft.com/office/powerpoint/2010/main" val="3334486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endParaRPr lang="en-US" smtClean="0"/>
          </a:p>
        </p:txBody>
      </p:sp>
      <p:sp>
        <p:nvSpPr>
          <p:cNvPr id="172036" name="Slide Number Placeholder 3"/>
          <p:cNvSpPr>
            <a:spLocks noGrp="1"/>
          </p:cNvSpPr>
          <p:nvPr>
            <p:ph type="sldNum" sz="quarter" idx="5"/>
          </p:nvPr>
        </p:nvSpPr>
        <p:spPr>
          <a:noFill/>
        </p:spPr>
        <p:txBody>
          <a:bodyPr/>
          <a:lstStyle/>
          <a:p>
            <a:fld id="{E868687F-ED18-407A-80A1-AEB5BE8707D1}" type="slidenum">
              <a:rPr lang="en-US" smtClean="0"/>
              <a:pPr/>
              <a:t>27</a:t>
            </a:fld>
            <a:endParaRPr lang="en-US" smtClean="0"/>
          </a:p>
        </p:txBody>
      </p:sp>
    </p:spTree>
    <p:extLst>
      <p:ext uri="{BB962C8B-B14F-4D97-AF65-F5344CB8AC3E}">
        <p14:creationId xmlns:p14="http://schemas.microsoft.com/office/powerpoint/2010/main" val="3838796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endParaRPr lang="en-US" smtClean="0"/>
          </a:p>
        </p:txBody>
      </p:sp>
      <p:sp>
        <p:nvSpPr>
          <p:cNvPr id="173060" name="Slide Number Placeholder 3"/>
          <p:cNvSpPr>
            <a:spLocks noGrp="1"/>
          </p:cNvSpPr>
          <p:nvPr>
            <p:ph type="sldNum" sz="quarter" idx="5"/>
          </p:nvPr>
        </p:nvSpPr>
        <p:spPr>
          <a:noFill/>
        </p:spPr>
        <p:txBody>
          <a:bodyPr/>
          <a:lstStyle/>
          <a:p>
            <a:fld id="{8CD12EC2-E2AF-462E-864A-87620774E7F1}" type="slidenum">
              <a:rPr lang="en-US" smtClean="0"/>
              <a:pPr/>
              <a:t>28</a:t>
            </a:fld>
            <a:endParaRPr lang="en-US" smtClean="0"/>
          </a:p>
        </p:txBody>
      </p:sp>
    </p:spTree>
    <p:extLst>
      <p:ext uri="{BB962C8B-B14F-4D97-AF65-F5344CB8AC3E}">
        <p14:creationId xmlns:p14="http://schemas.microsoft.com/office/powerpoint/2010/main" val="2967829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endParaRPr lang="en-US" smtClean="0"/>
          </a:p>
        </p:txBody>
      </p:sp>
      <p:sp>
        <p:nvSpPr>
          <p:cNvPr id="174084" name="Slide Number Placeholder 3"/>
          <p:cNvSpPr>
            <a:spLocks noGrp="1"/>
          </p:cNvSpPr>
          <p:nvPr>
            <p:ph type="sldNum" sz="quarter" idx="5"/>
          </p:nvPr>
        </p:nvSpPr>
        <p:spPr>
          <a:noFill/>
        </p:spPr>
        <p:txBody>
          <a:bodyPr/>
          <a:lstStyle/>
          <a:p>
            <a:fld id="{20183D5D-0FD8-436F-89AD-BDA5CAC9C534}" type="slidenum">
              <a:rPr lang="en-US" smtClean="0"/>
              <a:pPr/>
              <a:t>29</a:t>
            </a:fld>
            <a:endParaRPr lang="en-US" smtClean="0"/>
          </a:p>
        </p:txBody>
      </p:sp>
    </p:spTree>
    <p:extLst>
      <p:ext uri="{BB962C8B-B14F-4D97-AF65-F5344CB8AC3E}">
        <p14:creationId xmlns:p14="http://schemas.microsoft.com/office/powerpoint/2010/main" val="4017201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endParaRPr lang="en-US" smtClean="0"/>
          </a:p>
        </p:txBody>
      </p:sp>
      <p:sp>
        <p:nvSpPr>
          <p:cNvPr id="175108" name="Slide Number Placeholder 3"/>
          <p:cNvSpPr>
            <a:spLocks noGrp="1"/>
          </p:cNvSpPr>
          <p:nvPr>
            <p:ph type="sldNum" sz="quarter" idx="5"/>
          </p:nvPr>
        </p:nvSpPr>
        <p:spPr>
          <a:noFill/>
        </p:spPr>
        <p:txBody>
          <a:bodyPr/>
          <a:lstStyle/>
          <a:p>
            <a:fld id="{B5260311-EA2B-4449-AFCC-09CDADD0F20D}" type="slidenum">
              <a:rPr lang="en-US" smtClean="0"/>
              <a:pPr/>
              <a:t>30</a:t>
            </a:fld>
            <a:endParaRPr lang="en-US" smtClean="0"/>
          </a:p>
        </p:txBody>
      </p:sp>
    </p:spTree>
    <p:extLst>
      <p:ext uri="{BB962C8B-B14F-4D97-AF65-F5344CB8AC3E}">
        <p14:creationId xmlns:p14="http://schemas.microsoft.com/office/powerpoint/2010/main" val="633699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p:spPr>
        <p:txBody>
          <a:bodyPr/>
          <a:lstStyle/>
          <a:p>
            <a:endParaRPr lang="en-US" smtClean="0"/>
          </a:p>
        </p:txBody>
      </p:sp>
      <p:sp>
        <p:nvSpPr>
          <p:cNvPr id="176132" name="Slide Number Placeholder 3"/>
          <p:cNvSpPr>
            <a:spLocks noGrp="1"/>
          </p:cNvSpPr>
          <p:nvPr>
            <p:ph type="sldNum" sz="quarter" idx="5"/>
          </p:nvPr>
        </p:nvSpPr>
        <p:spPr>
          <a:noFill/>
        </p:spPr>
        <p:txBody>
          <a:bodyPr/>
          <a:lstStyle/>
          <a:p>
            <a:fld id="{AEDA05C4-C2F5-479F-8DD8-F895EA1706E5}" type="slidenum">
              <a:rPr lang="en-US" smtClean="0"/>
              <a:pPr/>
              <a:t>31</a:t>
            </a:fld>
            <a:endParaRPr lang="en-US" smtClean="0"/>
          </a:p>
        </p:txBody>
      </p:sp>
    </p:spTree>
    <p:extLst>
      <p:ext uri="{BB962C8B-B14F-4D97-AF65-F5344CB8AC3E}">
        <p14:creationId xmlns:p14="http://schemas.microsoft.com/office/powerpoint/2010/main" val="3928044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p:spPr>
        <p:txBody>
          <a:bodyPr/>
          <a:lstStyle/>
          <a:p>
            <a:endParaRPr lang="en-US" smtClean="0"/>
          </a:p>
        </p:txBody>
      </p:sp>
      <p:sp>
        <p:nvSpPr>
          <p:cNvPr id="177156" name="Slide Number Placeholder 3"/>
          <p:cNvSpPr>
            <a:spLocks noGrp="1"/>
          </p:cNvSpPr>
          <p:nvPr>
            <p:ph type="sldNum" sz="quarter" idx="5"/>
          </p:nvPr>
        </p:nvSpPr>
        <p:spPr>
          <a:noFill/>
        </p:spPr>
        <p:txBody>
          <a:bodyPr/>
          <a:lstStyle/>
          <a:p>
            <a:fld id="{4E47BE97-E16C-46D0-8991-FDF876A477CC}" type="slidenum">
              <a:rPr lang="en-US" smtClean="0"/>
              <a:pPr/>
              <a:t>32</a:t>
            </a:fld>
            <a:endParaRPr lang="en-US" smtClean="0"/>
          </a:p>
        </p:txBody>
      </p:sp>
    </p:spTree>
    <p:extLst>
      <p:ext uri="{BB962C8B-B14F-4D97-AF65-F5344CB8AC3E}">
        <p14:creationId xmlns:p14="http://schemas.microsoft.com/office/powerpoint/2010/main" val="160349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endParaRPr lang="en-US" smtClean="0"/>
          </a:p>
        </p:txBody>
      </p:sp>
      <p:sp>
        <p:nvSpPr>
          <p:cNvPr id="149508" name="Slide Number Placeholder 3"/>
          <p:cNvSpPr>
            <a:spLocks noGrp="1"/>
          </p:cNvSpPr>
          <p:nvPr>
            <p:ph type="sldNum" sz="quarter" idx="5"/>
          </p:nvPr>
        </p:nvSpPr>
        <p:spPr>
          <a:noFill/>
        </p:spPr>
        <p:txBody>
          <a:bodyPr/>
          <a:lstStyle/>
          <a:p>
            <a:fld id="{CF9079D9-7B07-4C53-88DA-33D61A280D6F}" type="slidenum">
              <a:rPr lang="en-US" smtClean="0"/>
              <a:pPr/>
              <a:t>5</a:t>
            </a:fld>
            <a:endParaRPr lang="en-US" smtClean="0"/>
          </a:p>
        </p:txBody>
      </p:sp>
    </p:spTree>
    <p:extLst>
      <p:ext uri="{BB962C8B-B14F-4D97-AF65-F5344CB8AC3E}">
        <p14:creationId xmlns:p14="http://schemas.microsoft.com/office/powerpoint/2010/main" val="630747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p:spPr>
        <p:txBody>
          <a:bodyPr/>
          <a:lstStyle/>
          <a:p>
            <a:endParaRPr lang="en-US" smtClean="0"/>
          </a:p>
        </p:txBody>
      </p:sp>
      <p:sp>
        <p:nvSpPr>
          <p:cNvPr id="178180" name="Slide Number Placeholder 3"/>
          <p:cNvSpPr>
            <a:spLocks noGrp="1"/>
          </p:cNvSpPr>
          <p:nvPr>
            <p:ph type="sldNum" sz="quarter" idx="5"/>
          </p:nvPr>
        </p:nvSpPr>
        <p:spPr>
          <a:noFill/>
        </p:spPr>
        <p:txBody>
          <a:bodyPr/>
          <a:lstStyle/>
          <a:p>
            <a:fld id="{730277B5-7130-43EF-A906-FEE16065AC3A}" type="slidenum">
              <a:rPr lang="en-US" smtClean="0"/>
              <a:pPr/>
              <a:t>33</a:t>
            </a:fld>
            <a:endParaRPr lang="en-US" smtClean="0"/>
          </a:p>
        </p:txBody>
      </p:sp>
    </p:spTree>
    <p:extLst>
      <p:ext uri="{BB962C8B-B14F-4D97-AF65-F5344CB8AC3E}">
        <p14:creationId xmlns:p14="http://schemas.microsoft.com/office/powerpoint/2010/main" val="2573164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p:spPr>
        <p:txBody>
          <a:bodyPr/>
          <a:lstStyle/>
          <a:p>
            <a:endParaRPr lang="en-US" smtClean="0"/>
          </a:p>
        </p:txBody>
      </p:sp>
      <p:sp>
        <p:nvSpPr>
          <p:cNvPr id="179204" name="Slide Number Placeholder 3"/>
          <p:cNvSpPr>
            <a:spLocks noGrp="1"/>
          </p:cNvSpPr>
          <p:nvPr>
            <p:ph type="sldNum" sz="quarter" idx="5"/>
          </p:nvPr>
        </p:nvSpPr>
        <p:spPr>
          <a:noFill/>
        </p:spPr>
        <p:txBody>
          <a:bodyPr/>
          <a:lstStyle/>
          <a:p>
            <a:fld id="{B7E12C6F-8D3D-4A53-908D-E2A8C74AE9B4}" type="slidenum">
              <a:rPr lang="en-US" smtClean="0"/>
              <a:pPr/>
              <a:t>34</a:t>
            </a:fld>
            <a:endParaRPr lang="en-US" smtClean="0"/>
          </a:p>
        </p:txBody>
      </p:sp>
    </p:spTree>
    <p:extLst>
      <p:ext uri="{BB962C8B-B14F-4D97-AF65-F5344CB8AC3E}">
        <p14:creationId xmlns:p14="http://schemas.microsoft.com/office/powerpoint/2010/main" val="1423386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E34D1FA1-00DE-47A2-8124-837CCC6185A1}" type="slidenum">
              <a:rPr lang="en-US" smtClean="0"/>
              <a:pPr/>
              <a:t>35</a:t>
            </a:fld>
            <a:endParaRPr lang="en-US" smtClean="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323398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p:spPr>
        <p:txBody>
          <a:bodyPr/>
          <a:lstStyle/>
          <a:p>
            <a:endParaRPr lang="en-US" smtClean="0"/>
          </a:p>
        </p:txBody>
      </p:sp>
      <p:sp>
        <p:nvSpPr>
          <p:cNvPr id="182276" name="Slide Number Placeholder 3"/>
          <p:cNvSpPr>
            <a:spLocks noGrp="1"/>
          </p:cNvSpPr>
          <p:nvPr>
            <p:ph type="sldNum" sz="quarter" idx="5"/>
          </p:nvPr>
        </p:nvSpPr>
        <p:spPr>
          <a:noFill/>
        </p:spPr>
        <p:txBody>
          <a:bodyPr/>
          <a:lstStyle/>
          <a:p>
            <a:fld id="{AAA94433-2799-41AF-981F-888D32854863}" type="slidenum">
              <a:rPr lang="en-US" smtClean="0"/>
              <a:pPr/>
              <a:t>36</a:t>
            </a:fld>
            <a:endParaRPr lang="en-US" smtClean="0"/>
          </a:p>
        </p:txBody>
      </p:sp>
    </p:spTree>
    <p:extLst>
      <p:ext uri="{BB962C8B-B14F-4D97-AF65-F5344CB8AC3E}">
        <p14:creationId xmlns:p14="http://schemas.microsoft.com/office/powerpoint/2010/main" val="1032588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endParaRPr lang="en-US" smtClean="0"/>
          </a:p>
        </p:txBody>
      </p:sp>
      <p:sp>
        <p:nvSpPr>
          <p:cNvPr id="183300" name="Slide Number Placeholder 3"/>
          <p:cNvSpPr>
            <a:spLocks noGrp="1"/>
          </p:cNvSpPr>
          <p:nvPr>
            <p:ph type="sldNum" sz="quarter" idx="5"/>
          </p:nvPr>
        </p:nvSpPr>
        <p:spPr>
          <a:noFill/>
        </p:spPr>
        <p:txBody>
          <a:bodyPr/>
          <a:lstStyle/>
          <a:p>
            <a:fld id="{958E5C05-2BF7-4872-8A1A-2DF6D8EAEBBD}" type="slidenum">
              <a:rPr lang="en-US" smtClean="0"/>
              <a:pPr/>
              <a:t>37</a:t>
            </a:fld>
            <a:endParaRPr lang="en-US" smtClean="0"/>
          </a:p>
        </p:txBody>
      </p:sp>
    </p:spTree>
    <p:extLst>
      <p:ext uri="{BB962C8B-B14F-4D97-AF65-F5344CB8AC3E}">
        <p14:creationId xmlns:p14="http://schemas.microsoft.com/office/powerpoint/2010/main" val="757438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p:spPr>
        <p:txBody>
          <a:bodyPr/>
          <a:lstStyle/>
          <a:p>
            <a:endParaRPr lang="en-US" smtClean="0"/>
          </a:p>
        </p:txBody>
      </p:sp>
      <p:sp>
        <p:nvSpPr>
          <p:cNvPr id="184324" name="Slide Number Placeholder 3"/>
          <p:cNvSpPr>
            <a:spLocks noGrp="1"/>
          </p:cNvSpPr>
          <p:nvPr>
            <p:ph type="sldNum" sz="quarter" idx="5"/>
          </p:nvPr>
        </p:nvSpPr>
        <p:spPr>
          <a:noFill/>
        </p:spPr>
        <p:txBody>
          <a:bodyPr/>
          <a:lstStyle/>
          <a:p>
            <a:fld id="{AE7C07A5-895D-4686-ACA7-E14FB21E4CF2}" type="slidenum">
              <a:rPr lang="en-US" smtClean="0"/>
              <a:pPr/>
              <a:t>38</a:t>
            </a:fld>
            <a:endParaRPr lang="en-US" smtClean="0"/>
          </a:p>
        </p:txBody>
      </p:sp>
    </p:spTree>
    <p:extLst>
      <p:ext uri="{BB962C8B-B14F-4D97-AF65-F5344CB8AC3E}">
        <p14:creationId xmlns:p14="http://schemas.microsoft.com/office/powerpoint/2010/main" val="1082291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p:spPr>
        <p:txBody>
          <a:bodyPr/>
          <a:lstStyle/>
          <a:p>
            <a:endParaRPr lang="en-US" smtClean="0"/>
          </a:p>
        </p:txBody>
      </p:sp>
      <p:sp>
        <p:nvSpPr>
          <p:cNvPr id="185348" name="Slide Number Placeholder 3"/>
          <p:cNvSpPr>
            <a:spLocks noGrp="1"/>
          </p:cNvSpPr>
          <p:nvPr>
            <p:ph type="sldNum" sz="quarter" idx="5"/>
          </p:nvPr>
        </p:nvSpPr>
        <p:spPr>
          <a:noFill/>
        </p:spPr>
        <p:txBody>
          <a:bodyPr/>
          <a:lstStyle/>
          <a:p>
            <a:fld id="{35D2FE0C-8F8D-4CD1-A11E-1BDE94FD4C1A}" type="slidenum">
              <a:rPr lang="en-US" smtClean="0"/>
              <a:pPr/>
              <a:t>39</a:t>
            </a:fld>
            <a:endParaRPr lang="en-US" smtClean="0"/>
          </a:p>
        </p:txBody>
      </p:sp>
    </p:spTree>
    <p:extLst>
      <p:ext uri="{BB962C8B-B14F-4D97-AF65-F5344CB8AC3E}">
        <p14:creationId xmlns:p14="http://schemas.microsoft.com/office/powerpoint/2010/main" val="3475758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p:spPr>
        <p:txBody>
          <a:bodyPr/>
          <a:lstStyle/>
          <a:p>
            <a:endParaRPr lang="en-US" smtClean="0"/>
          </a:p>
        </p:txBody>
      </p:sp>
      <p:sp>
        <p:nvSpPr>
          <p:cNvPr id="186372" name="Slide Number Placeholder 3"/>
          <p:cNvSpPr>
            <a:spLocks noGrp="1"/>
          </p:cNvSpPr>
          <p:nvPr>
            <p:ph type="sldNum" sz="quarter" idx="5"/>
          </p:nvPr>
        </p:nvSpPr>
        <p:spPr>
          <a:noFill/>
        </p:spPr>
        <p:txBody>
          <a:bodyPr/>
          <a:lstStyle/>
          <a:p>
            <a:fld id="{B3EC5CA1-B55B-4976-ABA5-1280559742C5}" type="slidenum">
              <a:rPr lang="en-US" smtClean="0"/>
              <a:pPr/>
              <a:t>44</a:t>
            </a:fld>
            <a:endParaRPr lang="en-US" smtClean="0"/>
          </a:p>
        </p:txBody>
      </p:sp>
    </p:spTree>
    <p:extLst>
      <p:ext uri="{BB962C8B-B14F-4D97-AF65-F5344CB8AC3E}">
        <p14:creationId xmlns:p14="http://schemas.microsoft.com/office/powerpoint/2010/main" val="1168098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p:spPr>
        <p:txBody>
          <a:bodyPr/>
          <a:lstStyle/>
          <a:p>
            <a:endParaRPr lang="en-US" smtClean="0"/>
          </a:p>
        </p:txBody>
      </p:sp>
      <p:sp>
        <p:nvSpPr>
          <p:cNvPr id="187396" name="Slide Number Placeholder 3"/>
          <p:cNvSpPr>
            <a:spLocks noGrp="1"/>
          </p:cNvSpPr>
          <p:nvPr>
            <p:ph type="sldNum" sz="quarter" idx="5"/>
          </p:nvPr>
        </p:nvSpPr>
        <p:spPr>
          <a:noFill/>
        </p:spPr>
        <p:txBody>
          <a:bodyPr/>
          <a:lstStyle/>
          <a:p>
            <a:fld id="{8B4125FF-FC62-4862-8483-F284A3F33CFC}" type="slidenum">
              <a:rPr lang="en-US" smtClean="0"/>
              <a:pPr/>
              <a:t>45</a:t>
            </a:fld>
            <a:endParaRPr lang="en-US" smtClean="0"/>
          </a:p>
        </p:txBody>
      </p:sp>
    </p:spTree>
    <p:extLst>
      <p:ext uri="{BB962C8B-B14F-4D97-AF65-F5344CB8AC3E}">
        <p14:creationId xmlns:p14="http://schemas.microsoft.com/office/powerpoint/2010/main" val="4173517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p:spPr>
        <p:txBody>
          <a:bodyPr/>
          <a:lstStyle/>
          <a:p>
            <a:endParaRPr lang="en-US" smtClean="0"/>
          </a:p>
        </p:txBody>
      </p:sp>
      <p:sp>
        <p:nvSpPr>
          <p:cNvPr id="188420" name="Slide Number Placeholder 3"/>
          <p:cNvSpPr>
            <a:spLocks noGrp="1"/>
          </p:cNvSpPr>
          <p:nvPr>
            <p:ph type="sldNum" sz="quarter" idx="5"/>
          </p:nvPr>
        </p:nvSpPr>
        <p:spPr>
          <a:noFill/>
        </p:spPr>
        <p:txBody>
          <a:bodyPr/>
          <a:lstStyle/>
          <a:p>
            <a:fld id="{371729D5-8FE3-41D9-87A0-4919F4C9569E}" type="slidenum">
              <a:rPr lang="en-US" smtClean="0"/>
              <a:pPr/>
              <a:t>46</a:t>
            </a:fld>
            <a:endParaRPr lang="en-US" smtClean="0"/>
          </a:p>
        </p:txBody>
      </p:sp>
    </p:spTree>
    <p:extLst>
      <p:ext uri="{BB962C8B-B14F-4D97-AF65-F5344CB8AC3E}">
        <p14:creationId xmlns:p14="http://schemas.microsoft.com/office/powerpoint/2010/main" val="140961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B10B409E-16A2-492B-B337-9395384C7550}" type="slidenum">
              <a:rPr lang="en-US" smtClean="0"/>
              <a:pPr/>
              <a:t>6</a:t>
            </a:fld>
            <a:endParaRPr lang="en-US"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051152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p:spPr>
        <p:txBody>
          <a:bodyPr/>
          <a:lstStyle/>
          <a:p>
            <a:endParaRPr lang="en-US" smtClean="0"/>
          </a:p>
        </p:txBody>
      </p:sp>
      <p:sp>
        <p:nvSpPr>
          <p:cNvPr id="189444" name="Slide Number Placeholder 3"/>
          <p:cNvSpPr>
            <a:spLocks noGrp="1"/>
          </p:cNvSpPr>
          <p:nvPr>
            <p:ph type="sldNum" sz="quarter" idx="5"/>
          </p:nvPr>
        </p:nvSpPr>
        <p:spPr>
          <a:noFill/>
        </p:spPr>
        <p:txBody>
          <a:bodyPr/>
          <a:lstStyle/>
          <a:p>
            <a:fld id="{4C7C9DBA-F48D-48A5-86CE-F300D72F3146}" type="slidenum">
              <a:rPr lang="en-US" smtClean="0"/>
              <a:pPr/>
              <a:t>47</a:t>
            </a:fld>
            <a:endParaRPr lang="en-US" smtClean="0"/>
          </a:p>
        </p:txBody>
      </p:sp>
    </p:spTree>
    <p:extLst>
      <p:ext uri="{BB962C8B-B14F-4D97-AF65-F5344CB8AC3E}">
        <p14:creationId xmlns:p14="http://schemas.microsoft.com/office/powerpoint/2010/main" val="185253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p:spPr>
        <p:txBody>
          <a:bodyPr/>
          <a:lstStyle/>
          <a:p>
            <a:endParaRPr lang="en-US" smtClean="0"/>
          </a:p>
        </p:txBody>
      </p:sp>
      <p:sp>
        <p:nvSpPr>
          <p:cNvPr id="191492" name="Slide Number Placeholder 3"/>
          <p:cNvSpPr>
            <a:spLocks noGrp="1"/>
          </p:cNvSpPr>
          <p:nvPr>
            <p:ph type="sldNum" sz="quarter" idx="5"/>
          </p:nvPr>
        </p:nvSpPr>
        <p:spPr>
          <a:noFill/>
        </p:spPr>
        <p:txBody>
          <a:bodyPr/>
          <a:lstStyle/>
          <a:p>
            <a:fld id="{56844291-94D9-4B6A-8DED-C74FC74460D4}" type="slidenum">
              <a:rPr lang="en-US" smtClean="0"/>
              <a:pPr/>
              <a:t>50</a:t>
            </a:fld>
            <a:endParaRPr lang="en-US" smtClean="0"/>
          </a:p>
        </p:txBody>
      </p:sp>
    </p:spTree>
    <p:extLst>
      <p:ext uri="{BB962C8B-B14F-4D97-AF65-F5344CB8AC3E}">
        <p14:creationId xmlns:p14="http://schemas.microsoft.com/office/powerpoint/2010/main" val="3180501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p:spPr>
        <p:txBody>
          <a:bodyPr/>
          <a:lstStyle/>
          <a:p>
            <a:endParaRPr lang="en-US" smtClean="0"/>
          </a:p>
        </p:txBody>
      </p:sp>
      <p:sp>
        <p:nvSpPr>
          <p:cNvPr id="195588" name="Slide Number Placeholder 3"/>
          <p:cNvSpPr>
            <a:spLocks noGrp="1"/>
          </p:cNvSpPr>
          <p:nvPr>
            <p:ph type="sldNum" sz="quarter" idx="5"/>
          </p:nvPr>
        </p:nvSpPr>
        <p:spPr>
          <a:noFill/>
        </p:spPr>
        <p:txBody>
          <a:bodyPr/>
          <a:lstStyle/>
          <a:p>
            <a:fld id="{301122CA-9581-4263-93DA-79997953C024}" type="slidenum">
              <a:rPr lang="en-US" smtClean="0"/>
              <a:pPr/>
              <a:t>51</a:t>
            </a:fld>
            <a:endParaRPr lang="en-US" smtClean="0"/>
          </a:p>
        </p:txBody>
      </p:sp>
    </p:spTree>
    <p:extLst>
      <p:ext uri="{BB962C8B-B14F-4D97-AF65-F5344CB8AC3E}">
        <p14:creationId xmlns:p14="http://schemas.microsoft.com/office/powerpoint/2010/main" val="559502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p:spPr>
        <p:txBody>
          <a:bodyPr/>
          <a:lstStyle/>
          <a:p>
            <a:endParaRPr lang="en-US" smtClean="0"/>
          </a:p>
        </p:txBody>
      </p:sp>
      <p:sp>
        <p:nvSpPr>
          <p:cNvPr id="196612" name="Slide Number Placeholder 3"/>
          <p:cNvSpPr>
            <a:spLocks noGrp="1"/>
          </p:cNvSpPr>
          <p:nvPr>
            <p:ph type="sldNum" sz="quarter" idx="5"/>
          </p:nvPr>
        </p:nvSpPr>
        <p:spPr>
          <a:noFill/>
        </p:spPr>
        <p:txBody>
          <a:bodyPr/>
          <a:lstStyle/>
          <a:p>
            <a:fld id="{DB15B4A5-3CA0-4B46-86B2-999A865E6517}" type="slidenum">
              <a:rPr lang="en-US" smtClean="0"/>
              <a:pPr/>
              <a:t>52</a:t>
            </a:fld>
            <a:endParaRPr lang="en-US" smtClean="0"/>
          </a:p>
        </p:txBody>
      </p:sp>
    </p:spTree>
    <p:extLst>
      <p:ext uri="{BB962C8B-B14F-4D97-AF65-F5344CB8AC3E}">
        <p14:creationId xmlns:p14="http://schemas.microsoft.com/office/powerpoint/2010/main" val="437403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p:spPr>
        <p:txBody>
          <a:bodyPr/>
          <a:lstStyle/>
          <a:p>
            <a:endParaRPr lang="en-US" smtClean="0"/>
          </a:p>
        </p:txBody>
      </p:sp>
      <p:sp>
        <p:nvSpPr>
          <p:cNvPr id="197636" name="Slide Number Placeholder 3"/>
          <p:cNvSpPr>
            <a:spLocks noGrp="1"/>
          </p:cNvSpPr>
          <p:nvPr>
            <p:ph type="sldNum" sz="quarter" idx="5"/>
          </p:nvPr>
        </p:nvSpPr>
        <p:spPr>
          <a:noFill/>
        </p:spPr>
        <p:txBody>
          <a:bodyPr/>
          <a:lstStyle/>
          <a:p>
            <a:fld id="{7D38FE9B-DBD1-49F9-8216-3AE9737427D3}" type="slidenum">
              <a:rPr lang="en-US" smtClean="0"/>
              <a:pPr/>
              <a:t>53</a:t>
            </a:fld>
            <a:endParaRPr lang="en-US" smtClean="0"/>
          </a:p>
        </p:txBody>
      </p:sp>
    </p:spTree>
    <p:extLst>
      <p:ext uri="{BB962C8B-B14F-4D97-AF65-F5344CB8AC3E}">
        <p14:creationId xmlns:p14="http://schemas.microsoft.com/office/powerpoint/2010/main" val="5800430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p:spPr>
        <p:txBody>
          <a:bodyPr/>
          <a:lstStyle/>
          <a:p>
            <a:endParaRPr lang="en-US" smtClean="0"/>
          </a:p>
        </p:txBody>
      </p:sp>
      <p:sp>
        <p:nvSpPr>
          <p:cNvPr id="198660" name="Slide Number Placeholder 3"/>
          <p:cNvSpPr>
            <a:spLocks noGrp="1"/>
          </p:cNvSpPr>
          <p:nvPr>
            <p:ph type="sldNum" sz="quarter" idx="5"/>
          </p:nvPr>
        </p:nvSpPr>
        <p:spPr>
          <a:noFill/>
        </p:spPr>
        <p:txBody>
          <a:bodyPr/>
          <a:lstStyle/>
          <a:p>
            <a:fld id="{3E3AA294-4819-47A9-A663-4706E766B5DF}" type="slidenum">
              <a:rPr lang="en-US" smtClean="0"/>
              <a:pPr/>
              <a:t>54</a:t>
            </a:fld>
            <a:endParaRPr lang="en-US" smtClean="0"/>
          </a:p>
        </p:txBody>
      </p:sp>
    </p:spTree>
    <p:extLst>
      <p:ext uri="{BB962C8B-B14F-4D97-AF65-F5344CB8AC3E}">
        <p14:creationId xmlns:p14="http://schemas.microsoft.com/office/powerpoint/2010/main" val="1845311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p:spPr>
        <p:txBody>
          <a:bodyPr/>
          <a:lstStyle/>
          <a:p>
            <a:endParaRPr lang="en-US" smtClean="0"/>
          </a:p>
        </p:txBody>
      </p:sp>
      <p:sp>
        <p:nvSpPr>
          <p:cNvPr id="199684" name="Slide Number Placeholder 3"/>
          <p:cNvSpPr>
            <a:spLocks noGrp="1"/>
          </p:cNvSpPr>
          <p:nvPr>
            <p:ph type="sldNum" sz="quarter" idx="5"/>
          </p:nvPr>
        </p:nvSpPr>
        <p:spPr>
          <a:noFill/>
        </p:spPr>
        <p:txBody>
          <a:bodyPr/>
          <a:lstStyle/>
          <a:p>
            <a:fld id="{34374486-0CA6-458A-BDFD-8667388A3135}" type="slidenum">
              <a:rPr lang="en-US" smtClean="0"/>
              <a:pPr/>
              <a:t>55</a:t>
            </a:fld>
            <a:endParaRPr lang="en-US" smtClean="0"/>
          </a:p>
        </p:txBody>
      </p:sp>
    </p:spTree>
    <p:extLst>
      <p:ext uri="{BB962C8B-B14F-4D97-AF65-F5344CB8AC3E}">
        <p14:creationId xmlns:p14="http://schemas.microsoft.com/office/powerpoint/2010/main" val="41166014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p:spPr>
        <p:txBody>
          <a:bodyPr/>
          <a:lstStyle/>
          <a:p>
            <a:endParaRPr lang="en-US" smtClean="0"/>
          </a:p>
        </p:txBody>
      </p:sp>
      <p:sp>
        <p:nvSpPr>
          <p:cNvPr id="200708" name="Slide Number Placeholder 3"/>
          <p:cNvSpPr>
            <a:spLocks noGrp="1"/>
          </p:cNvSpPr>
          <p:nvPr>
            <p:ph type="sldNum" sz="quarter" idx="5"/>
          </p:nvPr>
        </p:nvSpPr>
        <p:spPr>
          <a:noFill/>
        </p:spPr>
        <p:txBody>
          <a:bodyPr/>
          <a:lstStyle/>
          <a:p>
            <a:fld id="{71834709-804D-41C4-9C8B-BEA898C4BD28}" type="slidenum">
              <a:rPr lang="en-US" smtClean="0"/>
              <a:pPr/>
              <a:t>56</a:t>
            </a:fld>
            <a:endParaRPr lang="en-US" smtClean="0"/>
          </a:p>
        </p:txBody>
      </p:sp>
    </p:spTree>
    <p:extLst>
      <p:ext uri="{BB962C8B-B14F-4D97-AF65-F5344CB8AC3E}">
        <p14:creationId xmlns:p14="http://schemas.microsoft.com/office/powerpoint/2010/main" val="2126442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endParaRPr lang="en-US" smtClean="0"/>
          </a:p>
        </p:txBody>
      </p:sp>
      <p:sp>
        <p:nvSpPr>
          <p:cNvPr id="202756" name="Slide Number Placeholder 3"/>
          <p:cNvSpPr>
            <a:spLocks noGrp="1"/>
          </p:cNvSpPr>
          <p:nvPr>
            <p:ph type="sldNum" sz="quarter" idx="5"/>
          </p:nvPr>
        </p:nvSpPr>
        <p:spPr>
          <a:noFill/>
        </p:spPr>
        <p:txBody>
          <a:bodyPr/>
          <a:lstStyle/>
          <a:p>
            <a:fld id="{FB2AAB7D-6F6B-4CA1-911C-0F9D1529B831}" type="slidenum">
              <a:rPr lang="en-US" smtClean="0"/>
              <a:pPr/>
              <a:t>61</a:t>
            </a:fld>
            <a:endParaRPr lang="en-US" smtClean="0"/>
          </a:p>
        </p:txBody>
      </p:sp>
    </p:spTree>
    <p:extLst>
      <p:ext uri="{BB962C8B-B14F-4D97-AF65-F5344CB8AC3E}">
        <p14:creationId xmlns:p14="http://schemas.microsoft.com/office/powerpoint/2010/main" val="2904038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endParaRPr lang="en-US" smtClean="0"/>
          </a:p>
        </p:txBody>
      </p:sp>
      <p:sp>
        <p:nvSpPr>
          <p:cNvPr id="203780" name="Slide Number Placeholder 3"/>
          <p:cNvSpPr>
            <a:spLocks noGrp="1"/>
          </p:cNvSpPr>
          <p:nvPr>
            <p:ph type="sldNum" sz="quarter" idx="5"/>
          </p:nvPr>
        </p:nvSpPr>
        <p:spPr>
          <a:noFill/>
        </p:spPr>
        <p:txBody>
          <a:bodyPr/>
          <a:lstStyle/>
          <a:p>
            <a:fld id="{7B74B8AB-CC8D-4E3E-94BD-9B999A2C8E6D}" type="slidenum">
              <a:rPr lang="en-US" smtClean="0"/>
              <a:pPr/>
              <a:t>66</a:t>
            </a:fld>
            <a:endParaRPr lang="en-US" smtClean="0"/>
          </a:p>
        </p:txBody>
      </p:sp>
    </p:spTree>
    <p:extLst>
      <p:ext uri="{BB962C8B-B14F-4D97-AF65-F5344CB8AC3E}">
        <p14:creationId xmlns:p14="http://schemas.microsoft.com/office/powerpoint/2010/main" val="230639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p:spPr>
        <p:txBody>
          <a:bodyPr/>
          <a:lstStyle/>
          <a:p>
            <a:endParaRPr lang="en-US" smtClean="0"/>
          </a:p>
        </p:txBody>
      </p:sp>
      <p:sp>
        <p:nvSpPr>
          <p:cNvPr id="153604" name="Slide Number Placeholder 3"/>
          <p:cNvSpPr>
            <a:spLocks noGrp="1"/>
          </p:cNvSpPr>
          <p:nvPr>
            <p:ph type="sldNum" sz="quarter" idx="5"/>
          </p:nvPr>
        </p:nvSpPr>
        <p:spPr>
          <a:noFill/>
        </p:spPr>
        <p:txBody>
          <a:bodyPr/>
          <a:lstStyle/>
          <a:p>
            <a:fld id="{AFFAF7DF-BE5A-4584-BF4B-ABA7B79CB427}" type="slidenum">
              <a:rPr lang="en-US" smtClean="0"/>
              <a:pPr/>
              <a:t>8</a:t>
            </a:fld>
            <a:endParaRPr lang="en-US" smtClean="0"/>
          </a:p>
        </p:txBody>
      </p:sp>
    </p:spTree>
    <p:extLst>
      <p:ext uri="{BB962C8B-B14F-4D97-AF65-F5344CB8AC3E}">
        <p14:creationId xmlns:p14="http://schemas.microsoft.com/office/powerpoint/2010/main" val="1785113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p:spPr>
        <p:txBody>
          <a:bodyPr/>
          <a:lstStyle/>
          <a:p>
            <a:endParaRPr lang="en-US" smtClean="0"/>
          </a:p>
        </p:txBody>
      </p:sp>
      <p:sp>
        <p:nvSpPr>
          <p:cNvPr id="204804" name="Slide Number Placeholder 3"/>
          <p:cNvSpPr>
            <a:spLocks noGrp="1"/>
          </p:cNvSpPr>
          <p:nvPr>
            <p:ph type="sldNum" sz="quarter" idx="5"/>
          </p:nvPr>
        </p:nvSpPr>
        <p:spPr>
          <a:noFill/>
        </p:spPr>
        <p:txBody>
          <a:bodyPr/>
          <a:lstStyle/>
          <a:p>
            <a:fld id="{632A1E8E-30D1-44F1-B976-D6EFF00BC742}" type="slidenum">
              <a:rPr lang="en-US" smtClean="0"/>
              <a:pPr/>
              <a:t>67</a:t>
            </a:fld>
            <a:endParaRPr lang="en-US" smtClean="0"/>
          </a:p>
        </p:txBody>
      </p:sp>
    </p:spTree>
    <p:extLst>
      <p:ext uri="{BB962C8B-B14F-4D97-AF65-F5344CB8AC3E}">
        <p14:creationId xmlns:p14="http://schemas.microsoft.com/office/powerpoint/2010/main" val="677614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p:spPr>
        <p:txBody>
          <a:bodyPr/>
          <a:lstStyle/>
          <a:p>
            <a:endParaRPr lang="en-US" smtClean="0"/>
          </a:p>
        </p:txBody>
      </p:sp>
      <p:sp>
        <p:nvSpPr>
          <p:cNvPr id="205828" name="Slide Number Placeholder 3"/>
          <p:cNvSpPr>
            <a:spLocks noGrp="1"/>
          </p:cNvSpPr>
          <p:nvPr>
            <p:ph type="sldNum" sz="quarter" idx="5"/>
          </p:nvPr>
        </p:nvSpPr>
        <p:spPr>
          <a:noFill/>
        </p:spPr>
        <p:txBody>
          <a:bodyPr/>
          <a:lstStyle/>
          <a:p>
            <a:fld id="{E5F9BCD0-4C69-4861-A31E-E303AC29C792}" type="slidenum">
              <a:rPr lang="en-US" smtClean="0"/>
              <a:pPr/>
              <a:t>68</a:t>
            </a:fld>
            <a:endParaRPr lang="en-US" smtClean="0"/>
          </a:p>
        </p:txBody>
      </p:sp>
    </p:spTree>
    <p:extLst>
      <p:ext uri="{BB962C8B-B14F-4D97-AF65-F5344CB8AC3E}">
        <p14:creationId xmlns:p14="http://schemas.microsoft.com/office/powerpoint/2010/main" val="2286466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a:ln/>
        </p:spPr>
      </p:sp>
      <p:sp>
        <p:nvSpPr>
          <p:cNvPr id="207875" name="Notes Placeholder 2"/>
          <p:cNvSpPr>
            <a:spLocks noGrp="1"/>
          </p:cNvSpPr>
          <p:nvPr>
            <p:ph type="body" idx="1"/>
          </p:nvPr>
        </p:nvSpPr>
        <p:spPr>
          <a:noFill/>
          <a:ln/>
        </p:spPr>
        <p:txBody>
          <a:bodyPr/>
          <a:lstStyle/>
          <a:p>
            <a:endParaRPr lang="en-US" smtClean="0"/>
          </a:p>
        </p:txBody>
      </p:sp>
      <p:sp>
        <p:nvSpPr>
          <p:cNvPr id="207876" name="Slide Number Placeholder 3"/>
          <p:cNvSpPr>
            <a:spLocks noGrp="1"/>
          </p:cNvSpPr>
          <p:nvPr>
            <p:ph type="sldNum" sz="quarter" idx="5"/>
          </p:nvPr>
        </p:nvSpPr>
        <p:spPr>
          <a:noFill/>
        </p:spPr>
        <p:txBody>
          <a:bodyPr/>
          <a:lstStyle/>
          <a:p>
            <a:fld id="{26313126-8ACE-487F-B383-4B0D4077B4F2}" type="slidenum">
              <a:rPr lang="en-US" smtClean="0"/>
              <a:pPr/>
              <a:t>69</a:t>
            </a:fld>
            <a:endParaRPr lang="en-US" smtClean="0"/>
          </a:p>
        </p:txBody>
      </p:sp>
    </p:spTree>
    <p:extLst>
      <p:ext uri="{BB962C8B-B14F-4D97-AF65-F5344CB8AC3E}">
        <p14:creationId xmlns:p14="http://schemas.microsoft.com/office/powerpoint/2010/main" val="2285721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a:ln/>
        </p:spPr>
      </p:sp>
      <p:sp>
        <p:nvSpPr>
          <p:cNvPr id="211971" name="Notes Placeholder 2"/>
          <p:cNvSpPr>
            <a:spLocks noGrp="1"/>
          </p:cNvSpPr>
          <p:nvPr>
            <p:ph type="body" idx="1"/>
          </p:nvPr>
        </p:nvSpPr>
        <p:spPr>
          <a:noFill/>
          <a:ln/>
        </p:spPr>
        <p:txBody>
          <a:bodyPr/>
          <a:lstStyle/>
          <a:p>
            <a:endParaRPr lang="en-US" smtClean="0"/>
          </a:p>
        </p:txBody>
      </p:sp>
      <p:sp>
        <p:nvSpPr>
          <p:cNvPr id="211972" name="Slide Number Placeholder 3"/>
          <p:cNvSpPr>
            <a:spLocks noGrp="1"/>
          </p:cNvSpPr>
          <p:nvPr>
            <p:ph type="sldNum" sz="quarter" idx="5"/>
          </p:nvPr>
        </p:nvSpPr>
        <p:spPr>
          <a:noFill/>
        </p:spPr>
        <p:txBody>
          <a:bodyPr/>
          <a:lstStyle/>
          <a:p>
            <a:fld id="{DA130385-0FC7-4F90-830C-AA6D11F36C7E}" type="slidenum">
              <a:rPr lang="en-US" smtClean="0">
                <a:solidFill>
                  <a:srgbClr val="000000"/>
                </a:solidFill>
              </a:rPr>
              <a:pPr/>
              <a:t>70</a:t>
            </a:fld>
            <a:endParaRPr lang="en-US" smtClean="0">
              <a:solidFill>
                <a:srgbClr val="000000"/>
              </a:solidFill>
            </a:endParaRPr>
          </a:p>
        </p:txBody>
      </p:sp>
    </p:spTree>
    <p:extLst>
      <p:ext uri="{BB962C8B-B14F-4D97-AF65-F5344CB8AC3E}">
        <p14:creationId xmlns:p14="http://schemas.microsoft.com/office/powerpoint/2010/main" val="2673489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a:ln/>
        </p:spPr>
      </p:sp>
      <p:sp>
        <p:nvSpPr>
          <p:cNvPr id="212995" name="Notes Placeholder 2"/>
          <p:cNvSpPr>
            <a:spLocks noGrp="1"/>
          </p:cNvSpPr>
          <p:nvPr>
            <p:ph type="body" idx="1"/>
          </p:nvPr>
        </p:nvSpPr>
        <p:spPr>
          <a:noFill/>
          <a:ln/>
        </p:spPr>
        <p:txBody>
          <a:bodyPr/>
          <a:lstStyle/>
          <a:p>
            <a:endParaRPr lang="en-US" smtClean="0"/>
          </a:p>
        </p:txBody>
      </p:sp>
      <p:sp>
        <p:nvSpPr>
          <p:cNvPr id="212996" name="Slide Number Placeholder 3"/>
          <p:cNvSpPr>
            <a:spLocks noGrp="1"/>
          </p:cNvSpPr>
          <p:nvPr>
            <p:ph type="sldNum" sz="quarter" idx="5"/>
          </p:nvPr>
        </p:nvSpPr>
        <p:spPr>
          <a:noFill/>
        </p:spPr>
        <p:txBody>
          <a:bodyPr/>
          <a:lstStyle/>
          <a:p>
            <a:fld id="{6EB6EA84-1DF2-4AAF-B0C2-9012AB4F2F38}" type="slidenum">
              <a:rPr lang="en-US" smtClean="0"/>
              <a:pPr/>
              <a:t>83</a:t>
            </a:fld>
            <a:endParaRPr lang="en-US" smtClean="0"/>
          </a:p>
        </p:txBody>
      </p:sp>
    </p:spTree>
    <p:extLst>
      <p:ext uri="{BB962C8B-B14F-4D97-AF65-F5344CB8AC3E}">
        <p14:creationId xmlns:p14="http://schemas.microsoft.com/office/powerpoint/2010/main" val="1875354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p:spPr>
        <p:txBody>
          <a:bodyPr/>
          <a:lstStyle/>
          <a:p>
            <a:endParaRPr lang="en-US" smtClean="0"/>
          </a:p>
        </p:txBody>
      </p:sp>
      <p:sp>
        <p:nvSpPr>
          <p:cNvPr id="214020" name="Slide Number Placeholder 3"/>
          <p:cNvSpPr>
            <a:spLocks noGrp="1"/>
          </p:cNvSpPr>
          <p:nvPr>
            <p:ph type="sldNum" sz="quarter" idx="5"/>
          </p:nvPr>
        </p:nvSpPr>
        <p:spPr>
          <a:noFill/>
        </p:spPr>
        <p:txBody>
          <a:bodyPr/>
          <a:lstStyle/>
          <a:p>
            <a:fld id="{A0C8FD1D-ABAE-49BF-97C4-36156BBE6EA8}" type="slidenum">
              <a:rPr lang="en-US" smtClean="0"/>
              <a:pPr/>
              <a:t>84</a:t>
            </a:fld>
            <a:endParaRPr lang="en-US" smtClean="0"/>
          </a:p>
        </p:txBody>
      </p:sp>
    </p:spTree>
    <p:extLst>
      <p:ext uri="{BB962C8B-B14F-4D97-AF65-F5344CB8AC3E}">
        <p14:creationId xmlns:p14="http://schemas.microsoft.com/office/powerpoint/2010/main" val="5057580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p:spPr>
        <p:txBody>
          <a:bodyPr/>
          <a:lstStyle/>
          <a:p>
            <a:endParaRPr lang="en-US" smtClean="0"/>
          </a:p>
        </p:txBody>
      </p:sp>
      <p:sp>
        <p:nvSpPr>
          <p:cNvPr id="216068" name="Slide Number Placeholder 3"/>
          <p:cNvSpPr>
            <a:spLocks noGrp="1"/>
          </p:cNvSpPr>
          <p:nvPr>
            <p:ph type="sldNum" sz="quarter" idx="5"/>
          </p:nvPr>
        </p:nvSpPr>
        <p:spPr>
          <a:noFill/>
        </p:spPr>
        <p:txBody>
          <a:bodyPr/>
          <a:lstStyle/>
          <a:p>
            <a:fld id="{761B93A2-F989-462B-B468-9980A1540785}" type="slidenum">
              <a:rPr lang="en-US" smtClean="0"/>
              <a:pPr/>
              <a:t>85</a:t>
            </a:fld>
            <a:endParaRPr lang="en-US" smtClean="0"/>
          </a:p>
        </p:txBody>
      </p:sp>
    </p:spTree>
    <p:extLst>
      <p:ext uri="{BB962C8B-B14F-4D97-AF65-F5344CB8AC3E}">
        <p14:creationId xmlns:p14="http://schemas.microsoft.com/office/powerpoint/2010/main" val="500038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a:ln/>
        </p:spPr>
      </p:sp>
      <p:sp>
        <p:nvSpPr>
          <p:cNvPr id="218115" name="Notes Placeholder 2"/>
          <p:cNvSpPr>
            <a:spLocks noGrp="1"/>
          </p:cNvSpPr>
          <p:nvPr>
            <p:ph type="body" idx="1"/>
          </p:nvPr>
        </p:nvSpPr>
        <p:spPr>
          <a:noFill/>
          <a:ln/>
        </p:spPr>
        <p:txBody>
          <a:bodyPr/>
          <a:lstStyle/>
          <a:p>
            <a:endParaRPr lang="en-US" smtClean="0"/>
          </a:p>
        </p:txBody>
      </p:sp>
      <p:sp>
        <p:nvSpPr>
          <p:cNvPr id="218116" name="Slide Number Placeholder 3"/>
          <p:cNvSpPr>
            <a:spLocks noGrp="1"/>
          </p:cNvSpPr>
          <p:nvPr>
            <p:ph type="sldNum" sz="quarter" idx="5"/>
          </p:nvPr>
        </p:nvSpPr>
        <p:spPr>
          <a:noFill/>
        </p:spPr>
        <p:txBody>
          <a:bodyPr/>
          <a:lstStyle/>
          <a:p>
            <a:fld id="{06BC23BD-7F97-4DA7-BFD3-651F323881A8}" type="slidenum">
              <a:rPr lang="en-US" smtClean="0"/>
              <a:pPr/>
              <a:t>86</a:t>
            </a:fld>
            <a:endParaRPr lang="en-US" smtClean="0"/>
          </a:p>
        </p:txBody>
      </p:sp>
    </p:spTree>
    <p:extLst>
      <p:ext uri="{BB962C8B-B14F-4D97-AF65-F5344CB8AC3E}">
        <p14:creationId xmlns:p14="http://schemas.microsoft.com/office/powerpoint/2010/main" val="20971608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a:ln/>
        </p:spPr>
      </p:sp>
      <p:sp>
        <p:nvSpPr>
          <p:cNvPr id="219139" name="Notes Placeholder 2"/>
          <p:cNvSpPr>
            <a:spLocks noGrp="1"/>
          </p:cNvSpPr>
          <p:nvPr>
            <p:ph type="body" idx="1"/>
          </p:nvPr>
        </p:nvSpPr>
        <p:spPr>
          <a:noFill/>
          <a:ln/>
        </p:spPr>
        <p:txBody>
          <a:bodyPr/>
          <a:lstStyle/>
          <a:p>
            <a:endParaRPr lang="en-US" smtClean="0"/>
          </a:p>
        </p:txBody>
      </p:sp>
      <p:sp>
        <p:nvSpPr>
          <p:cNvPr id="219140" name="Slide Number Placeholder 3"/>
          <p:cNvSpPr>
            <a:spLocks noGrp="1"/>
          </p:cNvSpPr>
          <p:nvPr>
            <p:ph type="sldNum" sz="quarter" idx="5"/>
          </p:nvPr>
        </p:nvSpPr>
        <p:spPr>
          <a:noFill/>
        </p:spPr>
        <p:txBody>
          <a:bodyPr/>
          <a:lstStyle/>
          <a:p>
            <a:fld id="{1408BFC6-7F2A-4D5D-BD38-12A83A149004}" type="slidenum">
              <a:rPr lang="en-US" smtClean="0"/>
              <a:pPr/>
              <a:t>87</a:t>
            </a:fld>
            <a:endParaRPr lang="en-US" smtClean="0"/>
          </a:p>
        </p:txBody>
      </p:sp>
    </p:spTree>
    <p:extLst>
      <p:ext uri="{BB962C8B-B14F-4D97-AF65-F5344CB8AC3E}">
        <p14:creationId xmlns:p14="http://schemas.microsoft.com/office/powerpoint/2010/main" val="2164449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ln/>
        </p:spPr>
        <p:txBody>
          <a:bodyPr/>
          <a:lstStyle/>
          <a:p>
            <a:endParaRPr lang="en-US" smtClean="0"/>
          </a:p>
        </p:txBody>
      </p:sp>
      <p:sp>
        <p:nvSpPr>
          <p:cNvPr id="220164" name="Slide Number Placeholder 3"/>
          <p:cNvSpPr>
            <a:spLocks noGrp="1"/>
          </p:cNvSpPr>
          <p:nvPr>
            <p:ph type="sldNum" sz="quarter" idx="5"/>
          </p:nvPr>
        </p:nvSpPr>
        <p:spPr>
          <a:noFill/>
        </p:spPr>
        <p:txBody>
          <a:bodyPr/>
          <a:lstStyle/>
          <a:p>
            <a:fld id="{FF7654EF-84E0-4229-BA85-81851C42DEF9}" type="slidenum">
              <a:rPr lang="en-US" smtClean="0"/>
              <a:pPr/>
              <a:t>88</a:t>
            </a:fld>
            <a:endParaRPr lang="en-US" smtClean="0"/>
          </a:p>
        </p:txBody>
      </p:sp>
    </p:spTree>
    <p:extLst>
      <p:ext uri="{BB962C8B-B14F-4D97-AF65-F5344CB8AC3E}">
        <p14:creationId xmlns:p14="http://schemas.microsoft.com/office/powerpoint/2010/main" val="165889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p:spPr>
        <p:txBody>
          <a:bodyPr/>
          <a:lstStyle/>
          <a:p>
            <a:endParaRPr lang="en-US" smtClean="0"/>
          </a:p>
        </p:txBody>
      </p:sp>
      <p:sp>
        <p:nvSpPr>
          <p:cNvPr id="154628" name="Slide Number Placeholder 3"/>
          <p:cNvSpPr>
            <a:spLocks noGrp="1"/>
          </p:cNvSpPr>
          <p:nvPr>
            <p:ph type="sldNum" sz="quarter" idx="5"/>
          </p:nvPr>
        </p:nvSpPr>
        <p:spPr>
          <a:noFill/>
        </p:spPr>
        <p:txBody>
          <a:bodyPr/>
          <a:lstStyle/>
          <a:p>
            <a:fld id="{E873D40F-FE4F-49F5-BABF-3200C28E78DB}" type="slidenum">
              <a:rPr lang="en-US" smtClean="0"/>
              <a:pPr/>
              <a:t>9</a:t>
            </a:fld>
            <a:endParaRPr lang="en-US" smtClean="0"/>
          </a:p>
        </p:txBody>
      </p:sp>
    </p:spTree>
    <p:extLst>
      <p:ext uri="{BB962C8B-B14F-4D97-AF65-F5344CB8AC3E}">
        <p14:creationId xmlns:p14="http://schemas.microsoft.com/office/powerpoint/2010/main" val="4076647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p:spPr>
        <p:txBody>
          <a:bodyPr/>
          <a:lstStyle/>
          <a:p>
            <a:endParaRPr lang="en-US" smtClean="0"/>
          </a:p>
        </p:txBody>
      </p:sp>
      <p:sp>
        <p:nvSpPr>
          <p:cNvPr id="222212" name="Slide Number Placeholder 3"/>
          <p:cNvSpPr>
            <a:spLocks noGrp="1"/>
          </p:cNvSpPr>
          <p:nvPr>
            <p:ph type="sldNum" sz="quarter" idx="5"/>
          </p:nvPr>
        </p:nvSpPr>
        <p:spPr>
          <a:noFill/>
        </p:spPr>
        <p:txBody>
          <a:bodyPr/>
          <a:lstStyle/>
          <a:p>
            <a:fld id="{4DDBD4EB-CD55-4870-BD8A-1D51CC8A20FD}" type="slidenum">
              <a:rPr lang="en-US" smtClean="0"/>
              <a:pPr/>
              <a:t>89</a:t>
            </a:fld>
            <a:endParaRPr lang="en-US" smtClean="0"/>
          </a:p>
        </p:txBody>
      </p:sp>
    </p:spTree>
    <p:extLst>
      <p:ext uri="{BB962C8B-B14F-4D97-AF65-F5344CB8AC3E}">
        <p14:creationId xmlns:p14="http://schemas.microsoft.com/office/powerpoint/2010/main" val="4081891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a:ln/>
        </p:spPr>
      </p:sp>
      <p:sp>
        <p:nvSpPr>
          <p:cNvPr id="224259" name="Notes Placeholder 2"/>
          <p:cNvSpPr>
            <a:spLocks noGrp="1"/>
          </p:cNvSpPr>
          <p:nvPr>
            <p:ph type="body" idx="1"/>
          </p:nvPr>
        </p:nvSpPr>
        <p:spPr>
          <a:noFill/>
          <a:ln/>
        </p:spPr>
        <p:txBody>
          <a:bodyPr/>
          <a:lstStyle/>
          <a:p>
            <a:endParaRPr lang="en-US" smtClean="0"/>
          </a:p>
        </p:txBody>
      </p:sp>
      <p:sp>
        <p:nvSpPr>
          <p:cNvPr id="224260" name="Slide Number Placeholder 3"/>
          <p:cNvSpPr>
            <a:spLocks noGrp="1"/>
          </p:cNvSpPr>
          <p:nvPr>
            <p:ph type="sldNum" sz="quarter" idx="5"/>
          </p:nvPr>
        </p:nvSpPr>
        <p:spPr>
          <a:noFill/>
        </p:spPr>
        <p:txBody>
          <a:bodyPr/>
          <a:lstStyle/>
          <a:p>
            <a:fld id="{51653B07-F854-475D-A546-635854C4720C}" type="slidenum">
              <a:rPr lang="en-US" smtClean="0"/>
              <a:pPr/>
              <a:t>90</a:t>
            </a:fld>
            <a:endParaRPr lang="en-US" smtClean="0"/>
          </a:p>
        </p:txBody>
      </p:sp>
    </p:spTree>
    <p:extLst>
      <p:ext uri="{BB962C8B-B14F-4D97-AF65-F5344CB8AC3E}">
        <p14:creationId xmlns:p14="http://schemas.microsoft.com/office/powerpoint/2010/main" val="38379944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a:ln/>
        </p:spPr>
      </p:sp>
      <p:sp>
        <p:nvSpPr>
          <p:cNvPr id="226307" name="Notes Placeholder 2"/>
          <p:cNvSpPr>
            <a:spLocks noGrp="1"/>
          </p:cNvSpPr>
          <p:nvPr>
            <p:ph type="body" idx="1"/>
          </p:nvPr>
        </p:nvSpPr>
        <p:spPr>
          <a:noFill/>
          <a:ln/>
        </p:spPr>
        <p:txBody>
          <a:bodyPr/>
          <a:lstStyle/>
          <a:p>
            <a:endParaRPr lang="en-US" smtClean="0"/>
          </a:p>
        </p:txBody>
      </p:sp>
      <p:sp>
        <p:nvSpPr>
          <p:cNvPr id="226308" name="Slide Number Placeholder 3"/>
          <p:cNvSpPr>
            <a:spLocks noGrp="1"/>
          </p:cNvSpPr>
          <p:nvPr>
            <p:ph type="sldNum" sz="quarter" idx="5"/>
          </p:nvPr>
        </p:nvSpPr>
        <p:spPr>
          <a:noFill/>
        </p:spPr>
        <p:txBody>
          <a:bodyPr/>
          <a:lstStyle/>
          <a:p>
            <a:fld id="{10EAAC61-3E9E-4D70-AD13-4F2A52E38FA5}" type="slidenum">
              <a:rPr lang="en-US" smtClean="0"/>
              <a:pPr/>
              <a:t>91</a:t>
            </a:fld>
            <a:endParaRPr lang="en-US" smtClean="0"/>
          </a:p>
        </p:txBody>
      </p:sp>
    </p:spTree>
    <p:extLst>
      <p:ext uri="{BB962C8B-B14F-4D97-AF65-F5344CB8AC3E}">
        <p14:creationId xmlns:p14="http://schemas.microsoft.com/office/powerpoint/2010/main" val="2774456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p:spPr>
        <p:txBody>
          <a:bodyPr/>
          <a:lstStyle/>
          <a:p>
            <a:endParaRPr lang="en-US" smtClean="0"/>
          </a:p>
        </p:txBody>
      </p:sp>
      <p:sp>
        <p:nvSpPr>
          <p:cNvPr id="227332" name="Slide Number Placeholder 3"/>
          <p:cNvSpPr>
            <a:spLocks noGrp="1"/>
          </p:cNvSpPr>
          <p:nvPr>
            <p:ph type="sldNum" sz="quarter" idx="5"/>
          </p:nvPr>
        </p:nvSpPr>
        <p:spPr>
          <a:noFill/>
        </p:spPr>
        <p:txBody>
          <a:bodyPr/>
          <a:lstStyle/>
          <a:p>
            <a:fld id="{636C4E91-4900-42AA-BDC0-4F5A45753A5A}" type="slidenum">
              <a:rPr lang="en-US" smtClean="0"/>
              <a:pPr/>
              <a:t>92</a:t>
            </a:fld>
            <a:endParaRPr lang="en-US" smtClean="0"/>
          </a:p>
        </p:txBody>
      </p:sp>
    </p:spTree>
    <p:extLst>
      <p:ext uri="{BB962C8B-B14F-4D97-AF65-F5344CB8AC3E}">
        <p14:creationId xmlns:p14="http://schemas.microsoft.com/office/powerpoint/2010/main" val="1502197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a:ln/>
        </p:spPr>
      </p:sp>
      <p:sp>
        <p:nvSpPr>
          <p:cNvPr id="228355" name="Notes Placeholder 2"/>
          <p:cNvSpPr>
            <a:spLocks noGrp="1"/>
          </p:cNvSpPr>
          <p:nvPr>
            <p:ph type="body" idx="1"/>
          </p:nvPr>
        </p:nvSpPr>
        <p:spPr>
          <a:noFill/>
          <a:ln/>
        </p:spPr>
        <p:txBody>
          <a:bodyPr/>
          <a:lstStyle/>
          <a:p>
            <a:endParaRPr lang="en-US" smtClean="0"/>
          </a:p>
        </p:txBody>
      </p:sp>
      <p:sp>
        <p:nvSpPr>
          <p:cNvPr id="228356" name="Slide Number Placeholder 3"/>
          <p:cNvSpPr>
            <a:spLocks noGrp="1"/>
          </p:cNvSpPr>
          <p:nvPr>
            <p:ph type="sldNum" sz="quarter" idx="5"/>
          </p:nvPr>
        </p:nvSpPr>
        <p:spPr>
          <a:noFill/>
        </p:spPr>
        <p:txBody>
          <a:bodyPr/>
          <a:lstStyle/>
          <a:p>
            <a:fld id="{F5C6811F-486C-40CB-B3A8-CC525530F871}" type="slidenum">
              <a:rPr lang="en-US" smtClean="0"/>
              <a:pPr/>
              <a:t>93</a:t>
            </a:fld>
            <a:endParaRPr lang="en-US" smtClean="0"/>
          </a:p>
        </p:txBody>
      </p:sp>
    </p:spTree>
    <p:extLst>
      <p:ext uri="{BB962C8B-B14F-4D97-AF65-F5344CB8AC3E}">
        <p14:creationId xmlns:p14="http://schemas.microsoft.com/office/powerpoint/2010/main" val="3383550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a:ln/>
        </p:spPr>
        <p:txBody>
          <a:bodyPr/>
          <a:lstStyle/>
          <a:p>
            <a:endParaRPr lang="en-US" smtClean="0"/>
          </a:p>
        </p:txBody>
      </p:sp>
      <p:sp>
        <p:nvSpPr>
          <p:cNvPr id="229380" name="Slide Number Placeholder 3"/>
          <p:cNvSpPr>
            <a:spLocks noGrp="1"/>
          </p:cNvSpPr>
          <p:nvPr>
            <p:ph type="sldNum" sz="quarter" idx="5"/>
          </p:nvPr>
        </p:nvSpPr>
        <p:spPr>
          <a:noFill/>
        </p:spPr>
        <p:txBody>
          <a:bodyPr/>
          <a:lstStyle/>
          <a:p>
            <a:fld id="{AD6DD5D7-D7E9-4D35-9044-1E58522D59C6}" type="slidenum">
              <a:rPr lang="en-US" smtClean="0"/>
              <a:pPr/>
              <a:t>94</a:t>
            </a:fld>
            <a:endParaRPr lang="en-US" smtClean="0"/>
          </a:p>
        </p:txBody>
      </p:sp>
    </p:spTree>
    <p:extLst>
      <p:ext uri="{BB962C8B-B14F-4D97-AF65-F5344CB8AC3E}">
        <p14:creationId xmlns:p14="http://schemas.microsoft.com/office/powerpoint/2010/main" val="27759941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a:ln/>
        </p:spPr>
      </p:sp>
      <p:sp>
        <p:nvSpPr>
          <p:cNvPr id="230403" name="Notes Placeholder 2"/>
          <p:cNvSpPr>
            <a:spLocks noGrp="1"/>
          </p:cNvSpPr>
          <p:nvPr>
            <p:ph type="body" idx="1"/>
          </p:nvPr>
        </p:nvSpPr>
        <p:spPr>
          <a:noFill/>
          <a:ln/>
        </p:spPr>
        <p:txBody>
          <a:bodyPr/>
          <a:lstStyle/>
          <a:p>
            <a:endParaRPr lang="en-US" smtClean="0"/>
          </a:p>
        </p:txBody>
      </p:sp>
      <p:sp>
        <p:nvSpPr>
          <p:cNvPr id="230404" name="Slide Number Placeholder 3"/>
          <p:cNvSpPr>
            <a:spLocks noGrp="1"/>
          </p:cNvSpPr>
          <p:nvPr>
            <p:ph type="sldNum" sz="quarter" idx="5"/>
          </p:nvPr>
        </p:nvSpPr>
        <p:spPr>
          <a:noFill/>
        </p:spPr>
        <p:txBody>
          <a:bodyPr/>
          <a:lstStyle/>
          <a:p>
            <a:fld id="{6C0B791C-3CF3-417F-86F4-E3C255747E10}" type="slidenum">
              <a:rPr lang="en-US" smtClean="0"/>
              <a:pPr/>
              <a:t>95</a:t>
            </a:fld>
            <a:endParaRPr lang="en-US" smtClean="0"/>
          </a:p>
        </p:txBody>
      </p:sp>
    </p:spTree>
    <p:extLst>
      <p:ext uri="{BB962C8B-B14F-4D97-AF65-F5344CB8AC3E}">
        <p14:creationId xmlns:p14="http://schemas.microsoft.com/office/powerpoint/2010/main" val="20168075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endParaRPr lang="en-US" smtClean="0"/>
          </a:p>
        </p:txBody>
      </p:sp>
      <p:sp>
        <p:nvSpPr>
          <p:cNvPr id="231428" name="Slide Number Placeholder 3"/>
          <p:cNvSpPr>
            <a:spLocks noGrp="1"/>
          </p:cNvSpPr>
          <p:nvPr>
            <p:ph type="sldNum" sz="quarter" idx="5"/>
          </p:nvPr>
        </p:nvSpPr>
        <p:spPr>
          <a:noFill/>
        </p:spPr>
        <p:txBody>
          <a:bodyPr/>
          <a:lstStyle/>
          <a:p>
            <a:fld id="{EDD6F9EA-3078-41EE-838A-93C075425514}" type="slidenum">
              <a:rPr lang="en-US" smtClean="0"/>
              <a:pPr/>
              <a:t>96</a:t>
            </a:fld>
            <a:endParaRPr lang="en-US" smtClean="0"/>
          </a:p>
        </p:txBody>
      </p:sp>
    </p:spTree>
    <p:extLst>
      <p:ext uri="{BB962C8B-B14F-4D97-AF65-F5344CB8AC3E}">
        <p14:creationId xmlns:p14="http://schemas.microsoft.com/office/powerpoint/2010/main" val="10190831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en-US" smtClean="0"/>
          </a:p>
        </p:txBody>
      </p:sp>
      <p:sp>
        <p:nvSpPr>
          <p:cNvPr id="232452" name="Slide Number Placeholder 3"/>
          <p:cNvSpPr>
            <a:spLocks noGrp="1"/>
          </p:cNvSpPr>
          <p:nvPr>
            <p:ph type="sldNum" sz="quarter" idx="5"/>
          </p:nvPr>
        </p:nvSpPr>
        <p:spPr>
          <a:noFill/>
        </p:spPr>
        <p:txBody>
          <a:bodyPr/>
          <a:lstStyle/>
          <a:p>
            <a:fld id="{C569C486-1778-4E2F-983F-6C67556AE2FA}" type="slidenum">
              <a:rPr lang="en-US" smtClean="0"/>
              <a:pPr/>
              <a:t>97</a:t>
            </a:fld>
            <a:endParaRPr lang="en-US" smtClean="0"/>
          </a:p>
        </p:txBody>
      </p:sp>
    </p:spTree>
    <p:extLst>
      <p:ext uri="{BB962C8B-B14F-4D97-AF65-F5344CB8AC3E}">
        <p14:creationId xmlns:p14="http://schemas.microsoft.com/office/powerpoint/2010/main" val="25885839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p:spPr>
        <p:txBody>
          <a:bodyPr/>
          <a:lstStyle/>
          <a:p>
            <a:endParaRPr lang="en-US" smtClean="0"/>
          </a:p>
        </p:txBody>
      </p:sp>
      <p:sp>
        <p:nvSpPr>
          <p:cNvPr id="233476" name="Slide Number Placeholder 3"/>
          <p:cNvSpPr>
            <a:spLocks noGrp="1"/>
          </p:cNvSpPr>
          <p:nvPr>
            <p:ph type="sldNum" sz="quarter" idx="5"/>
          </p:nvPr>
        </p:nvSpPr>
        <p:spPr>
          <a:noFill/>
        </p:spPr>
        <p:txBody>
          <a:bodyPr/>
          <a:lstStyle/>
          <a:p>
            <a:fld id="{677D1026-7BCC-42E0-AA26-E3EE81876F94}" type="slidenum">
              <a:rPr lang="en-US" smtClean="0"/>
              <a:pPr/>
              <a:t>98</a:t>
            </a:fld>
            <a:endParaRPr lang="en-US" smtClean="0"/>
          </a:p>
        </p:txBody>
      </p:sp>
    </p:spTree>
    <p:extLst>
      <p:ext uri="{BB962C8B-B14F-4D97-AF65-F5344CB8AC3E}">
        <p14:creationId xmlns:p14="http://schemas.microsoft.com/office/powerpoint/2010/main" val="3246759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p:spPr>
        <p:txBody>
          <a:bodyPr/>
          <a:lstStyle/>
          <a:p>
            <a:endParaRPr lang="en-US" smtClean="0"/>
          </a:p>
        </p:txBody>
      </p:sp>
      <p:sp>
        <p:nvSpPr>
          <p:cNvPr id="155652" name="Slide Number Placeholder 3"/>
          <p:cNvSpPr>
            <a:spLocks noGrp="1"/>
          </p:cNvSpPr>
          <p:nvPr>
            <p:ph type="sldNum" sz="quarter" idx="5"/>
          </p:nvPr>
        </p:nvSpPr>
        <p:spPr>
          <a:noFill/>
        </p:spPr>
        <p:txBody>
          <a:bodyPr/>
          <a:lstStyle/>
          <a:p>
            <a:fld id="{9E887330-1084-48A1-A213-963327F70CDA}" type="slidenum">
              <a:rPr lang="en-US" smtClean="0"/>
              <a:pPr/>
              <a:t>10</a:t>
            </a:fld>
            <a:endParaRPr lang="en-US" smtClean="0"/>
          </a:p>
        </p:txBody>
      </p:sp>
    </p:spTree>
    <p:extLst>
      <p:ext uri="{BB962C8B-B14F-4D97-AF65-F5344CB8AC3E}">
        <p14:creationId xmlns:p14="http://schemas.microsoft.com/office/powerpoint/2010/main" val="39755393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p:spPr>
        <p:txBody>
          <a:bodyPr/>
          <a:lstStyle/>
          <a:p>
            <a:endParaRPr lang="en-US" smtClean="0"/>
          </a:p>
        </p:txBody>
      </p:sp>
      <p:sp>
        <p:nvSpPr>
          <p:cNvPr id="234500" name="Slide Number Placeholder 3"/>
          <p:cNvSpPr>
            <a:spLocks noGrp="1"/>
          </p:cNvSpPr>
          <p:nvPr>
            <p:ph type="sldNum" sz="quarter" idx="5"/>
          </p:nvPr>
        </p:nvSpPr>
        <p:spPr>
          <a:noFill/>
        </p:spPr>
        <p:txBody>
          <a:bodyPr/>
          <a:lstStyle/>
          <a:p>
            <a:fld id="{68006231-4291-4915-9B8B-654B68B27D81}" type="slidenum">
              <a:rPr lang="en-US" smtClean="0"/>
              <a:pPr/>
              <a:t>99</a:t>
            </a:fld>
            <a:endParaRPr lang="en-US" smtClean="0"/>
          </a:p>
        </p:txBody>
      </p:sp>
    </p:spTree>
    <p:extLst>
      <p:ext uri="{BB962C8B-B14F-4D97-AF65-F5344CB8AC3E}">
        <p14:creationId xmlns:p14="http://schemas.microsoft.com/office/powerpoint/2010/main" val="3163833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p:spPr>
        <p:txBody>
          <a:bodyPr/>
          <a:lstStyle/>
          <a:p>
            <a:endParaRPr lang="en-US" smtClean="0"/>
          </a:p>
        </p:txBody>
      </p:sp>
      <p:sp>
        <p:nvSpPr>
          <p:cNvPr id="235524" name="Slide Number Placeholder 3"/>
          <p:cNvSpPr>
            <a:spLocks noGrp="1"/>
          </p:cNvSpPr>
          <p:nvPr>
            <p:ph type="sldNum" sz="quarter" idx="5"/>
          </p:nvPr>
        </p:nvSpPr>
        <p:spPr>
          <a:noFill/>
        </p:spPr>
        <p:txBody>
          <a:bodyPr/>
          <a:lstStyle/>
          <a:p>
            <a:fld id="{71E646AF-CADE-4F04-8DC5-D022317CCE67}" type="slidenum">
              <a:rPr lang="en-US" smtClean="0"/>
              <a:pPr/>
              <a:t>100</a:t>
            </a:fld>
            <a:endParaRPr lang="en-US" smtClean="0"/>
          </a:p>
        </p:txBody>
      </p:sp>
    </p:spTree>
    <p:extLst>
      <p:ext uri="{BB962C8B-B14F-4D97-AF65-F5344CB8AC3E}">
        <p14:creationId xmlns:p14="http://schemas.microsoft.com/office/powerpoint/2010/main" val="15902613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p:spPr>
        <p:txBody>
          <a:bodyPr/>
          <a:lstStyle/>
          <a:p>
            <a:endParaRPr lang="en-US" smtClean="0"/>
          </a:p>
        </p:txBody>
      </p:sp>
      <p:sp>
        <p:nvSpPr>
          <p:cNvPr id="236548" name="Slide Number Placeholder 3"/>
          <p:cNvSpPr>
            <a:spLocks noGrp="1"/>
          </p:cNvSpPr>
          <p:nvPr>
            <p:ph type="sldNum" sz="quarter" idx="5"/>
          </p:nvPr>
        </p:nvSpPr>
        <p:spPr>
          <a:noFill/>
        </p:spPr>
        <p:txBody>
          <a:bodyPr/>
          <a:lstStyle/>
          <a:p>
            <a:fld id="{48DB5175-3D85-4CB1-9383-1594057B4074}" type="slidenum">
              <a:rPr lang="en-US" smtClean="0"/>
              <a:pPr/>
              <a:t>101</a:t>
            </a:fld>
            <a:endParaRPr lang="en-US" smtClean="0"/>
          </a:p>
        </p:txBody>
      </p:sp>
    </p:spTree>
    <p:extLst>
      <p:ext uri="{BB962C8B-B14F-4D97-AF65-F5344CB8AC3E}">
        <p14:creationId xmlns:p14="http://schemas.microsoft.com/office/powerpoint/2010/main" val="2622265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p:spPr>
        <p:txBody>
          <a:bodyPr/>
          <a:lstStyle/>
          <a:p>
            <a:endParaRPr lang="en-US" smtClean="0"/>
          </a:p>
        </p:txBody>
      </p:sp>
      <p:sp>
        <p:nvSpPr>
          <p:cNvPr id="237572" name="Slide Number Placeholder 3"/>
          <p:cNvSpPr>
            <a:spLocks noGrp="1"/>
          </p:cNvSpPr>
          <p:nvPr>
            <p:ph type="sldNum" sz="quarter" idx="5"/>
          </p:nvPr>
        </p:nvSpPr>
        <p:spPr>
          <a:noFill/>
        </p:spPr>
        <p:txBody>
          <a:bodyPr/>
          <a:lstStyle/>
          <a:p>
            <a:fld id="{0CCC8E3B-CEBA-4C77-97A1-CEA6D7F631CF}" type="slidenum">
              <a:rPr lang="en-US" smtClean="0"/>
              <a:pPr/>
              <a:t>102</a:t>
            </a:fld>
            <a:endParaRPr lang="en-US" smtClean="0"/>
          </a:p>
        </p:txBody>
      </p:sp>
    </p:spTree>
    <p:extLst>
      <p:ext uri="{BB962C8B-B14F-4D97-AF65-F5344CB8AC3E}">
        <p14:creationId xmlns:p14="http://schemas.microsoft.com/office/powerpoint/2010/main" val="4068813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p:spPr>
        <p:txBody>
          <a:bodyPr/>
          <a:lstStyle/>
          <a:p>
            <a:endParaRPr lang="en-US" smtClean="0"/>
          </a:p>
        </p:txBody>
      </p:sp>
      <p:sp>
        <p:nvSpPr>
          <p:cNvPr id="238596" name="Slide Number Placeholder 3"/>
          <p:cNvSpPr>
            <a:spLocks noGrp="1"/>
          </p:cNvSpPr>
          <p:nvPr>
            <p:ph type="sldNum" sz="quarter" idx="5"/>
          </p:nvPr>
        </p:nvSpPr>
        <p:spPr>
          <a:noFill/>
        </p:spPr>
        <p:txBody>
          <a:bodyPr/>
          <a:lstStyle/>
          <a:p>
            <a:fld id="{E9CFE4EB-12C4-4A45-B863-39A1112D090A}" type="slidenum">
              <a:rPr lang="en-US" smtClean="0"/>
              <a:pPr/>
              <a:t>103</a:t>
            </a:fld>
            <a:endParaRPr lang="en-US" smtClean="0"/>
          </a:p>
        </p:txBody>
      </p:sp>
    </p:spTree>
    <p:extLst>
      <p:ext uri="{BB962C8B-B14F-4D97-AF65-F5344CB8AC3E}">
        <p14:creationId xmlns:p14="http://schemas.microsoft.com/office/powerpoint/2010/main" val="10614650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p:spPr>
        <p:txBody>
          <a:bodyPr/>
          <a:lstStyle/>
          <a:p>
            <a:endParaRPr lang="en-US" smtClean="0"/>
          </a:p>
        </p:txBody>
      </p:sp>
      <p:sp>
        <p:nvSpPr>
          <p:cNvPr id="239620" name="Slide Number Placeholder 3"/>
          <p:cNvSpPr>
            <a:spLocks noGrp="1"/>
          </p:cNvSpPr>
          <p:nvPr>
            <p:ph type="sldNum" sz="quarter" idx="5"/>
          </p:nvPr>
        </p:nvSpPr>
        <p:spPr>
          <a:noFill/>
        </p:spPr>
        <p:txBody>
          <a:bodyPr/>
          <a:lstStyle/>
          <a:p>
            <a:fld id="{1CFED452-8E60-4D7B-94F1-9E3E9F5D2F1B}" type="slidenum">
              <a:rPr lang="en-US" smtClean="0"/>
              <a:pPr/>
              <a:t>104</a:t>
            </a:fld>
            <a:endParaRPr lang="en-US" smtClean="0"/>
          </a:p>
        </p:txBody>
      </p:sp>
    </p:spTree>
    <p:extLst>
      <p:ext uri="{BB962C8B-B14F-4D97-AF65-F5344CB8AC3E}">
        <p14:creationId xmlns:p14="http://schemas.microsoft.com/office/powerpoint/2010/main" val="27799140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p:spPr>
        <p:txBody>
          <a:bodyPr/>
          <a:lstStyle/>
          <a:p>
            <a:endParaRPr lang="en-US" smtClean="0"/>
          </a:p>
        </p:txBody>
      </p:sp>
      <p:sp>
        <p:nvSpPr>
          <p:cNvPr id="240644" name="Slide Number Placeholder 3"/>
          <p:cNvSpPr>
            <a:spLocks noGrp="1"/>
          </p:cNvSpPr>
          <p:nvPr>
            <p:ph type="sldNum" sz="quarter" idx="5"/>
          </p:nvPr>
        </p:nvSpPr>
        <p:spPr>
          <a:noFill/>
        </p:spPr>
        <p:txBody>
          <a:bodyPr/>
          <a:lstStyle/>
          <a:p>
            <a:fld id="{FA7C74C3-9956-4689-BA18-0C5AC078D2DB}" type="slidenum">
              <a:rPr lang="en-US" smtClean="0"/>
              <a:pPr/>
              <a:t>105</a:t>
            </a:fld>
            <a:endParaRPr lang="en-US" smtClean="0"/>
          </a:p>
        </p:txBody>
      </p:sp>
    </p:spTree>
    <p:extLst>
      <p:ext uri="{BB962C8B-B14F-4D97-AF65-F5344CB8AC3E}">
        <p14:creationId xmlns:p14="http://schemas.microsoft.com/office/powerpoint/2010/main" val="27282556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endParaRPr lang="en-US" smtClean="0"/>
          </a:p>
        </p:txBody>
      </p:sp>
      <p:sp>
        <p:nvSpPr>
          <p:cNvPr id="241668" name="Slide Number Placeholder 3"/>
          <p:cNvSpPr>
            <a:spLocks noGrp="1"/>
          </p:cNvSpPr>
          <p:nvPr>
            <p:ph type="sldNum" sz="quarter" idx="5"/>
          </p:nvPr>
        </p:nvSpPr>
        <p:spPr>
          <a:noFill/>
        </p:spPr>
        <p:txBody>
          <a:bodyPr/>
          <a:lstStyle/>
          <a:p>
            <a:fld id="{1AB13EA9-109D-40F8-A052-725A261E587D}" type="slidenum">
              <a:rPr lang="en-US" smtClean="0"/>
              <a:pPr/>
              <a:t>106</a:t>
            </a:fld>
            <a:endParaRPr lang="en-US" smtClean="0"/>
          </a:p>
        </p:txBody>
      </p:sp>
    </p:spTree>
    <p:extLst>
      <p:ext uri="{BB962C8B-B14F-4D97-AF65-F5344CB8AC3E}">
        <p14:creationId xmlns:p14="http://schemas.microsoft.com/office/powerpoint/2010/main" val="12712302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endParaRPr lang="en-US" smtClean="0"/>
          </a:p>
        </p:txBody>
      </p:sp>
      <p:sp>
        <p:nvSpPr>
          <p:cNvPr id="241668" name="Slide Number Placeholder 3"/>
          <p:cNvSpPr>
            <a:spLocks noGrp="1"/>
          </p:cNvSpPr>
          <p:nvPr>
            <p:ph type="sldNum" sz="quarter" idx="5"/>
          </p:nvPr>
        </p:nvSpPr>
        <p:spPr>
          <a:noFill/>
        </p:spPr>
        <p:txBody>
          <a:bodyPr/>
          <a:lstStyle/>
          <a:p>
            <a:fld id="{1AB13EA9-109D-40F8-A052-725A261E587D}" type="slidenum">
              <a:rPr lang="en-US" smtClean="0"/>
              <a:pPr/>
              <a:t>107</a:t>
            </a:fld>
            <a:endParaRPr lang="en-US" smtClean="0"/>
          </a:p>
        </p:txBody>
      </p:sp>
    </p:spTree>
    <p:extLst>
      <p:ext uri="{BB962C8B-B14F-4D97-AF65-F5344CB8AC3E}">
        <p14:creationId xmlns:p14="http://schemas.microsoft.com/office/powerpoint/2010/main" val="1134078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endParaRPr lang="en-US" smtClean="0"/>
          </a:p>
        </p:txBody>
      </p:sp>
      <p:sp>
        <p:nvSpPr>
          <p:cNvPr id="242692" name="Slide Number Placeholder 3"/>
          <p:cNvSpPr>
            <a:spLocks noGrp="1"/>
          </p:cNvSpPr>
          <p:nvPr>
            <p:ph type="sldNum" sz="quarter" idx="5"/>
          </p:nvPr>
        </p:nvSpPr>
        <p:spPr>
          <a:noFill/>
        </p:spPr>
        <p:txBody>
          <a:bodyPr/>
          <a:lstStyle/>
          <a:p>
            <a:fld id="{30DDF82E-6C24-4B36-BB47-D5F8CCC65A32}" type="slidenum">
              <a:rPr lang="en-US" smtClean="0"/>
              <a:pPr/>
              <a:t>108</a:t>
            </a:fld>
            <a:endParaRPr lang="en-US" smtClean="0"/>
          </a:p>
        </p:txBody>
      </p:sp>
    </p:spTree>
    <p:extLst>
      <p:ext uri="{BB962C8B-B14F-4D97-AF65-F5344CB8AC3E}">
        <p14:creationId xmlns:p14="http://schemas.microsoft.com/office/powerpoint/2010/main" val="629333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p:spPr>
        <p:txBody>
          <a:bodyPr/>
          <a:lstStyle/>
          <a:p>
            <a:endParaRPr lang="en-US" smtClean="0"/>
          </a:p>
        </p:txBody>
      </p:sp>
      <p:sp>
        <p:nvSpPr>
          <p:cNvPr id="156676" name="Slide Number Placeholder 3"/>
          <p:cNvSpPr>
            <a:spLocks noGrp="1"/>
          </p:cNvSpPr>
          <p:nvPr>
            <p:ph type="sldNum" sz="quarter" idx="5"/>
          </p:nvPr>
        </p:nvSpPr>
        <p:spPr>
          <a:noFill/>
        </p:spPr>
        <p:txBody>
          <a:bodyPr/>
          <a:lstStyle/>
          <a:p>
            <a:fld id="{FA0D589B-BE5E-4D08-AAA9-04134DB3AF5E}" type="slidenum">
              <a:rPr lang="en-US" smtClean="0"/>
              <a:pPr/>
              <a:t>11</a:t>
            </a:fld>
            <a:endParaRPr lang="en-US" smtClean="0"/>
          </a:p>
        </p:txBody>
      </p:sp>
    </p:spTree>
    <p:extLst>
      <p:ext uri="{BB962C8B-B14F-4D97-AF65-F5344CB8AC3E}">
        <p14:creationId xmlns:p14="http://schemas.microsoft.com/office/powerpoint/2010/main" val="9712958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endParaRPr lang="en-US" smtClean="0"/>
          </a:p>
        </p:txBody>
      </p:sp>
      <p:sp>
        <p:nvSpPr>
          <p:cNvPr id="244740" name="Slide Number Placeholder 3"/>
          <p:cNvSpPr>
            <a:spLocks noGrp="1"/>
          </p:cNvSpPr>
          <p:nvPr>
            <p:ph type="sldNum" sz="quarter" idx="5"/>
          </p:nvPr>
        </p:nvSpPr>
        <p:spPr>
          <a:noFill/>
        </p:spPr>
        <p:txBody>
          <a:bodyPr/>
          <a:lstStyle/>
          <a:p>
            <a:fld id="{9345747D-FD50-4825-A597-806ADF51899B}" type="slidenum">
              <a:rPr lang="en-US" smtClean="0"/>
              <a:pPr/>
              <a:t>109</a:t>
            </a:fld>
            <a:endParaRPr lang="en-US" smtClean="0"/>
          </a:p>
        </p:txBody>
      </p:sp>
    </p:spTree>
    <p:extLst>
      <p:ext uri="{BB962C8B-B14F-4D97-AF65-F5344CB8AC3E}">
        <p14:creationId xmlns:p14="http://schemas.microsoft.com/office/powerpoint/2010/main" val="30606330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endParaRPr lang="en-US" smtClean="0"/>
          </a:p>
        </p:txBody>
      </p:sp>
      <p:sp>
        <p:nvSpPr>
          <p:cNvPr id="245764" name="Slide Number Placeholder 3"/>
          <p:cNvSpPr>
            <a:spLocks noGrp="1"/>
          </p:cNvSpPr>
          <p:nvPr>
            <p:ph type="sldNum" sz="quarter" idx="5"/>
          </p:nvPr>
        </p:nvSpPr>
        <p:spPr>
          <a:noFill/>
        </p:spPr>
        <p:txBody>
          <a:bodyPr/>
          <a:lstStyle/>
          <a:p>
            <a:fld id="{52F0FB28-BF65-4572-A7FD-ACB1022D326F}" type="slidenum">
              <a:rPr lang="en-US" smtClean="0"/>
              <a:pPr/>
              <a:t>110</a:t>
            </a:fld>
            <a:endParaRPr lang="en-US" smtClean="0"/>
          </a:p>
        </p:txBody>
      </p:sp>
    </p:spTree>
    <p:extLst>
      <p:ext uri="{BB962C8B-B14F-4D97-AF65-F5344CB8AC3E}">
        <p14:creationId xmlns:p14="http://schemas.microsoft.com/office/powerpoint/2010/main" val="6598183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p:spPr>
        <p:txBody>
          <a:bodyPr/>
          <a:lstStyle/>
          <a:p>
            <a:endParaRPr lang="en-US" smtClean="0"/>
          </a:p>
        </p:txBody>
      </p:sp>
      <p:sp>
        <p:nvSpPr>
          <p:cNvPr id="246788" name="Slide Number Placeholder 3"/>
          <p:cNvSpPr>
            <a:spLocks noGrp="1"/>
          </p:cNvSpPr>
          <p:nvPr>
            <p:ph type="sldNum" sz="quarter" idx="5"/>
          </p:nvPr>
        </p:nvSpPr>
        <p:spPr>
          <a:noFill/>
        </p:spPr>
        <p:txBody>
          <a:bodyPr/>
          <a:lstStyle/>
          <a:p>
            <a:fld id="{D8AFEE26-BA32-483A-87C8-401E22B97D5F}" type="slidenum">
              <a:rPr lang="en-US" smtClean="0"/>
              <a:pPr/>
              <a:t>111</a:t>
            </a:fld>
            <a:endParaRPr lang="en-US" smtClean="0"/>
          </a:p>
        </p:txBody>
      </p:sp>
    </p:spTree>
    <p:extLst>
      <p:ext uri="{BB962C8B-B14F-4D97-AF65-F5344CB8AC3E}">
        <p14:creationId xmlns:p14="http://schemas.microsoft.com/office/powerpoint/2010/main" val="15830149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p:spPr>
        <p:txBody>
          <a:bodyPr/>
          <a:lstStyle/>
          <a:p>
            <a:endParaRPr lang="en-US" smtClean="0"/>
          </a:p>
        </p:txBody>
      </p:sp>
      <p:sp>
        <p:nvSpPr>
          <p:cNvPr id="247812" name="Slide Number Placeholder 3"/>
          <p:cNvSpPr>
            <a:spLocks noGrp="1"/>
          </p:cNvSpPr>
          <p:nvPr>
            <p:ph type="sldNum" sz="quarter" idx="5"/>
          </p:nvPr>
        </p:nvSpPr>
        <p:spPr>
          <a:noFill/>
        </p:spPr>
        <p:txBody>
          <a:bodyPr/>
          <a:lstStyle/>
          <a:p>
            <a:fld id="{2086020F-2EF9-4CAA-A9BE-390931E3F37A}" type="slidenum">
              <a:rPr lang="en-US" smtClean="0"/>
              <a:pPr/>
              <a:t>112</a:t>
            </a:fld>
            <a:endParaRPr lang="en-US" smtClean="0"/>
          </a:p>
        </p:txBody>
      </p:sp>
    </p:spTree>
    <p:extLst>
      <p:ext uri="{BB962C8B-B14F-4D97-AF65-F5344CB8AC3E}">
        <p14:creationId xmlns:p14="http://schemas.microsoft.com/office/powerpoint/2010/main" val="455404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p:spPr>
        <p:txBody>
          <a:bodyPr/>
          <a:lstStyle/>
          <a:p>
            <a:endParaRPr lang="en-US" smtClean="0"/>
          </a:p>
        </p:txBody>
      </p:sp>
      <p:sp>
        <p:nvSpPr>
          <p:cNvPr id="248836" name="Slide Number Placeholder 3"/>
          <p:cNvSpPr>
            <a:spLocks noGrp="1"/>
          </p:cNvSpPr>
          <p:nvPr>
            <p:ph type="sldNum" sz="quarter" idx="5"/>
          </p:nvPr>
        </p:nvSpPr>
        <p:spPr>
          <a:noFill/>
        </p:spPr>
        <p:txBody>
          <a:bodyPr/>
          <a:lstStyle/>
          <a:p>
            <a:fld id="{14175437-4ED3-49BF-A07F-CA2935C69104}" type="slidenum">
              <a:rPr lang="en-US" smtClean="0"/>
              <a:pPr/>
              <a:t>113</a:t>
            </a:fld>
            <a:endParaRPr lang="en-US" smtClean="0"/>
          </a:p>
        </p:txBody>
      </p:sp>
    </p:spTree>
    <p:extLst>
      <p:ext uri="{BB962C8B-B14F-4D97-AF65-F5344CB8AC3E}">
        <p14:creationId xmlns:p14="http://schemas.microsoft.com/office/powerpoint/2010/main" val="28826104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endParaRPr lang="en-US" smtClean="0"/>
          </a:p>
        </p:txBody>
      </p:sp>
      <p:sp>
        <p:nvSpPr>
          <p:cNvPr id="249860" name="Slide Number Placeholder 3"/>
          <p:cNvSpPr>
            <a:spLocks noGrp="1"/>
          </p:cNvSpPr>
          <p:nvPr>
            <p:ph type="sldNum" sz="quarter" idx="5"/>
          </p:nvPr>
        </p:nvSpPr>
        <p:spPr>
          <a:noFill/>
        </p:spPr>
        <p:txBody>
          <a:bodyPr/>
          <a:lstStyle/>
          <a:p>
            <a:fld id="{BD2B3B89-B958-4C96-B4D1-3EB531B9705D}" type="slidenum">
              <a:rPr lang="en-US" smtClean="0"/>
              <a:pPr/>
              <a:t>114</a:t>
            </a:fld>
            <a:endParaRPr lang="en-US" smtClean="0"/>
          </a:p>
        </p:txBody>
      </p:sp>
    </p:spTree>
    <p:extLst>
      <p:ext uri="{BB962C8B-B14F-4D97-AF65-F5344CB8AC3E}">
        <p14:creationId xmlns:p14="http://schemas.microsoft.com/office/powerpoint/2010/main" val="24028140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p:spPr>
        <p:txBody>
          <a:bodyPr/>
          <a:lstStyle/>
          <a:p>
            <a:endParaRPr lang="en-US" smtClean="0"/>
          </a:p>
        </p:txBody>
      </p:sp>
      <p:sp>
        <p:nvSpPr>
          <p:cNvPr id="250884" name="Slide Number Placeholder 3"/>
          <p:cNvSpPr>
            <a:spLocks noGrp="1"/>
          </p:cNvSpPr>
          <p:nvPr>
            <p:ph type="sldNum" sz="quarter" idx="5"/>
          </p:nvPr>
        </p:nvSpPr>
        <p:spPr>
          <a:noFill/>
        </p:spPr>
        <p:txBody>
          <a:bodyPr/>
          <a:lstStyle/>
          <a:p>
            <a:fld id="{A05FD58F-903C-4FDF-9508-350EAA70D404}" type="slidenum">
              <a:rPr lang="en-US" smtClean="0"/>
              <a:pPr/>
              <a:t>115</a:t>
            </a:fld>
            <a:endParaRPr lang="en-US" smtClean="0"/>
          </a:p>
        </p:txBody>
      </p:sp>
    </p:spTree>
    <p:extLst>
      <p:ext uri="{BB962C8B-B14F-4D97-AF65-F5344CB8AC3E}">
        <p14:creationId xmlns:p14="http://schemas.microsoft.com/office/powerpoint/2010/main" val="277683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endParaRPr lang="en-US" smtClean="0"/>
          </a:p>
        </p:txBody>
      </p:sp>
      <p:sp>
        <p:nvSpPr>
          <p:cNvPr id="251908" name="Slide Number Placeholder 3"/>
          <p:cNvSpPr>
            <a:spLocks noGrp="1"/>
          </p:cNvSpPr>
          <p:nvPr>
            <p:ph type="sldNum" sz="quarter" idx="5"/>
          </p:nvPr>
        </p:nvSpPr>
        <p:spPr>
          <a:noFill/>
        </p:spPr>
        <p:txBody>
          <a:bodyPr/>
          <a:lstStyle/>
          <a:p>
            <a:fld id="{EE429054-10DB-4E16-9456-DD49820603E2}" type="slidenum">
              <a:rPr lang="en-US" smtClean="0"/>
              <a:pPr/>
              <a:t>116</a:t>
            </a:fld>
            <a:endParaRPr lang="en-US" smtClean="0"/>
          </a:p>
        </p:txBody>
      </p:sp>
    </p:spTree>
    <p:extLst>
      <p:ext uri="{BB962C8B-B14F-4D97-AF65-F5344CB8AC3E}">
        <p14:creationId xmlns:p14="http://schemas.microsoft.com/office/powerpoint/2010/main" val="9065693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endParaRPr lang="en-US" smtClean="0"/>
          </a:p>
        </p:txBody>
      </p:sp>
      <p:sp>
        <p:nvSpPr>
          <p:cNvPr id="252932" name="Slide Number Placeholder 3"/>
          <p:cNvSpPr>
            <a:spLocks noGrp="1"/>
          </p:cNvSpPr>
          <p:nvPr>
            <p:ph type="sldNum" sz="quarter" idx="5"/>
          </p:nvPr>
        </p:nvSpPr>
        <p:spPr>
          <a:noFill/>
        </p:spPr>
        <p:txBody>
          <a:bodyPr/>
          <a:lstStyle/>
          <a:p>
            <a:fld id="{EB16A6B3-F548-4344-94E7-BCAA792B8DC6}" type="slidenum">
              <a:rPr lang="en-US" smtClean="0"/>
              <a:pPr/>
              <a:t>117</a:t>
            </a:fld>
            <a:endParaRPr lang="en-US" smtClean="0"/>
          </a:p>
        </p:txBody>
      </p:sp>
    </p:spTree>
    <p:extLst>
      <p:ext uri="{BB962C8B-B14F-4D97-AF65-F5344CB8AC3E}">
        <p14:creationId xmlns:p14="http://schemas.microsoft.com/office/powerpoint/2010/main" val="11666308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p:spPr>
        <p:txBody>
          <a:bodyPr/>
          <a:lstStyle/>
          <a:p>
            <a:endParaRPr lang="en-US" smtClean="0"/>
          </a:p>
        </p:txBody>
      </p:sp>
      <p:sp>
        <p:nvSpPr>
          <p:cNvPr id="253956" name="Slide Number Placeholder 3"/>
          <p:cNvSpPr>
            <a:spLocks noGrp="1"/>
          </p:cNvSpPr>
          <p:nvPr>
            <p:ph type="sldNum" sz="quarter" idx="5"/>
          </p:nvPr>
        </p:nvSpPr>
        <p:spPr>
          <a:noFill/>
        </p:spPr>
        <p:txBody>
          <a:bodyPr/>
          <a:lstStyle/>
          <a:p>
            <a:fld id="{F7A3B2E6-4125-4A6F-87F8-D662BBD15012}" type="slidenum">
              <a:rPr lang="en-US" smtClean="0"/>
              <a:pPr/>
              <a:t>118</a:t>
            </a:fld>
            <a:endParaRPr lang="en-US" smtClean="0"/>
          </a:p>
        </p:txBody>
      </p:sp>
    </p:spTree>
    <p:extLst>
      <p:ext uri="{BB962C8B-B14F-4D97-AF65-F5344CB8AC3E}">
        <p14:creationId xmlns:p14="http://schemas.microsoft.com/office/powerpoint/2010/main" val="1977542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p:spPr>
        <p:txBody>
          <a:bodyPr/>
          <a:lstStyle/>
          <a:p>
            <a:endParaRPr lang="en-US" smtClean="0"/>
          </a:p>
        </p:txBody>
      </p:sp>
      <p:sp>
        <p:nvSpPr>
          <p:cNvPr id="157700" name="Slide Number Placeholder 3"/>
          <p:cNvSpPr>
            <a:spLocks noGrp="1"/>
          </p:cNvSpPr>
          <p:nvPr>
            <p:ph type="sldNum" sz="quarter" idx="5"/>
          </p:nvPr>
        </p:nvSpPr>
        <p:spPr>
          <a:noFill/>
        </p:spPr>
        <p:txBody>
          <a:bodyPr/>
          <a:lstStyle/>
          <a:p>
            <a:fld id="{2C130F12-BD32-419F-9412-DCC05F182F9D}" type="slidenum">
              <a:rPr lang="en-US" smtClean="0"/>
              <a:pPr/>
              <a:t>12</a:t>
            </a:fld>
            <a:endParaRPr lang="en-US" smtClean="0"/>
          </a:p>
        </p:txBody>
      </p:sp>
    </p:spTree>
    <p:extLst>
      <p:ext uri="{BB962C8B-B14F-4D97-AF65-F5344CB8AC3E}">
        <p14:creationId xmlns:p14="http://schemas.microsoft.com/office/powerpoint/2010/main" val="36150188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p:spPr>
        <p:txBody>
          <a:bodyPr/>
          <a:lstStyle/>
          <a:p>
            <a:endParaRPr lang="en-US" smtClean="0"/>
          </a:p>
        </p:txBody>
      </p:sp>
      <p:sp>
        <p:nvSpPr>
          <p:cNvPr id="254980" name="Slide Number Placeholder 3"/>
          <p:cNvSpPr>
            <a:spLocks noGrp="1"/>
          </p:cNvSpPr>
          <p:nvPr>
            <p:ph type="sldNum" sz="quarter" idx="5"/>
          </p:nvPr>
        </p:nvSpPr>
        <p:spPr>
          <a:noFill/>
        </p:spPr>
        <p:txBody>
          <a:bodyPr/>
          <a:lstStyle/>
          <a:p>
            <a:fld id="{D7D10A21-639A-4F96-9621-42A6DB3B9BAB}" type="slidenum">
              <a:rPr lang="en-US" smtClean="0"/>
              <a:pPr/>
              <a:t>119</a:t>
            </a:fld>
            <a:endParaRPr lang="en-US" smtClean="0"/>
          </a:p>
        </p:txBody>
      </p:sp>
    </p:spTree>
    <p:extLst>
      <p:ext uri="{BB962C8B-B14F-4D97-AF65-F5344CB8AC3E}">
        <p14:creationId xmlns:p14="http://schemas.microsoft.com/office/powerpoint/2010/main" val="18308823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p:spPr>
        <p:txBody>
          <a:bodyPr/>
          <a:lstStyle/>
          <a:p>
            <a:endParaRPr lang="en-US" smtClean="0"/>
          </a:p>
        </p:txBody>
      </p:sp>
      <p:sp>
        <p:nvSpPr>
          <p:cNvPr id="256004" name="Slide Number Placeholder 3"/>
          <p:cNvSpPr>
            <a:spLocks noGrp="1"/>
          </p:cNvSpPr>
          <p:nvPr>
            <p:ph type="sldNum" sz="quarter" idx="5"/>
          </p:nvPr>
        </p:nvSpPr>
        <p:spPr>
          <a:noFill/>
        </p:spPr>
        <p:txBody>
          <a:bodyPr/>
          <a:lstStyle/>
          <a:p>
            <a:fld id="{40996137-151E-4BF9-9283-C7A34244E726}" type="slidenum">
              <a:rPr lang="en-US" smtClean="0"/>
              <a:pPr/>
              <a:t>120</a:t>
            </a:fld>
            <a:endParaRPr lang="en-US" smtClean="0"/>
          </a:p>
        </p:txBody>
      </p:sp>
    </p:spTree>
    <p:extLst>
      <p:ext uri="{BB962C8B-B14F-4D97-AF65-F5344CB8AC3E}">
        <p14:creationId xmlns:p14="http://schemas.microsoft.com/office/powerpoint/2010/main" val="39471300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endParaRPr lang="en-US" smtClean="0"/>
          </a:p>
        </p:txBody>
      </p:sp>
      <p:sp>
        <p:nvSpPr>
          <p:cNvPr id="257028" name="Slide Number Placeholder 3"/>
          <p:cNvSpPr>
            <a:spLocks noGrp="1"/>
          </p:cNvSpPr>
          <p:nvPr>
            <p:ph type="sldNum" sz="quarter" idx="5"/>
          </p:nvPr>
        </p:nvSpPr>
        <p:spPr>
          <a:noFill/>
        </p:spPr>
        <p:txBody>
          <a:bodyPr/>
          <a:lstStyle/>
          <a:p>
            <a:fld id="{81D7CBF3-4C5D-4B7B-ABCD-248D9A5EBAAF}" type="slidenum">
              <a:rPr lang="en-US" smtClean="0"/>
              <a:pPr/>
              <a:t>121</a:t>
            </a:fld>
            <a:endParaRPr lang="en-US" smtClean="0"/>
          </a:p>
        </p:txBody>
      </p:sp>
    </p:spTree>
    <p:extLst>
      <p:ext uri="{BB962C8B-B14F-4D97-AF65-F5344CB8AC3E}">
        <p14:creationId xmlns:p14="http://schemas.microsoft.com/office/powerpoint/2010/main" val="38806309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p:spPr>
        <p:txBody>
          <a:bodyPr/>
          <a:lstStyle/>
          <a:p>
            <a:endParaRPr lang="en-US" smtClean="0"/>
          </a:p>
        </p:txBody>
      </p:sp>
      <p:sp>
        <p:nvSpPr>
          <p:cNvPr id="258052" name="Slide Number Placeholder 3"/>
          <p:cNvSpPr>
            <a:spLocks noGrp="1"/>
          </p:cNvSpPr>
          <p:nvPr>
            <p:ph type="sldNum" sz="quarter" idx="5"/>
          </p:nvPr>
        </p:nvSpPr>
        <p:spPr>
          <a:noFill/>
        </p:spPr>
        <p:txBody>
          <a:bodyPr/>
          <a:lstStyle/>
          <a:p>
            <a:fld id="{B2CD2699-2FB8-40C8-9E6D-396A88A97EC9}" type="slidenum">
              <a:rPr lang="en-US" smtClean="0"/>
              <a:pPr/>
              <a:t>122</a:t>
            </a:fld>
            <a:endParaRPr lang="en-US" smtClean="0"/>
          </a:p>
        </p:txBody>
      </p:sp>
    </p:spTree>
    <p:extLst>
      <p:ext uri="{BB962C8B-B14F-4D97-AF65-F5344CB8AC3E}">
        <p14:creationId xmlns:p14="http://schemas.microsoft.com/office/powerpoint/2010/main" val="30651573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p:spPr>
        <p:txBody>
          <a:bodyPr/>
          <a:lstStyle/>
          <a:p>
            <a:endParaRPr lang="en-US" smtClean="0"/>
          </a:p>
        </p:txBody>
      </p:sp>
      <p:sp>
        <p:nvSpPr>
          <p:cNvPr id="259076" name="Slide Number Placeholder 3"/>
          <p:cNvSpPr>
            <a:spLocks noGrp="1"/>
          </p:cNvSpPr>
          <p:nvPr>
            <p:ph type="sldNum" sz="quarter" idx="5"/>
          </p:nvPr>
        </p:nvSpPr>
        <p:spPr>
          <a:noFill/>
        </p:spPr>
        <p:txBody>
          <a:bodyPr/>
          <a:lstStyle/>
          <a:p>
            <a:fld id="{6E6FB247-2425-4650-8371-1E9961564328}" type="slidenum">
              <a:rPr lang="en-US" smtClean="0"/>
              <a:pPr/>
              <a:t>123</a:t>
            </a:fld>
            <a:endParaRPr lang="en-US" smtClean="0"/>
          </a:p>
        </p:txBody>
      </p:sp>
    </p:spTree>
    <p:extLst>
      <p:ext uri="{BB962C8B-B14F-4D97-AF65-F5344CB8AC3E}">
        <p14:creationId xmlns:p14="http://schemas.microsoft.com/office/powerpoint/2010/main" val="2000406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131</a:t>
            </a:fld>
            <a:endParaRPr lang="en-US"/>
          </a:p>
        </p:txBody>
      </p:sp>
    </p:spTree>
    <p:extLst>
      <p:ext uri="{BB962C8B-B14F-4D97-AF65-F5344CB8AC3E}">
        <p14:creationId xmlns:p14="http://schemas.microsoft.com/office/powerpoint/2010/main" val="23466499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133</a:t>
            </a:fld>
            <a:endParaRPr lang="en-US"/>
          </a:p>
        </p:txBody>
      </p:sp>
    </p:spTree>
    <p:extLst>
      <p:ext uri="{BB962C8B-B14F-4D97-AF65-F5344CB8AC3E}">
        <p14:creationId xmlns:p14="http://schemas.microsoft.com/office/powerpoint/2010/main" val="17570570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136</a:t>
            </a:fld>
            <a:endParaRPr lang="en-US"/>
          </a:p>
        </p:txBody>
      </p:sp>
    </p:spTree>
    <p:extLst>
      <p:ext uri="{BB962C8B-B14F-4D97-AF65-F5344CB8AC3E}">
        <p14:creationId xmlns:p14="http://schemas.microsoft.com/office/powerpoint/2010/main" val="1696280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137</a:t>
            </a:fld>
            <a:endParaRPr lang="en-US"/>
          </a:p>
        </p:txBody>
      </p:sp>
    </p:spTree>
    <p:extLst>
      <p:ext uri="{BB962C8B-B14F-4D97-AF65-F5344CB8AC3E}">
        <p14:creationId xmlns:p14="http://schemas.microsoft.com/office/powerpoint/2010/main" val="11038623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C51607-AFE2-49EF-BC51-26D475C3C6B3}" type="slidenum">
              <a:rPr lang="en-US" smtClean="0"/>
              <a:pPr>
                <a:defRPr/>
              </a:pPr>
              <a:t>148</a:t>
            </a:fld>
            <a:endParaRPr lang="en-US"/>
          </a:p>
        </p:txBody>
      </p:sp>
    </p:spTree>
    <p:extLst>
      <p:ext uri="{BB962C8B-B14F-4D97-AF65-F5344CB8AC3E}">
        <p14:creationId xmlns:p14="http://schemas.microsoft.com/office/powerpoint/2010/main" val="747872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9270144-48B5-477E-B09F-A1B29A7CB05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94B65F4-8F95-424F-93A2-5E12B71884D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E0FF25F-74BE-40BC-A473-8722F5583B6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9D2AB045-39BB-4E5A-A203-5067FF8CC86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41BE8F3-8971-4A52-9FEF-C9834DA7DA3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FF85D1-7DDD-45F6-86AA-DC2EBE48132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04A289F-A8A1-4F16-BC13-51E5D6E25BB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04AFE58-60C7-4608-94E8-749CA0A52A3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86001C2-7880-417A-B6ED-0764CD58614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B943486-C94A-4F7E-ADE4-8A2AFF68FE6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94974C3-D7D5-4EAD-8C1A-2E76EA1BB4E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D46248D-C039-4F97-BE79-9575C19A2A1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IE 563  Dr. Erin Gerber, P.E.,  UofL</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306C05-65CC-4DFD-BBBD-187FE9F8A61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0" y="0"/>
            <a:ext cx="3810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de-DE" smtClean="0"/>
              <a:t>IE 563  Dr. Erin Gerber, P.E.,  UofL</a:t>
            </a:r>
            <a:endParaRPr lang="en-US"/>
          </a:p>
        </p:txBody>
      </p:sp>
      <p:sp>
        <p:nvSpPr>
          <p:cNvPr id="1030" name="Rectangle 6"/>
          <p:cNvSpPr>
            <a:spLocks noGrp="1" noChangeArrowheads="1"/>
          </p:cNvSpPr>
          <p:nvPr>
            <p:ph type="sldNum" sz="quarter" idx="4"/>
          </p:nvPr>
        </p:nvSpPr>
        <p:spPr bwMode="auto">
          <a:xfrm>
            <a:off x="68580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C299A7B-BA07-4C76-8F6F-B5BC4FC89C8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Arial" pitchFamily="34" charset="0"/>
        </a:defRPr>
      </a:lvl6pPr>
      <a:lvl7pPr marL="914400" algn="ctr" rtl="0" fontAlgn="base">
        <a:spcBef>
          <a:spcPct val="0"/>
        </a:spcBef>
        <a:spcAft>
          <a:spcPct val="0"/>
        </a:spcAft>
        <a:defRPr sz="4400">
          <a:solidFill>
            <a:schemeClr val="tx1"/>
          </a:solidFill>
          <a:latin typeface="Arial" pitchFamily="34" charset="0"/>
        </a:defRPr>
      </a:lvl7pPr>
      <a:lvl8pPr marL="1371600" algn="ctr" rtl="0" fontAlgn="base">
        <a:spcBef>
          <a:spcPct val="0"/>
        </a:spcBef>
        <a:spcAft>
          <a:spcPct val="0"/>
        </a:spcAft>
        <a:defRPr sz="4400">
          <a:solidFill>
            <a:schemeClr val="tx1"/>
          </a:solidFill>
          <a:latin typeface="Arial" pitchFamily="34" charset="0"/>
        </a:defRPr>
      </a:lvl8pPr>
      <a:lvl9pPr marL="1828800" algn="ctr"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100.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7.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95.wmf"/><Relationship Id="rId4" Type="http://schemas.openxmlformats.org/officeDocument/2006/relationships/image" Target="../media/image94.wmf"/></Relationships>
</file>

<file path=ppt/slides/_rels/slide117.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99.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slideLayout" Target="../slideLayouts/slideLayout12.xml"/><Relationship Id="rId4" Type="http://schemas.openxmlformats.org/officeDocument/2006/relationships/image" Target="../media/image102.wm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42.bin"/><Relationship Id="rId5" Type="http://schemas.openxmlformats.org/officeDocument/2006/relationships/image" Target="../media/image103.wmf"/><Relationship Id="rId4" Type="http://schemas.openxmlformats.org/officeDocument/2006/relationships/oleObject" Target="../embeddings/oleObject41.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05.wmf"/><Relationship Id="rId4" Type="http://schemas.openxmlformats.org/officeDocument/2006/relationships/oleObject" Target="../embeddings/oleObject43.bin"/></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1.xml"/><Relationship Id="rId1" Type="http://schemas.openxmlformats.org/officeDocument/2006/relationships/vmlDrawing" Target="../drawings/vmlDrawing23.vml"/><Relationship Id="rId6" Type="http://schemas.openxmlformats.org/officeDocument/2006/relationships/image" Target="../media/image107.wmf"/><Relationship Id="rId5" Type="http://schemas.openxmlformats.org/officeDocument/2006/relationships/oleObject" Target="../embeddings/oleObject45.bin"/><Relationship Id="rId4" Type="http://schemas.openxmlformats.org/officeDocument/2006/relationships/image" Target="../media/image106.wmf"/></Relationships>
</file>

<file path=ppt/slides/_rels/slide13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8.wmf"/><Relationship Id="rId5" Type="http://schemas.openxmlformats.org/officeDocument/2006/relationships/oleObject" Target="../embeddings/oleObject46.bin"/><Relationship Id="rId4" Type="http://schemas.openxmlformats.org/officeDocument/2006/relationships/image" Target="../media/image110.wmf"/></Relationships>
</file>

<file path=ppt/slides/_rels/slide136.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97.xml"/><Relationship Id="rId7" Type="http://schemas.openxmlformats.org/officeDocument/2006/relationships/image" Target="../media/image113.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2.wmf"/><Relationship Id="rId5" Type="http://schemas.openxmlformats.org/officeDocument/2006/relationships/image" Target="../media/image110.wmf"/><Relationship Id="rId10" Type="http://schemas.openxmlformats.org/officeDocument/2006/relationships/image" Target="../media/image111.wmf"/><Relationship Id="rId4" Type="http://schemas.openxmlformats.org/officeDocument/2006/relationships/image" Target="../media/image109.wmf"/><Relationship Id="rId9" Type="http://schemas.openxmlformats.org/officeDocument/2006/relationships/oleObject" Target="../embeddings/oleObject47.bin"/></Relationships>
</file>

<file path=ppt/slides/_rels/slide137.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98.xml"/><Relationship Id="rId7" Type="http://schemas.openxmlformats.org/officeDocument/2006/relationships/image" Target="../media/image113.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12.wmf"/><Relationship Id="rId5" Type="http://schemas.openxmlformats.org/officeDocument/2006/relationships/image" Target="../media/image110.wmf"/><Relationship Id="rId10" Type="http://schemas.openxmlformats.org/officeDocument/2006/relationships/image" Target="../media/image115.wmf"/><Relationship Id="rId4" Type="http://schemas.openxmlformats.org/officeDocument/2006/relationships/image" Target="../media/image109.wmf"/><Relationship Id="rId9" Type="http://schemas.openxmlformats.org/officeDocument/2006/relationships/oleObject" Target="../embeddings/oleObject48.bin"/></Relationships>
</file>

<file path=ppt/slides/_rels/slide138.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13.xml"/><Relationship Id="rId1" Type="http://schemas.openxmlformats.org/officeDocument/2006/relationships/vmlDrawing" Target="../drawings/vmlDrawing27.vml"/><Relationship Id="rId6" Type="http://schemas.openxmlformats.org/officeDocument/2006/relationships/image" Target="../media/image117.wmf"/><Relationship Id="rId5" Type="http://schemas.openxmlformats.org/officeDocument/2006/relationships/oleObject" Target="../embeddings/oleObject50.bin"/><Relationship Id="rId4" Type="http://schemas.openxmlformats.org/officeDocument/2006/relationships/image" Target="../media/image116.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20.wmf"/><Relationship Id="rId5" Type="http://schemas.openxmlformats.org/officeDocument/2006/relationships/oleObject" Target="../embeddings/oleObject53.bin"/><Relationship Id="rId4" Type="http://schemas.openxmlformats.org/officeDocument/2006/relationships/image" Target="../media/image119.wmf"/></Relationships>
</file>

<file path=ppt/slides/_rels/slide141.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22.wmf"/><Relationship Id="rId4" Type="http://schemas.openxmlformats.org/officeDocument/2006/relationships/oleObject" Target="../embeddings/oleObject55.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24.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27.wmf"/><Relationship Id="rId5" Type="http://schemas.openxmlformats.org/officeDocument/2006/relationships/oleObject" Target="../embeddings/oleObject58.bin"/><Relationship Id="rId4" Type="http://schemas.openxmlformats.org/officeDocument/2006/relationships/image" Target="../media/image126.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1.wmf"/></Relationships>
</file>

<file path=ppt/slides/_rels/slide155.x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35.wmf"/><Relationship Id="rId4" Type="http://schemas.openxmlformats.org/officeDocument/2006/relationships/image" Target="../media/image134.wmf"/></Relationships>
</file>

<file path=ppt/slides/_rels/slide157.x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slides/_rels/slide159.x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12.xml"/><Relationship Id="rId1" Type="http://schemas.openxmlformats.org/officeDocument/2006/relationships/vmlDrawing" Target="../drawings/vmlDrawing32.vml"/><Relationship Id="rId6" Type="http://schemas.openxmlformats.org/officeDocument/2006/relationships/image" Target="../media/image142.wmf"/><Relationship Id="rId5" Type="http://schemas.openxmlformats.org/officeDocument/2006/relationships/oleObject" Target="../embeddings/oleObject61.bin"/><Relationship Id="rId4" Type="http://schemas.openxmlformats.org/officeDocument/2006/relationships/image" Target="../media/image141.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slideLayout" Target="../slideLayouts/slideLayout2.xml"/><Relationship Id="rId5" Type="http://schemas.openxmlformats.org/officeDocument/2006/relationships/image" Target="../media/image154.wmf"/><Relationship Id="rId4" Type="http://schemas.openxmlformats.org/officeDocument/2006/relationships/image" Target="../media/image153.wmf"/></Relationships>
</file>

<file path=ppt/slides/_rels/slide178.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52.wmf"/><Relationship Id="rId4" Type="http://schemas.openxmlformats.org/officeDocument/2006/relationships/image" Target="../media/image153.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59.wmf"/></Relationships>
</file>

<file path=ppt/slides/_rels/slide18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8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95.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82.wmf"/><Relationship Id="rId5" Type="http://schemas.openxmlformats.org/officeDocument/2006/relationships/oleObject" Target="../embeddings/oleObject65.bin"/><Relationship Id="rId4" Type="http://schemas.openxmlformats.org/officeDocument/2006/relationships/image" Target="../media/image181.w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67.bin"/><Relationship Id="rId7" Type="http://schemas.openxmlformats.org/officeDocument/2006/relationships/image" Target="../media/image186.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85.wmf"/><Relationship Id="rId5" Type="http://schemas.openxmlformats.org/officeDocument/2006/relationships/oleObject" Target="../embeddings/oleObject68.bin"/><Relationship Id="rId4" Type="http://schemas.openxmlformats.org/officeDocument/2006/relationships/image" Target="../media/image184.wmf"/></Relationships>
</file>

<file path=ppt/slides/_rels/slide208.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emf"/><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94.wmf"/><Relationship Id="rId5" Type="http://schemas.openxmlformats.org/officeDocument/2006/relationships/oleObject" Target="../embeddings/oleObject70.bin"/><Relationship Id="rId10" Type="http://schemas.openxmlformats.org/officeDocument/2006/relationships/image" Target="../media/image196.wmf"/><Relationship Id="rId4" Type="http://schemas.openxmlformats.org/officeDocument/2006/relationships/image" Target="../media/image193.wmf"/><Relationship Id="rId9" Type="http://schemas.openxmlformats.org/officeDocument/2006/relationships/oleObject" Target="../embeddings/oleObject72.bin"/></Relationships>
</file>

<file path=ppt/slides/_rels/slide214.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215.x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204.wmf"/></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image" Target="../media/image206.wmf"/><Relationship Id="rId7" Type="http://schemas.openxmlformats.org/officeDocument/2006/relationships/image" Target="../media/image210.wmf"/><Relationship Id="rId2" Type="http://schemas.openxmlformats.org/officeDocument/2006/relationships/image" Target="../media/image205.wmf"/><Relationship Id="rId1" Type="http://schemas.openxmlformats.org/officeDocument/2006/relationships/slideLayout" Target="../slideLayouts/slideLayout2.xml"/><Relationship Id="rId6" Type="http://schemas.openxmlformats.org/officeDocument/2006/relationships/image" Target="../media/image209.wmf"/><Relationship Id="rId5" Type="http://schemas.openxmlformats.org/officeDocument/2006/relationships/image" Target="../media/image208.wmf"/><Relationship Id="rId4" Type="http://schemas.openxmlformats.org/officeDocument/2006/relationships/image" Target="../media/image207.wmf"/><Relationship Id="rId9" Type="http://schemas.openxmlformats.org/officeDocument/2006/relationships/image" Target="../media/image212.w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oleObject" Target="../embeddings/oleObject74.bin"/><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52.wmf"/><Relationship Id="rId5" Type="http://schemas.openxmlformats.org/officeDocument/2006/relationships/image" Target="../media/image151.wmf"/><Relationship Id="rId4" Type="http://schemas.openxmlformats.org/officeDocument/2006/relationships/image" Target="../media/image213.wmf"/></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221.wmf"/><Relationship Id="rId5" Type="http://schemas.openxmlformats.org/officeDocument/2006/relationships/oleObject" Target="../embeddings/oleObject77.bin"/><Relationship Id="rId4" Type="http://schemas.openxmlformats.org/officeDocument/2006/relationships/image" Target="../media/image220.wmf"/><Relationship Id="rId9" Type="http://schemas.openxmlformats.org/officeDocument/2006/relationships/image" Target="../media/image223.emf"/></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0.x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47.wmf"/><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49.wmf"/></Relationships>
</file>

<file path=ppt/slides/_rels/slide294.xml.rels><?xml version="1.0" encoding="UTF-8" standalone="yes"?>
<Relationships xmlns="http://schemas.openxmlformats.org/package/2006/relationships"><Relationship Id="rId2" Type="http://schemas.openxmlformats.org/officeDocument/2006/relationships/image" Target="../media/image250.wmf"/><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52.emf"/><Relationship Id="rId2" Type="http://schemas.openxmlformats.org/officeDocument/2006/relationships/image" Target="../media/image251.emf"/><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5.xml"/><Relationship Id="rId7" Type="http://schemas.openxmlformats.org/officeDocument/2006/relationships/image" Target="../media/image9.w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 Id="rId9" Type="http://schemas.openxmlformats.org/officeDocument/2006/relationships/image" Target="../media/image10.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36.xml"/><Relationship Id="rId7" Type="http://schemas.openxmlformats.org/officeDocument/2006/relationships/image" Target="../media/image12.w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1.wmf"/><Relationship Id="rId4" Type="http://schemas.openxmlformats.org/officeDocument/2006/relationships/oleObject" Target="../embeddings/oleObject4.bin"/><Relationship Id="rId9" Type="http://schemas.openxmlformats.org/officeDocument/2006/relationships/image" Target="../media/image13.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image" Target="../media/image9.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43.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wmf"/><Relationship Id="rId5" Type="http://schemas.openxmlformats.org/officeDocument/2006/relationships/oleObject" Target="../embeddings/oleObject12.bin"/><Relationship Id="rId4" Type="http://schemas.openxmlformats.org/officeDocument/2006/relationships/image" Target="../media/image15.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7.wmf"/><Relationship Id="rId4" Type="http://schemas.openxmlformats.org/officeDocument/2006/relationships/oleObject" Target="../embeddings/oleObject14.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8.jpe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notesSlide" Target="../notesSlides/notesSlide53.xml"/><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0.wmf"/><Relationship Id="rId5" Type="http://schemas.openxmlformats.org/officeDocument/2006/relationships/oleObject" Target="../embeddings/oleObject15.bin"/><Relationship Id="rId10" Type="http://schemas.openxmlformats.org/officeDocument/2006/relationships/image" Target="../media/image42.wmf"/><Relationship Id="rId4" Type="http://schemas.openxmlformats.org/officeDocument/2006/relationships/image" Target="../media/image43.wmf"/><Relationship Id="rId9" Type="http://schemas.openxmlformats.org/officeDocument/2006/relationships/oleObject" Target="../embeddings/oleObject17.bin"/></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w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7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9.wmf"/><Relationship Id="rId5" Type="http://schemas.openxmlformats.org/officeDocument/2006/relationships/oleObject" Target="../embeddings/oleObject18.bin"/><Relationship Id="rId4" Type="http://schemas.openxmlformats.org/officeDocument/2006/relationships/image" Target="../media/image51.wmf"/></Relationships>
</file>

<file path=ppt/slides/_rels/slide74.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3.wmf"/><Relationship Id="rId5" Type="http://schemas.openxmlformats.org/officeDocument/2006/relationships/oleObject" Target="../embeddings/oleObject20.bin"/><Relationship Id="rId4" Type="http://schemas.openxmlformats.org/officeDocument/2006/relationships/image" Target="../media/image52.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58.wmf"/><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55.wmf"/><Relationship Id="rId4" Type="http://schemas.openxmlformats.org/officeDocument/2006/relationships/oleObject" Target="../embeddings/oleObject22.bin"/><Relationship Id="rId9" Type="http://schemas.openxmlformats.org/officeDocument/2006/relationships/image" Target="../media/image57.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62.wmf"/><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6.bin"/><Relationship Id="rId5" Type="http://schemas.openxmlformats.org/officeDocument/2006/relationships/image" Target="../media/image59.wmf"/><Relationship Id="rId4" Type="http://schemas.openxmlformats.org/officeDocument/2006/relationships/oleObject" Target="../embeddings/oleObject25.bin"/><Relationship Id="rId9" Type="http://schemas.openxmlformats.org/officeDocument/2006/relationships/image" Target="../media/image61.wmf"/></Relationships>
</file>

<file path=ppt/slides/_rels/slide7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3.wmf"/><Relationship Id="rId5" Type="http://schemas.openxmlformats.org/officeDocument/2006/relationships/oleObject" Target="../embeddings/oleObject28.bin"/><Relationship Id="rId4" Type="http://schemas.openxmlformats.org/officeDocument/2006/relationships/image" Target="../media/image65.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7.wmf"/><Relationship Id="rId5" Type="http://schemas.openxmlformats.org/officeDocument/2006/relationships/oleObject" Target="../embeddings/oleObject30.bin"/><Relationship Id="rId4" Type="http://schemas.openxmlformats.org/officeDocument/2006/relationships/image" Target="../media/image66.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60.xml"/><Relationship Id="rId7" Type="http://schemas.openxmlformats.org/officeDocument/2006/relationships/image" Target="../media/image70.wmf"/><Relationship Id="rId12"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1.bin"/><Relationship Id="rId11" Type="http://schemas.openxmlformats.org/officeDocument/2006/relationships/oleObject" Target="../embeddings/oleObject33.bin"/><Relationship Id="rId5" Type="http://schemas.openxmlformats.org/officeDocument/2006/relationships/image" Target="../media/image74.wmf"/><Relationship Id="rId10" Type="http://schemas.openxmlformats.org/officeDocument/2006/relationships/image" Target="../media/image75.emf"/><Relationship Id="rId4" Type="http://schemas.openxmlformats.org/officeDocument/2006/relationships/image" Target="../media/image73.emf"/><Relationship Id="rId9" Type="http://schemas.openxmlformats.org/officeDocument/2006/relationships/image" Target="../media/image71.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9.wmf"/><Relationship Id="rId4" Type="http://schemas.openxmlformats.org/officeDocument/2006/relationships/oleObject" Target="../embeddings/oleObject34.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6.bin"/><Relationship Id="rId5" Type="http://schemas.openxmlformats.org/officeDocument/2006/relationships/image" Target="../media/image80.wmf"/><Relationship Id="rId4" Type="http://schemas.openxmlformats.org/officeDocument/2006/relationships/oleObject" Target="../embeddings/oleObject35.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8.bin"/><Relationship Id="rId5" Type="http://schemas.openxmlformats.org/officeDocument/2006/relationships/image" Target="../media/image82.wmf"/><Relationship Id="rId4" Type="http://schemas.openxmlformats.org/officeDocument/2006/relationships/oleObject" Target="../embeddings/oleObject37.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84.wmf"/><Relationship Id="rId4" Type="http://schemas.openxmlformats.org/officeDocument/2006/relationships/oleObject" Target="../embeddings/oleObject39.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685800" y="1066800"/>
            <a:ext cx="7772400" cy="1470025"/>
          </a:xfrm>
        </p:spPr>
        <p:txBody>
          <a:bodyPr/>
          <a:lstStyle/>
          <a:p>
            <a:pPr eaLnBrk="1" hangingPunct="1"/>
            <a:r>
              <a:rPr lang="en-US" sz="4800" smtClean="0"/>
              <a:t>IE 563</a:t>
            </a:r>
            <a:br>
              <a:rPr lang="en-US" sz="4800" smtClean="0"/>
            </a:br>
            <a:r>
              <a:rPr lang="en-US" sz="4800" smtClean="0"/>
              <a:t>Experimental Design in Engineering</a:t>
            </a:r>
          </a:p>
        </p:txBody>
      </p:sp>
      <p:sp>
        <p:nvSpPr>
          <p:cNvPr id="26627" name="Rectangle 3"/>
          <p:cNvSpPr>
            <a:spLocks noGrp="1" noChangeArrowheads="1"/>
          </p:cNvSpPr>
          <p:nvPr>
            <p:ph type="subTitle" idx="1"/>
          </p:nvPr>
        </p:nvSpPr>
        <p:spPr/>
        <p:txBody>
          <a:bodyPr/>
          <a:lstStyle/>
          <a:p>
            <a:pPr eaLnBrk="1" hangingPunct="1"/>
            <a:r>
              <a:rPr lang="en-US" sz="2800" dirty="0" smtClean="0"/>
              <a:t>Dr. Erin </a:t>
            </a:r>
            <a:r>
              <a:rPr lang="en-US" sz="2800" dirty="0" smtClean="0"/>
              <a:t>Gerber, P.E.</a:t>
            </a:r>
            <a:endParaRPr lang="en-US" sz="2800" dirty="0" smtClean="0"/>
          </a:p>
          <a:p>
            <a:pPr eaLnBrk="1" hangingPunct="1"/>
            <a:r>
              <a:rPr lang="en-US" sz="2800" dirty="0" smtClean="0"/>
              <a:t>Department of Industrial Engineering</a:t>
            </a:r>
          </a:p>
          <a:p>
            <a:pPr eaLnBrk="1" hangingPunct="1"/>
            <a:r>
              <a:rPr lang="en-US" sz="2800" dirty="0" smtClean="0"/>
              <a:t>University of Louisville</a:t>
            </a:r>
          </a:p>
        </p:txBody>
      </p:sp>
      <p:sp>
        <p:nvSpPr>
          <p:cNvPr id="26628" name="Slide Number Placeholder 3"/>
          <p:cNvSpPr>
            <a:spLocks noGrp="1"/>
          </p:cNvSpPr>
          <p:nvPr>
            <p:ph type="sldNum" sz="quarter" idx="12"/>
          </p:nvPr>
        </p:nvSpPr>
        <p:spPr>
          <a:noFill/>
        </p:spPr>
        <p:txBody>
          <a:bodyPr/>
          <a:lstStyle/>
          <a:p>
            <a:fld id="{B396E593-7047-4217-9CBA-724B4E1A46AE}" type="slidenum">
              <a:rPr lang="en-US" smtClean="0"/>
              <a:pPr/>
              <a:t>1</a:t>
            </a:fld>
            <a:endParaRPr lang="en-US" smtClean="0"/>
          </a:p>
        </p:txBody>
      </p:sp>
      <p:sp>
        <p:nvSpPr>
          <p:cNvPr id="26629" name="Footer Placeholder 4"/>
          <p:cNvSpPr>
            <a:spLocks noGrp="1"/>
          </p:cNvSpPr>
          <p:nvPr>
            <p:ph type="ftr" sz="quarter" idx="11"/>
          </p:nvPr>
        </p:nvSpPr>
        <p:spPr>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6"/>
          <p:cNvPicPr>
            <a:picLocks noChangeAspect="1" noChangeArrowheads="1"/>
          </p:cNvPicPr>
          <p:nvPr/>
        </p:nvPicPr>
        <p:blipFill>
          <a:blip r:embed="rId3" cstate="print"/>
          <a:srcRect/>
          <a:stretch>
            <a:fillRect/>
          </a:stretch>
        </p:blipFill>
        <p:spPr bwMode="auto">
          <a:xfrm>
            <a:off x="1600200" y="3276600"/>
            <a:ext cx="5591175" cy="3211513"/>
          </a:xfrm>
          <a:prstGeom prst="rect">
            <a:avLst/>
          </a:prstGeom>
          <a:noFill/>
          <a:ln w="9525">
            <a:noFill/>
            <a:miter lim="800000"/>
            <a:headEnd/>
            <a:tailEnd/>
          </a:ln>
        </p:spPr>
      </p:pic>
      <p:pic>
        <p:nvPicPr>
          <p:cNvPr id="36867" name="Picture 23"/>
          <p:cNvPicPr>
            <a:picLocks noChangeAspect="1" noChangeArrowheads="1"/>
          </p:cNvPicPr>
          <p:nvPr/>
        </p:nvPicPr>
        <p:blipFill>
          <a:blip r:embed="rId4" cstate="print"/>
          <a:srcRect/>
          <a:stretch>
            <a:fillRect/>
          </a:stretch>
        </p:blipFill>
        <p:spPr bwMode="auto">
          <a:xfrm>
            <a:off x="1752600" y="-304800"/>
            <a:ext cx="5819775" cy="3343275"/>
          </a:xfrm>
          <a:prstGeom prst="rect">
            <a:avLst/>
          </a:prstGeom>
          <a:noFill/>
          <a:ln w="9525">
            <a:noFill/>
            <a:miter lim="800000"/>
            <a:headEnd/>
            <a:tailEnd/>
          </a:ln>
        </p:spPr>
      </p:pic>
      <p:sp>
        <p:nvSpPr>
          <p:cNvPr id="36868" name="Text Box 12"/>
          <p:cNvSpPr txBox="1">
            <a:spLocks noChangeArrowheads="1"/>
          </p:cNvSpPr>
          <p:nvPr/>
        </p:nvSpPr>
        <p:spPr bwMode="auto">
          <a:xfrm>
            <a:off x="1447800" y="623887"/>
            <a:ext cx="6324600" cy="519113"/>
          </a:xfrm>
          <a:prstGeom prst="rect">
            <a:avLst/>
          </a:prstGeom>
          <a:noFill/>
          <a:ln w="9525">
            <a:noFill/>
            <a:miter lim="800000"/>
            <a:headEnd/>
            <a:tailEnd/>
          </a:ln>
        </p:spPr>
        <p:txBody>
          <a:bodyPr>
            <a:spAutoFit/>
          </a:bodyPr>
          <a:lstStyle/>
          <a:p>
            <a:pPr algn="ctr">
              <a:spcBef>
                <a:spcPct val="50000"/>
              </a:spcBef>
            </a:pPr>
            <a:r>
              <a:rPr lang="en-US" sz="2800" dirty="0"/>
              <a:t>Factor A affects the average response</a:t>
            </a:r>
          </a:p>
        </p:txBody>
      </p:sp>
      <p:sp>
        <p:nvSpPr>
          <p:cNvPr id="36869" name="Text Box 14"/>
          <p:cNvSpPr txBox="1">
            <a:spLocks noChangeArrowheads="1"/>
          </p:cNvSpPr>
          <p:nvPr/>
        </p:nvSpPr>
        <p:spPr bwMode="auto">
          <a:xfrm>
            <a:off x="533400" y="3657600"/>
            <a:ext cx="7924800" cy="523875"/>
          </a:xfrm>
          <a:prstGeom prst="rect">
            <a:avLst/>
          </a:prstGeom>
          <a:noFill/>
          <a:ln w="9525">
            <a:noFill/>
            <a:miter lim="800000"/>
            <a:headEnd/>
            <a:tailEnd/>
          </a:ln>
        </p:spPr>
        <p:txBody>
          <a:bodyPr>
            <a:spAutoFit/>
          </a:bodyPr>
          <a:lstStyle/>
          <a:p>
            <a:pPr algn="ctr">
              <a:spcBef>
                <a:spcPct val="50000"/>
              </a:spcBef>
            </a:pPr>
            <a:r>
              <a:rPr lang="en-US" sz="2800"/>
              <a:t>Factor B affects the response standard deviation</a:t>
            </a:r>
          </a:p>
        </p:txBody>
      </p:sp>
      <p:sp>
        <p:nvSpPr>
          <p:cNvPr id="36870" name="Text Box 24"/>
          <p:cNvSpPr txBox="1">
            <a:spLocks noChangeArrowheads="1"/>
          </p:cNvSpPr>
          <p:nvPr/>
        </p:nvSpPr>
        <p:spPr bwMode="auto">
          <a:xfrm>
            <a:off x="2286000" y="2057400"/>
            <a:ext cx="685800" cy="366713"/>
          </a:xfrm>
          <a:prstGeom prst="rect">
            <a:avLst/>
          </a:prstGeom>
          <a:noFill/>
          <a:ln w="9525">
            <a:noFill/>
            <a:miter lim="800000"/>
            <a:headEnd/>
            <a:tailEnd/>
          </a:ln>
        </p:spPr>
        <p:txBody>
          <a:bodyPr>
            <a:spAutoFit/>
          </a:bodyPr>
          <a:lstStyle/>
          <a:p>
            <a:pPr>
              <a:spcBef>
                <a:spcPct val="50000"/>
              </a:spcBef>
            </a:pPr>
            <a:r>
              <a:rPr lang="en-US" dirty="0"/>
              <a:t>A</a:t>
            </a:r>
            <a:r>
              <a:rPr lang="en-US" baseline="-25000" dirty="0"/>
              <a:t>1</a:t>
            </a:r>
          </a:p>
        </p:txBody>
      </p:sp>
      <p:sp>
        <p:nvSpPr>
          <p:cNvPr id="36871" name="Text Box 25"/>
          <p:cNvSpPr txBox="1">
            <a:spLocks noChangeArrowheads="1"/>
          </p:cNvSpPr>
          <p:nvPr/>
        </p:nvSpPr>
        <p:spPr bwMode="auto">
          <a:xfrm>
            <a:off x="5257800" y="2057400"/>
            <a:ext cx="685800" cy="366713"/>
          </a:xfrm>
          <a:prstGeom prst="rect">
            <a:avLst/>
          </a:prstGeom>
          <a:noFill/>
          <a:ln w="9525">
            <a:noFill/>
            <a:miter lim="800000"/>
            <a:headEnd/>
            <a:tailEnd/>
          </a:ln>
        </p:spPr>
        <p:txBody>
          <a:bodyPr>
            <a:spAutoFit/>
          </a:bodyPr>
          <a:lstStyle/>
          <a:p>
            <a:pPr>
              <a:spcBef>
                <a:spcPct val="50000"/>
              </a:spcBef>
            </a:pPr>
            <a:r>
              <a:rPr lang="en-US" dirty="0"/>
              <a:t>A</a:t>
            </a:r>
            <a:r>
              <a:rPr lang="en-US" baseline="-25000" dirty="0"/>
              <a:t>2</a:t>
            </a:r>
          </a:p>
        </p:txBody>
      </p:sp>
      <p:sp>
        <p:nvSpPr>
          <p:cNvPr id="36872" name="Text Box 27"/>
          <p:cNvSpPr txBox="1">
            <a:spLocks noChangeArrowheads="1"/>
          </p:cNvSpPr>
          <p:nvPr/>
        </p:nvSpPr>
        <p:spPr bwMode="auto">
          <a:xfrm>
            <a:off x="3352800" y="5638800"/>
            <a:ext cx="609600" cy="366713"/>
          </a:xfrm>
          <a:prstGeom prst="rect">
            <a:avLst/>
          </a:prstGeom>
          <a:noFill/>
          <a:ln w="9525">
            <a:noFill/>
            <a:miter lim="800000"/>
            <a:headEnd/>
            <a:tailEnd/>
          </a:ln>
        </p:spPr>
        <p:txBody>
          <a:bodyPr>
            <a:spAutoFit/>
          </a:bodyPr>
          <a:lstStyle/>
          <a:p>
            <a:pPr>
              <a:spcBef>
                <a:spcPct val="50000"/>
              </a:spcBef>
            </a:pPr>
            <a:r>
              <a:rPr lang="en-US"/>
              <a:t>B</a:t>
            </a:r>
            <a:r>
              <a:rPr lang="en-US" baseline="-25000"/>
              <a:t>1</a:t>
            </a:r>
          </a:p>
        </p:txBody>
      </p:sp>
      <p:sp>
        <p:nvSpPr>
          <p:cNvPr id="36873" name="Text Box 28"/>
          <p:cNvSpPr txBox="1">
            <a:spLocks noChangeArrowheads="1"/>
          </p:cNvSpPr>
          <p:nvPr/>
        </p:nvSpPr>
        <p:spPr bwMode="auto">
          <a:xfrm>
            <a:off x="4572000" y="4648200"/>
            <a:ext cx="609600" cy="366713"/>
          </a:xfrm>
          <a:prstGeom prst="rect">
            <a:avLst/>
          </a:prstGeom>
          <a:noFill/>
          <a:ln w="9525">
            <a:noFill/>
            <a:miter lim="800000"/>
            <a:headEnd/>
            <a:tailEnd/>
          </a:ln>
        </p:spPr>
        <p:txBody>
          <a:bodyPr>
            <a:spAutoFit/>
          </a:bodyPr>
          <a:lstStyle/>
          <a:p>
            <a:pPr>
              <a:spcBef>
                <a:spcPct val="50000"/>
              </a:spcBef>
            </a:pPr>
            <a:r>
              <a:rPr lang="en-US"/>
              <a:t>B</a:t>
            </a:r>
            <a:r>
              <a:rPr lang="en-US" baseline="-25000"/>
              <a:t>2</a:t>
            </a:r>
          </a:p>
        </p:txBody>
      </p:sp>
      <p:sp>
        <p:nvSpPr>
          <p:cNvPr id="36874" name="TextBox 11"/>
          <p:cNvSpPr txBox="1">
            <a:spLocks noChangeArrowheads="1"/>
          </p:cNvSpPr>
          <p:nvPr/>
        </p:nvSpPr>
        <p:spPr bwMode="auto">
          <a:xfrm>
            <a:off x="6858000" y="2819400"/>
            <a:ext cx="1219200" cy="381000"/>
          </a:xfrm>
          <a:prstGeom prst="rect">
            <a:avLst/>
          </a:prstGeom>
          <a:noFill/>
          <a:ln w="9525">
            <a:noFill/>
            <a:miter lim="800000"/>
            <a:headEnd/>
            <a:tailEnd/>
          </a:ln>
        </p:spPr>
        <p:txBody>
          <a:bodyPr>
            <a:spAutoFit/>
          </a:bodyPr>
          <a:lstStyle/>
          <a:p>
            <a:r>
              <a:rPr lang="en-US"/>
              <a:t>response</a:t>
            </a:r>
          </a:p>
        </p:txBody>
      </p:sp>
      <p:sp>
        <p:nvSpPr>
          <p:cNvPr id="36875" name="TextBox 12"/>
          <p:cNvSpPr txBox="1">
            <a:spLocks noChangeArrowheads="1"/>
          </p:cNvSpPr>
          <p:nvPr/>
        </p:nvSpPr>
        <p:spPr bwMode="auto">
          <a:xfrm>
            <a:off x="6477000" y="6324600"/>
            <a:ext cx="1219200" cy="381000"/>
          </a:xfrm>
          <a:prstGeom prst="rect">
            <a:avLst/>
          </a:prstGeom>
          <a:noFill/>
          <a:ln w="9525">
            <a:noFill/>
            <a:miter lim="800000"/>
            <a:headEnd/>
            <a:tailEnd/>
          </a:ln>
        </p:spPr>
        <p:txBody>
          <a:bodyPr>
            <a:spAutoFit/>
          </a:bodyPr>
          <a:lstStyle/>
          <a:p>
            <a:r>
              <a:rPr lang="en-US"/>
              <a:t>response</a:t>
            </a:r>
          </a:p>
        </p:txBody>
      </p:sp>
      <p:sp>
        <p:nvSpPr>
          <p:cNvPr id="36876" name="Slide Number Placeholder 11"/>
          <p:cNvSpPr>
            <a:spLocks noGrp="1"/>
          </p:cNvSpPr>
          <p:nvPr>
            <p:ph type="sldNum" sz="quarter" idx="12"/>
          </p:nvPr>
        </p:nvSpPr>
        <p:spPr>
          <a:xfrm>
            <a:off x="6858000" y="0"/>
            <a:ext cx="2133600" cy="476250"/>
          </a:xfrm>
          <a:noFill/>
        </p:spPr>
        <p:txBody>
          <a:bodyPr/>
          <a:lstStyle/>
          <a:p>
            <a:fld id="{49D38C60-B6D0-4443-BCB4-F68AEDF58FBB}" type="slidenum">
              <a:rPr lang="en-US" smtClean="0"/>
              <a:pPr/>
              <a:t>10</a:t>
            </a:fld>
            <a:endParaRPr lang="en-US" smtClean="0"/>
          </a:p>
        </p:txBody>
      </p:sp>
      <p:sp>
        <p:nvSpPr>
          <p:cNvPr id="14" name="TextBox 13"/>
          <p:cNvSpPr txBox="1"/>
          <p:nvPr/>
        </p:nvSpPr>
        <p:spPr>
          <a:xfrm>
            <a:off x="228600" y="1466671"/>
            <a:ext cx="1981200" cy="1200329"/>
          </a:xfrm>
          <a:prstGeom prst="rect">
            <a:avLst/>
          </a:prstGeom>
          <a:noFill/>
        </p:spPr>
        <p:txBody>
          <a:bodyPr wrap="square" rtlCol="0">
            <a:spAutoFit/>
          </a:bodyPr>
          <a:lstStyle/>
          <a:p>
            <a:r>
              <a:rPr lang="en-US" dirty="0" smtClean="0"/>
              <a:t>Distribution of responses from repeated experiments</a:t>
            </a:r>
            <a:endParaRPr lang="en-US" dirty="0"/>
          </a:p>
        </p:txBody>
      </p:sp>
      <p:sp>
        <p:nvSpPr>
          <p:cNvPr id="15" name="TextBox 14"/>
          <p:cNvSpPr txBox="1"/>
          <p:nvPr/>
        </p:nvSpPr>
        <p:spPr>
          <a:xfrm>
            <a:off x="5867400" y="1561981"/>
            <a:ext cx="3429000" cy="800219"/>
          </a:xfrm>
          <a:prstGeom prst="rect">
            <a:avLst/>
          </a:prstGeom>
          <a:noFill/>
        </p:spPr>
        <p:txBody>
          <a:bodyPr wrap="square" rtlCol="0">
            <a:spAutoFit/>
          </a:bodyPr>
          <a:lstStyle/>
          <a:p>
            <a:pPr>
              <a:spcBef>
                <a:spcPts val="600"/>
              </a:spcBef>
              <a:spcAft>
                <a:spcPts val="600"/>
              </a:spcAft>
            </a:pPr>
            <a:r>
              <a:rPr lang="en-US" dirty="0" smtClean="0"/>
              <a:t>A</a:t>
            </a:r>
            <a:r>
              <a:rPr lang="en-US" baseline="-25000" dirty="0" smtClean="0"/>
              <a:t>1</a:t>
            </a:r>
            <a:r>
              <a:rPr lang="en-US" dirty="0" smtClean="0"/>
              <a:t> : </a:t>
            </a:r>
            <a:r>
              <a:rPr lang="en-US" b="1" dirty="0" smtClean="0">
                <a:solidFill>
                  <a:schemeClr val="accent2"/>
                </a:solidFill>
              </a:rPr>
              <a:t>factor</a:t>
            </a:r>
            <a:r>
              <a:rPr lang="en-US" dirty="0" smtClean="0"/>
              <a:t> A, </a:t>
            </a:r>
            <a:r>
              <a:rPr lang="en-US" b="1" dirty="0" smtClean="0">
                <a:solidFill>
                  <a:schemeClr val="accent2"/>
                </a:solidFill>
              </a:rPr>
              <a:t>level</a:t>
            </a:r>
            <a:r>
              <a:rPr lang="en-US" dirty="0" smtClean="0"/>
              <a:t> (setting) 1        </a:t>
            </a:r>
          </a:p>
          <a:p>
            <a:pPr>
              <a:spcBef>
                <a:spcPts val="600"/>
              </a:spcBef>
              <a:spcAft>
                <a:spcPts val="600"/>
              </a:spcAft>
            </a:pPr>
            <a:r>
              <a:rPr lang="en-US" dirty="0" smtClean="0"/>
              <a:t>A</a:t>
            </a:r>
            <a:r>
              <a:rPr lang="en-US" baseline="-25000" dirty="0" smtClean="0"/>
              <a:t>2</a:t>
            </a:r>
            <a:r>
              <a:rPr lang="en-US" dirty="0" smtClean="0"/>
              <a:t> : </a:t>
            </a:r>
            <a:r>
              <a:rPr lang="en-US" b="1" dirty="0" smtClean="0">
                <a:solidFill>
                  <a:schemeClr val="accent2"/>
                </a:solidFill>
              </a:rPr>
              <a:t>factor</a:t>
            </a:r>
            <a:r>
              <a:rPr lang="en-US" dirty="0" smtClean="0"/>
              <a:t> A, </a:t>
            </a:r>
            <a:r>
              <a:rPr lang="en-US" b="1" dirty="0" smtClean="0">
                <a:solidFill>
                  <a:schemeClr val="accent2"/>
                </a:solidFill>
              </a:rPr>
              <a:t>level</a:t>
            </a:r>
            <a:r>
              <a:rPr lang="en-US" dirty="0" smtClean="0"/>
              <a:t> (setting) 2</a:t>
            </a:r>
          </a:p>
        </p:txBody>
      </p:sp>
      <p:sp>
        <p:nvSpPr>
          <p:cNvPr id="16" name="Footer Placeholder 4"/>
          <p:cNvSpPr>
            <a:spLocks noGrp="1"/>
          </p:cNvSpPr>
          <p:nvPr>
            <p:ph type="ftr" sz="quarter" idx="11"/>
          </p:nvPr>
        </p:nvSpPr>
        <p:spPr>
          <a:xfrm>
            <a:off x="0" y="0"/>
            <a:ext cx="3810000" cy="476250"/>
          </a:xfrm>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533400" y="0"/>
            <a:ext cx="8458200" cy="1143000"/>
          </a:xfrm>
        </p:spPr>
        <p:txBody>
          <a:bodyPr/>
          <a:lstStyle/>
          <a:p>
            <a:pPr eaLnBrk="1" hangingPunct="1"/>
            <a:r>
              <a:rPr lang="en-US" sz="3600" smtClean="0"/>
              <a:t>Simple Experiments: Hypothesis Testing</a:t>
            </a:r>
          </a:p>
        </p:txBody>
      </p:sp>
      <p:sp>
        <p:nvSpPr>
          <p:cNvPr id="119811" name="Rectangle 3"/>
          <p:cNvSpPr>
            <a:spLocks noGrp="1" noChangeArrowheads="1"/>
          </p:cNvSpPr>
          <p:nvPr>
            <p:ph type="body" idx="1"/>
          </p:nvPr>
        </p:nvSpPr>
        <p:spPr>
          <a:xfrm>
            <a:off x="2971800" y="5257800"/>
            <a:ext cx="2743200" cy="1752600"/>
          </a:xfrm>
        </p:spPr>
        <p:txBody>
          <a:bodyPr/>
          <a:lstStyle/>
          <a:p>
            <a:pPr eaLnBrk="1" hangingPunct="1">
              <a:buFontTx/>
              <a:buNone/>
            </a:pPr>
            <a:r>
              <a:rPr lang="en-US" sz="2800" smtClean="0"/>
              <a:t>H</a:t>
            </a:r>
            <a:r>
              <a:rPr lang="en-US" sz="2800" baseline="-25000" smtClean="0"/>
              <a:t>0</a:t>
            </a:r>
            <a:r>
              <a:rPr lang="en-US" sz="2800" smtClean="0"/>
              <a:t>: </a:t>
            </a:r>
            <a:r>
              <a:rPr lang="en-US" sz="2800" smtClean="0">
                <a:cs typeface="Arial" pitchFamily="34" charset="0"/>
              </a:rPr>
              <a:t>µ</a:t>
            </a:r>
            <a:r>
              <a:rPr lang="en-US" sz="2800" baseline="-25000" smtClean="0">
                <a:cs typeface="Arial" pitchFamily="34" charset="0"/>
              </a:rPr>
              <a:t>1</a:t>
            </a:r>
            <a:r>
              <a:rPr lang="en-US" sz="2800" smtClean="0">
                <a:cs typeface="Arial" pitchFamily="34" charset="0"/>
              </a:rPr>
              <a:t>=µ</a:t>
            </a:r>
            <a:r>
              <a:rPr lang="en-US" sz="2800" baseline="-25000" smtClean="0">
                <a:cs typeface="Arial" pitchFamily="34" charset="0"/>
              </a:rPr>
              <a:t>2</a:t>
            </a:r>
          </a:p>
          <a:p>
            <a:pPr eaLnBrk="1" hangingPunct="1">
              <a:buFontTx/>
              <a:buNone/>
            </a:pPr>
            <a:r>
              <a:rPr lang="en-US" sz="2800" smtClean="0"/>
              <a:t>H</a:t>
            </a:r>
            <a:r>
              <a:rPr lang="en-US" sz="2800" baseline="-25000" smtClean="0"/>
              <a:t>1</a:t>
            </a:r>
            <a:r>
              <a:rPr lang="en-US" sz="2800" smtClean="0"/>
              <a:t>: </a:t>
            </a:r>
            <a:r>
              <a:rPr lang="en-US" sz="2800" smtClean="0">
                <a:cs typeface="Arial" pitchFamily="34" charset="0"/>
              </a:rPr>
              <a:t>µ</a:t>
            </a:r>
            <a:r>
              <a:rPr lang="en-US" sz="2800" baseline="-25000" smtClean="0">
                <a:cs typeface="Arial" pitchFamily="34" charset="0"/>
              </a:rPr>
              <a:t>1</a:t>
            </a:r>
            <a:r>
              <a:rPr lang="en-US" sz="2800" smtClean="0">
                <a:cs typeface="Arial" pitchFamily="34" charset="0"/>
              </a:rPr>
              <a:t>≠µ</a:t>
            </a:r>
            <a:r>
              <a:rPr lang="en-US" sz="2800" baseline="-25000" smtClean="0">
                <a:cs typeface="Arial" pitchFamily="34" charset="0"/>
              </a:rPr>
              <a:t>2</a:t>
            </a:r>
          </a:p>
        </p:txBody>
      </p:sp>
      <p:pic>
        <p:nvPicPr>
          <p:cNvPr id="119812" name="Picture 4"/>
          <p:cNvPicPr>
            <a:picLocks noChangeAspect="1" noChangeArrowheads="1"/>
          </p:cNvPicPr>
          <p:nvPr/>
        </p:nvPicPr>
        <p:blipFill>
          <a:blip r:embed="rId3" cstate="print"/>
          <a:srcRect/>
          <a:stretch>
            <a:fillRect/>
          </a:stretch>
        </p:blipFill>
        <p:spPr bwMode="auto">
          <a:xfrm>
            <a:off x="1905000" y="1279525"/>
            <a:ext cx="4953000" cy="3659188"/>
          </a:xfrm>
          <a:prstGeom prst="rect">
            <a:avLst/>
          </a:prstGeom>
          <a:noFill/>
          <a:ln w="9525">
            <a:noFill/>
            <a:miter lim="800000"/>
            <a:headEnd/>
            <a:tailEnd/>
          </a:ln>
        </p:spPr>
      </p:pic>
      <p:sp>
        <p:nvSpPr>
          <p:cNvPr id="119813" name="Slide Number Placeholder 4"/>
          <p:cNvSpPr>
            <a:spLocks noGrp="1"/>
          </p:cNvSpPr>
          <p:nvPr>
            <p:ph type="sldNum" sz="quarter" idx="12"/>
          </p:nvPr>
        </p:nvSpPr>
        <p:spPr>
          <a:noFill/>
        </p:spPr>
        <p:txBody>
          <a:bodyPr/>
          <a:lstStyle/>
          <a:p>
            <a:fld id="{46D29658-B001-4796-8DE1-6A26C6BB9C9C}" type="slidenum">
              <a:rPr lang="en-US" smtClean="0"/>
              <a:pPr/>
              <a:t>100</a:t>
            </a:fld>
            <a:endParaRPr lang="en-US" smtClean="0"/>
          </a:p>
        </p:txBody>
      </p:sp>
      <p:sp>
        <p:nvSpPr>
          <p:cNvPr id="119814"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04800" y="0"/>
            <a:ext cx="8686800" cy="1143000"/>
          </a:xfrm>
        </p:spPr>
        <p:txBody>
          <a:bodyPr/>
          <a:lstStyle/>
          <a:p>
            <a:pPr eaLnBrk="1" hangingPunct="1"/>
            <a:r>
              <a:rPr lang="en-US" sz="3600" smtClean="0"/>
              <a:t>Simple Experiments: Hypothesis Testing</a:t>
            </a:r>
          </a:p>
        </p:txBody>
      </p:sp>
      <p:sp>
        <p:nvSpPr>
          <p:cNvPr id="120835" name="Rectangle 3"/>
          <p:cNvSpPr>
            <a:spLocks noGrp="1" noChangeArrowheads="1"/>
          </p:cNvSpPr>
          <p:nvPr>
            <p:ph type="body" idx="1"/>
          </p:nvPr>
        </p:nvSpPr>
        <p:spPr>
          <a:xfrm>
            <a:off x="457200" y="1295400"/>
            <a:ext cx="8229600" cy="4525963"/>
          </a:xfrm>
        </p:spPr>
        <p:txBody>
          <a:bodyPr/>
          <a:lstStyle/>
          <a:p>
            <a:pPr eaLnBrk="1" hangingPunct="1">
              <a:lnSpc>
                <a:spcPct val="90000"/>
              </a:lnSpc>
              <a:spcBef>
                <a:spcPts val="1200"/>
              </a:spcBef>
              <a:spcAft>
                <a:spcPts val="600"/>
              </a:spcAft>
              <a:buFontTx/>
              <a:buNone/>
            </a:pPr>
            <a:r>
              <a:rPr lang="en-US" sz="2800" smtClean="0"/>
              <a:t>Which test statistic to use?</a:t>
            </a:r>
          </a:p>
          <a:p>
            <a:pPr eaLnBrk="1" hangingPunct="1">
              <a:lnSpc>
                <a:spcPct val="90000"/>
              </a:lnSpc>
              <a:spcBef>
                <a:spcPts val="1200"/>
              </a:spcBef>
              <a:spcAft>
                <a:spcPts val="600"/>
              </a:spcAft>
            </a:pPr>
            <a:r>
              <a:rPr lang="en-US" sz="2800" smtClean="0"/>
              <a:t>Comparing 2 populations</a:t>
            </a:r>
          </a:p>
          <a:p>
            <a:pPr eaLnBrk="1" hangingPunct="1">
              <a:lnSpc>
                <a:spcPct val="90000"/>
              </a:lnSpc>
              <a:spcBef>
                <a:spcPts val="1200"/>
              </a:spcBef>
              <a:spcAft>
                <a:spcPts val="600"/>
              </a:spcAft>
            </a:pPr>
            <a:r>
              <a:rPr lang="en-US" sz="2800" smtClean="0"/>
              <a:t>Test on means</a:t>
            </a:r>
          </a:p>
          <a:p>
            <a:pPr eaLnBrk="1" hangingPunct="1">
              <a:lnSpc>
                <a:spcPct val="90000"/>
              </a:lnSpc>
              <a:spcBef>
                <a:spcPts val="1200"/>
              </a:spcBef>
              <a:spcAft>
                <a:spcPts val="600"/>
              </a:spcAft>
            </a:pPr>
            <a:r>
              <a:rPr lang="en-US" sz="2800" smtClean="0"/>
              <a:t>Small samples → variance unknown</a:t>
            </a:r>
          </a:p>
          <a:p>
            <a:pPr eaLnBrk="1" hangingPunct="1">
              <a:lnSpc>
                <a:spcPct val="90000"/>
              </a:lnSpc>
              <a:spcBef>
                <a:spcPts val="1200"/>
              </a:spcBef>
              <a:spcAft>
                <a:spcPts val="600"/>
              </a:spcAft>
            </a:pPr>
            <a:r>
              <a:rPr lang="en-US" sz="2800" smtClean="0"/>
              <a:t>Variances assumed to be equal? or unequal?</a:t>
            </a:r>
          </a:p>
          <a:p>
            <a:pPr lvl="1" eaLnBrk="1" hangingPunct="1">
              <a:lnSpc>
                <a:spcPct val="90000"/>
              </a:lnSpc>
              <a:spcBef>
                <a:spcPts val="1200"/>
              </a:spcBef>
              <a:spcAft>
                <a:spcPts val="600"/>
              </a:spcAft>
            </a:pPr>
            <a:r>
              <a:rPr lang="en-US" sz="2400" smtClean="0"/>
              <a:t>Can do hypothesis test to first determine whether variances equal.  Then choose proper test statistic to compare means.</a:t>
            </a:r>
          </a:p>
          <a:p>
            <a:pPr eaLnBrk="1" hangingPunct="1">
              <a:lnSpc>
                <a:spcPct val="90000"/>
              </a:lnSpc>
              <a:spcBef>
                <a:spcPts val="1200"/>
              </a:spcBef>
              <a:spcAft>
                <a:spcPts val="600"/>
              </a:spcAft>
            </a:pPr>
            <a:endParaRPr lang="en-US" sz="2800" smtClean="0"/>
          </a:p>
        </p:txBody>
      </p:sp>
      <p:sp>
        <p:nvSpPr>
          <p:cNvPr id="120836" name="Text Box 4"/>
          <p:cNvSpPr txBox="1">
            <a:spLocks noChangeArrowheads="1"/>
          </p:cNvSpPr>
          <p:nvPr/>
        </p:nvSpPr>
        <p:spPr bwMode="auto">
          <a:xfrm>
            <a:off x="7696200" y="2673350"/>
            <a:ext cx="1371600" cy="831850"/>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pPr>
            <a:r>
              <a:rPr lang="en-US" sz="2400"/>
              <a:t>t test statistic</a:t>
            </a:r>
          </a:p>
        </p:txBody>
      </p:sp>
      <p:sp>
        <p:nvSpPr>
          <p:cNvPr id="120837" name="Slide Number Placeholder 4"/>
          <p:cNvSpPr>
            <a:spLocks noGrp="1"/>
          </p:cNvSpPr>
          <p:nvPr>
            <p:ph type="sldNum" sz="quarter" idx="12"/>
          </p:nvPr>
        </p:nvSpPr>
        <p:spPr>
          <a:noFill/>
        </p:spPr>
        <p:txBody>
          <a:bodyPr/>
          <a:lstStyle/>
          <a:p>
            <a:fld id="{AF21B0A6-7218-4CFC-AE3A-C669E9DB374B}" type="slidenum">
              <a:rPr lang="en-US" smtClean="0"/>
              <a:pPr/>
              <a:t>101</a:t>
            </a:fld>
            <a:endParaRPr lang="en-US" smtClean="0"/>
          </a:p>
        </p:txBody>
      </p:sp>
      <p:sp>
        <p:nvSpPr>
          <p:cNvPr id="120838"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04800" y="0"/>
            <a:ext cx="8686800" cy="1143000"/>
          </a:xfrm>
        </p:spPr>
        <p:txBody>
          <a:bodyPr/>
          <a:lstStyle/>
          <a:p>
            <a:pPr eaLnBrk="1" hangingPunct="1"/>
            <a:r>
              <a:rPr lang="en-US" sz="3600" smtClean="0"/>
              <a:t>Simple Experiments: Hypothesis Testing</a:t>
            </a:r>
          </a:p>
        </p:txBody>
      </p:sp>
      <p:sp>
        <p:nvSpPr>
          <p:cNvPr id="121859" name="Rectangle 3"/>
          <p:cNvSpPr>
            <a:spLocks noGrp="1" noChangeArrowheads="1"/>
          </p:cNvSpPr>
          <p:nvPr>
            <p:ph type="body" idx="1"/>
          </p:nvPr>
        </p:nvSpPr>
        <p:spPr>
          <a:xfrm>
            <a:off x="457200" y="1295400"/>
            <a:ext cx="8458200" cy="5181600"/>
          </a:xfrm>
        </p:spPr>
        <p:txBody>
          <a:bodyPr/>
          <a:lstStyle/>
          <a:p>
            <a:pPr eaLnBrk="1" hangingPunct="1">
              <a:spcBef>
                <a:spcPts val="1200"/>
              </a:spcBef>
              <a:spcAft>
                <a:spcPts val="600"/>
              </a:spcAft>
              <a:buFontTx/>
              <a:buNone/>
            </a:pPr>
            <a:r>
              <a:rPr lang="en-US" sz="2400" smtClean="0"/>
              <a:t>First determine if population variances equal or unequal.</a:t>
            </a:r>
          </a:p>
          <a:p>
            <a:pPr eaLnBrk="1" hangingPunct="1">
              <a:spcBef>
                <a:spcPts val="1200"/>
              </a:spcBef>
              <a:spcAft>
                <a:spcPts val="600"/>
              </a:spcAft>
            </a:pPr>
            <a:r>
              <a:rPr lang="en-US" sz="2400" smtClean="0"/>
              <a:t>H</a:t>
            </a:r>
            <a:r>
              <a:rPr lang="en-US" sz="2400" baseline="-25000" smtClean="0"/>
              <a:t>0</a:t>
            </a:r>
            <a:r>
              <a:rPr lang="en-US" sz="2400" smtClean="0"/>
              <a:t>: </a:t>
            </a:r>
            <a:r>
              <a:rPr lang="el-GR" sz="2400" smtClean="0">
                <a:cs typeface="Arial" pitchFamily="34" charset="0"/>
              </a:rPr>
              <a:t>σ</a:t>
            </a:r>
            <a:r>
              <a:rPr lang="en-US" sz="2400" baseline="30000" smtClean="0">
                <a:cs typeface="Arial" pitchFamily="34" charset="0"/>
              </a:rPr>
              <a:t>2</a:t>
            </a:r>
            <a:r>
              <a:rPr lang="en-US" sz="2400" baseline="-25000" smtClean="0">
                <a:cs typeface="Arial" pitchFamily="34" charset="0"/>
              </a:rPr>
              <a:t>1</a:t>
            </a:r>
            <a:r>
              <a:rPr lang="en-US" sz="2400" smtClean="0">
                <a:cs typeface="Arial" pitchFamily="34" charset="0"/>
              </a:rPr>
              <a:t> = </a:t>
            </a:r>
            <a:r>
              <a:rPr lang="el-GR" sz="2400" smtClean="0">
                <a:cs typeface="Arial" pitchFamily="34" charset="0"/>
              </a:rPr>
              <a:t>σ</a:t>
            </a:r>
            <a:r>
              <a:rPr lang="en-US" sz="2400" baseline="30000" smtClean="0">
                <a:cs typeface="Arial" pitchFamily="34" charset="0"/>
              </a:rPr>
              <a:t>2</a:t>
            </a:r>
            <a:r>
              <a:rPr lang="en-US" sz="2400" baseline="-25000" smtClean="0">
                <a:cs typeface="Arial" pitchFamily="34" charset="0"/>
              </a:rPr>
              <a:t>2</a:t>
            </a:r>
            <a:endParaRPr lang="el-GR" sz="2400" baseline="-25000" smtClean="0">
              <a:cs typeface="Arial" pitchFamily="34" charset="0"/>
            </a:endParaRPr>
          </a:p>
          <a:p>
            <a:pPr eaLnBrk="1" hangingPunct="1">
              <a:spcBef>
                <a:spcPts val="1200"/>
              </a:spcBef>
              <a:spcAft>
                <a:spcPts val="600"/>
              </a:spcAft>
            </a:pPr>
            <a:r>
              <a:rPr lang="en-US" sz="2400" smtClean="0"/>
              <a:t>H</a:t>
            </a:r>
            <a:r>
              <a:rPr lang="en-US" sz="2400" baseline="-25000" smtClean="0"/>
              <a:t>1</a:t>
            </a:r>
            <a:r>
              <a:rPr lang="en-US" sz="2400" smtClean="0"/>
              <a:t>: </a:t>
            </a:r>
            <a:r>
              <a:rPr lang="el-GR" sz="2400" smtClean="0">
                <a:cs typeface="Arial" pitchFamily="34" charset="0"/>
              </a:rPr>
              <a:t>σ</a:t>
            </a:r>
            <a:r>
              <a:rPr lang="en-US" sz="2400" baseline="30000" smtClean="0">
                <a:cs typeface="Arial" pitchFamily="34" charset="0"/>
              </a:rPr>
              <a:t>2</a:t>
            </a:r>
            <a:r>
              <a:rPr lang="en-US" sz="2400" baseline="-25000" smtClean="0">
                <a:cs typeface="Arial" pitchFamily="34" charset="0"/>
              </a:rPr>
              <a:t>1</a:t>
            </a:r>
            <a:r>
              <a:rPr lang="en-US" sz="2400" smtClean="0">
                <a:cs typeface="Arial" pitchFamily="34" charset="0"/>
              </a:rPr>
              <a:t> ≠ </a:t>
            </a:r>
            <a:r>
              <a:rPr lang="el-GR" sz="2400" smtClean="0">
                <a:cs typeface="Arial" pitchFamily="34" charset="0"/>
              </a:rPr>
              <a:t>σ</a:t>
            </a:r>
            <a:r>
              <a:rPr lang="en-US" sz="2400" baseline="30000" smtClean="0">
                <a:cs typeface="Arial" pitchFamily="34" charset="0"/>
              </a:rPr>
              <a:t>2</a:t>
            </a:r>
            <a:r>
              <a:rPr lang="en-US" sz="2400" baseline="-25000" smtClean="0">
                <a:cs typeface="Arial" pitchFamily="34" charset="0"/>
              </a:rPr>
              <a:t>2</a:t>
            </a:r>
          </a:p>
          <a:p>
            <a:pPr eaLnBrk="1" hangingPunct="1">
              <a:spcBef>
                <a:spcPts val="1200"/>
              </a:spcBef>
              <a:spcAft>
                <a:spcPts val="600"/>
              </a:spcAft>
            </a:pPr>
            <a:endParaRPr lang="en-US" sz="2400" baseline="-25000" smtClean="0">
              <a:cs typeface="Arial" pitchFamily="34" charset="0"/>
            </a:endParaRPr>
          </a:p>
          <a:p>
            <a:pPr eaLnBrk="1" hangingPunct="1">
              <a:spcBef>
                <a:spcPts val="1200"/>
              </a:spcBef>
              <a:spcAft>
                <a:spcPts val="600"/>
              </a:spcAft>
            </a:pPr>
            <a:r>
              <a:rPr lang="en-US" sz="2400" smtClean="0">
                <a:cs typeface="Arial" pitchFamily="34" charset="0"/>
              </a:rPr>
              <a:t>F</a:t>
            </a:r>
            <a:r>
              <a:rPr lang="en-US" sz="2400" baseline="-25000" smtClean="0">
                <a:cs typeface="Arial" pitchFamily="34" charset="0"/>
              </a:rPr>
              <a:t>0</a:t>
            </a:r>
            <a:r>
              <a:rPr lang="en-US" sz="2400" smtClean="0">
                <a:cs typeface="Arial" pitchFamily="34" charset="0"/>
              </a:rPr>
              <a:t> = 2.39</a:t>
            </a:r>
            <a:r>
              <a:rPr lang="en-US" sz="2400" baseline="30000" smtClean="0">
                <a:cs typeface="Arial" pitchFamily="34" charset="0"/>
              </a:rPr>
              <a:t>2</a:t>
            </a:r>
            <a:r>
              <a:rPr lang="en-US" sz="2400" smtClean="0">
                <a:cs typeface="Arial" pitchFamily="34" charset="0"/>
              </a:rPr>
              <a:t>/2.98</a:t>
            </a:r>
            <a:r>
              <a:rPr lang="en-US" sz="2400" baseline="30000" smtClean="0">
                <a:cs typeface="Arial" pitchFamily="34" charset="0"/>
              </a:rPr>
              <a:t>2</a:t>
            </a:r>
            <a:r>
              <a:rPr lang="en-US" sz="2400" smtClean="0">
                <a:cs typeface="Arial" pitchFamily="34" charset="0"/>
              </a:rPr>
              <a:t> = 0.6432</a:t>
            </a:r>
          </a:p>
          <a:p>
            <a:pPr eaLnBrk="1" hangingPunct="1">
              <a:spcBef>
                <a:spcPts val="1200"/>
              </a:spcBef>
              <a:spcAft>
                <a:spcPts val="600"/>
              </a:spcAft>
            </a:pPr>
            <a:r>
              <a:rPr lang="en-US" sz="2400" smtClean="0">
                <a:cs typeface="Arial" pitchFamily="34" charset="0"/>
              </a:rPr>
              <a:t>Critical region values for </a:t>
            </a:r>
            <a:r>
              <a:rPr lang="el-GR" sz="2400" smtClean="0">
                <a:cs typeface="Arial" pitchFamily="34" charset="0"/>
              </a:rPr>
              <a:t>α</a:t>
            </a:r>
            <a:r>
              <a:rPr lang="en-US" sz="2400" smtClean="0">
                <a:cs typeface="Arial" pitchFamily="34" charset="0"/>
              </a:rPr>
              <a:t> = 0.05:</a:t>
            </a:r>
          </a:p>
          <a:p>
            <a:pPr lvl="1" eaLnBrk="1" hangingPunct="1">
              <a:spcBef>
                <a:spcPts val="1200"/>
              </a:spcBef>
              <a:spcAft>
                <a:spcPts val="600"/>
              </a:spcAft>
              <a:buFontTx/>
              <a:buChar char="•"/>
            </a:pPr>
            <a:r>
              <a:rPr lang="en-US" sz="2000" smtClean="0">
                <a:cs typeface="Arial" pitchFamily="34" charset="0"/>
              </a:rPr>
              <a:t>F</a:t>
            </a:r>
            <a:r>
              <a:rPr lang="en-US" sz="2000" baseline="-25000" smtClean="0">
                <a:cs typeface="Arial" pitchFamily="34" charset="0"/>
              </a:rPr>
              <a:t>0.025,7,7</a:t>
            </a:r>
            <a:r>
              <a:rPr lang="en-US" sz="2000" smtClean="0">
                <a:cs typeface="Arial" pitchFamily="34" charset="0"/>
              </a:rPr>
              <a:t> = 4.99</a:t>
            </a:r>
          </a:p>
          <a:p>
            <a:pPr lvl="1" eaLnBrk="1" hangingPunct="1">
              <a:spcBef>
                <a:spcPts val="1200"/>
              </a:spcBef>
              <a:spcAft>
                <a:spcPts val="600"/>
              </a:spcAft>
              <a:buFontTx/>
              <a:buChar char="•"/>
            </a:pPr>
            <a:r>
              <a:rPr lang="en-US" sz="2000" smtClean="0">
                <a:cs typeface="Arial" pitchFamily="34" charset="0"/>
              </a:rPr>
              <a:t>F</a:t>
            </a:r>
            <a:r>
              <a:rPr lang="en-US" sz="2000" baseline="-25000" smtClean="0">
                <a:cs typeface="Arial" pitchFamily="34" charset="0"/>
              </a:rPr>
              <a:t>0.975,7,7</a:t>
            </a:r>
            <a:r>
              <a:rPr lang="en-US" sz="2000" smtClean="0">
                <a:cs typeface="Arial" pitchFamily="34" charset="0"/>
              </a:rPr>
              <a:t> = 0.20</a:t>
            </a:r>
            <a:endParaRPr lang="el-GR" sz="2000" smtClean="0">
              <a:cs typeface="Arial" pitchFamily="34" charset="0"/>
            </a:endParaRPr>
          </a:p>
          <a:p>
            <a:pPr eaLnBrk="1" hangingPunct="1">
              <a:spcBef>
                <a:spcPts val="1200"/>
              </a:spcBef>
              <a:spcAft>
                <a:spcPts val="600"/>
              </a:spcAft>
            </a:pPr>
            <a:r>
              <a:rPr lang="en-US" sz="2400" smtClean="0">
                <a:cs typeface="Arial" pitchFamily="34" charset="0"/>
              </a:rPr>
              <a:t>Since F</a:t>
            </a:r>
            <a:r>
              <a:rPr lang="en-US" sz="2400" baseline="-25000" smtClean="0">
                <a:cs typeface="Arial" pitchFamily="34" charset="0"/>
              </a:rPr>
              <a:t>0</a:t>
            </a:r>
            <a:r>
              <a:rPr lang="en-US" sz="2400" smtClean="0">
                <a:cs typeface="Arial" pitchFamily="34" charset="0"/>
              </a:rPr>
              <a:t> = 0.6432 &lt; 4.99 AND F</a:t>
            </a:r>
            <a:r>
              <a:rPr lang="en-US" sz="2400" baseline="-25000" smtClean="0">
                <a:cs typeface="Arial" pitchFamily="34" charset="0"/>
              </a:rPr>
              <a:t>0</a:t>
            </a:r>
            <a:r>
              <a:rPr lang="en-US" sz="2400" smtClean="0">
                <a:cs typeface="Arial" pitchFamily="34" charset="0"/>
              </a:rPr>
              <a:t> = 0.6432 &gt; 0.20 we DO NOT reject H</a:t>
            </a:r>
            <a:r>
              <a:rPr lang="en-US" sz="2400" baseline="-25000" smtClean="0">
                <a:cs typeface="Arial" pitchFamily="34" charset="0"/>
              </a:rPr>
              <a:t>0. </a:t>
            </a:r>
            <a:r>
              <a:rPr lang="en-US" sz="2400" smtClean="0">
                <a:cs typeface="Arial" pitchFamily="34" charset="0"/>
              </a:rPr>
              <a:t>We believe the variances are equal.</a:t>
            </a:r>
          </a:p>
        </p:txBody>
      </p:sp>
      <p:sp>
        <p:nvSpPr>
          <p:cNvPr id="121860" name="Text Box 5"/>
          <p:cNvSpPr txBox="1">
            <a:spLocks noChangeArrowheads="1"/>
          </p:cNvSpPr>
          <p:nvPr/>
        </p:nvSpPr>
        <p:spPr bwMode="auto">
          <a:xfrm>
            <a:off x="5638800" y="4486275"/>
            <a:ext cx="3352800" cy="466725"/>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400"/>
              <a:t>Note: F </a:t>
            </a:r>
            <a:r>
              <a:rPr lang="en-US" sz="2400" baseline="-25000"/>
              <a:t>1-</a:t>
            </a:r>
            <a:r>
              <a:rPr lang="el-GR" sz="2400" baseline="-25000">
                <a:cs typeface="Arial" pitchFamily="34" charset="0"/>
              </a:rPr>
              <a:t>α</a:t>
            </a:r>
            <a:r>
              <a:rPr lang="en-US" sz="2400" baseline="-25000">
                <a:cs typeface="Arial" pitchFamily="34" charset="0"/>
              </a:rPr>
              <a:t>,u,v</a:t>
            </a:r>
            <a:r>
              <a:rPr lang="en-US" sz="2400">
                <a:cs typeface="Arial" pitchFamily="34" charset="0"/>
              </a:rPr>
              <a:t> = 1/ </a:t>
            </a:r>
            <a:r>
              <a:rPr lang="en-US" sz="2400"/>
              <a:t>F </a:t>
            </a:r>
            <a:r>
              <a:rPr lang="el-GR" sz="2400" baseline="-25000"/>
              <a:t>α</a:t>
            </a:r>
            <a:r>
              <a:rPr lang="en-US" sz="2400" baseline="-25000"/>
              <a:t>,v,u</a:t>
            </a:r>
            <a:r>
              <a:rPr lang="en-US" sz="2400"/>
              <a:t> </a:t>
            </a:r>
          </a:p>
        </p:txBody>
      </p:sp>
      <p:sp>
        <p:nvSpPr>
          <p:cNvPr id="121861" name="Slide Number Placeholder 4"/>
          <p:cNvSpPr>
            <a:spLocks noGrp="1"/>
          </p:cNvSpPr>
          <p:nvPr>
            <p:ph type="sldNum" sz="quarter" idx="12"/>
          </p:nvPr>
        </p:nvSpPr>
        <p:spPr>
          <a:noFill/>
        </p:spPr>
        <p:txBody>
          <a:bodyPr/>
          <a:lstStyle/>
          <a:p>
            <a:fld id="{DCBD3B69-6773-4E0F-A212-803C03D882C3}" type="slidenum">
              <a:rPr lang="en-US" smtClean="0"/>
              <a:pPr/>
              <a:t>102</a:t>
            </a:fld>
            <a:endParaRPr lang="en-US" smtClean="0"/>
          </a:p>
        </p:txBody>
      </p:sp>
      <p:sp>
        <p:nvSpPr>
          <p:cNvPr id="121862"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22883" name="Rectangle 3"/>
          <p:cNvSpPr>
            <a:spLocks noGrp="1" noChangeArrowheads="1"/>
          </p:cNvSpPr>
          <p:nvPr>
            <p:ph type="body" idx="1"/>
          </p:nvPr>
        </p:nvSpPr>
        <p:spPr>
          <a:xfrm>
            <a:off x="457200" y="1219200"/>
            <a:ext cx="8229600" cy="5334000"/>
          </a:xfrm>
        </p:spPr>
        <p:txBody>
          <a:bodyPr/>
          <a:lstStyle/>
          <a:p>
            <a:pPr eaLnBrk="1" hangingPunct="1">
              <a:spcBef>
                <a:spcPts val="600"/>
              </a:spcBef>
              <a:spcAft>
                <a:spcPts val="600"/>
              </a:spcAft>
            </a:pPr>
            <a:r>
              <a:rPr lang="en-US" sz="2400" smtClean="0"/>
              <a:t>Now we know which t test statistic to use to test the means</a:t>
            </a:r>
          </a:p>
          <a:p>
            <a:pPr eaLnBrk="1" hangingPunct="1">
              <a:spcBef>
                <a:spcPts val="600"/>
              </a:spcBef>
              <a:spcAft>
                <a:spcPts val="600"/>
              </a:spcAft>
            </a:pPr>
            <a:r>
              <a:rPr lang="en-US" sz="2000" smtClean="0"/>
              <a:t>H</a:t>
            </a:r>
            <a:r>
              <a:rPr lang="en-US" sz="2000" baseline="-25000" smtClean="0"/>
              <a:t>0</a:t>
            </a:r>
            <a:r>
              <a:rPr lang="en-US" sz="2000" smtClean="0"/>
              <a:t>: </a:t>
            </a:r>
            <a:r>
              <a:rPr lang="en-US" sz="2000" smtClean="0">
                <a:cs typeface="Arial" pitchFamily="34" charset="0"/>
              </a:rPr>
              <a:t>µ</a:t>
            </a:r>
            <a:r>
              <a:rPr lang="en-US" sz="2000" baseline="-25000" smtClean="0">
                <a:cs typeface="Arial" pitchFamily="34" charset="0"/>
              </a:rPr>
              <a:t>1</a:t>
            </a:r>
            <a:r>
              <a:rPr lang="en-US" sz="2000" smtClean="0">
                <a:cs typeface="Arial" pitchFamily="34" charset="0"/>
              </a:rPr>
              <a:t> = µ</a:t>
            </a:r>
            <a:r>
              <a:rPr lang="en-US" sz="2000" baseline="-25000" smtClean="0">
                <a:cs typeface="Arial" pitchFamily="34" charset="0"/>
              </a:rPr>
              <a:t>2</a:t>
            </a:r>
          </a:p>
          <a:p>
            <a:pPr eaLnBrk="1" hangingPunct="1">
              <a:spcBef>
                <a:spcPts val="600"/>
              </a:spcBef>
              <a:spcAft>
                <a:spcPts val="600"/>
              </a:spcAft>
            </a:pPr>
            <a:r>
              <a:rPr lang="en-US" sz="2000" smtClean="0"/>
              <a:t>H</a:t>
            </a:r>
            <a:r>
              <a:rPr lang="en-US" sz="2000" baseline="-25000" smtClean="0"/>
              <a:t>1</a:t>
            </a:r>
            <a:r>
              <a:rPr lang="en-US" sz="2000" smtClean="0"/>
              <a:t>: </a:t>
            </a:r>
            <a:r>
              <a:rPr lang="en-US" sz="2000" smtClean="0">
                <a:cs typeface="Arial" pitchFamily="34" charset="0"/>
              </a:rPr>
              <a:t>µ</a:t>
            </a:r>
            <a:r>
              <a:rPr lang="en-US" sz="2000" baseline="-25000" smtClean="0">
                <a:cs typeface="Arial" pitchFamily="34" charset="0"/>
              </a:rPr>
              <a:t>1</a:t>
            </a:r>
            <a:r>
              <a:rPr lang="en-US" sz="2000" smtClean="0">
                <a:cs typeface="Arial" pitchFamily="34" charset="0"/>
              </a:rPr>
              <a:t> ≠ µ</a:t>
            </a:r>
            <a:r>
              <a:rPr lang="en-US" sz="2000" baseline="-25000" smtClean="0">
                <a:cs typeface="Arial" pitchFamily="34" charset="0"/>
              </a:rPr>
              <a:t>2</a:t>
            </a:r>
          </a:p>
          <a:p>
            <a:pPr eaLnBrk="1" hangingPunct="1">
              <a:spcBef>
                <a:spcPts val="600"/>
              </a:spcBef>
              <a:spcAft>
                <a:spcPts val="600"/>
              </a:spcAft>
            </a:pPr>
            <a:endParaRPr lang="en-US" sz="2000" baseline="-25000" smtClean="0">
              <a:cs typeface="Arial" pitchFamily="34" charset="0"/>
            </a:endParaRPr>
          </a:p>
          <a:p>
            <a:pPr eaLnBrk="1" hangingPunct="1">
              <a:spcBef>
                <a:spcPts val="600"/>
              </a:spcBef>
              <a:spcAft>
                <a:spcPts val="600"/>
              </a:spcAft>
            </a:pPr>
            <a:endParaRPr lang="en-US" sz="2000" baseline="-25000" smtClean="0">
              <a:cs typeface="Arial" pitchFamily="34" charset="0"/>
            </a:endParaRPr>
          </a:p>
          <a:p>
            <a:pPr eaLnBrk="1" hangingPunct="1">
              <a:spcBef>
                <a:spcPts val="600"/>
              </a:spcBef>
              <a:spcAft>
                <a:spcPts val="600"/>
              </a:spcAft>
            </a:pPr>
            <a:endParaRPr lang="en-US" sz="2000" baseline="-25000" smtClean="0">
              <a:cs typeface="Arial" pitchFamily="34" charset="0"/>
            </a:endParaRPr>
          </a:p>
          <a:p>
            <a:pPr eaLnBrk="1" hangingPunct="1">
              <a:spcBef>
                <a:spcPts val="600"/>
              </a:spcBef>
              <a:spcAft>
                <a:spcPts val="600"/>
              </a:spcAft>
            </a:pPr>
            <a:endParaRPr lang="en-US" sz="2000" baseline="-25000" smtClean="0">
              <a:cs typeface="Arial" pitchFamily="34" charset="0"/>
            </a:endParaRPr>
          </a:p>
          <a:p>
            <a:pPr eaLnBrk="1" hangingPunct="1">
              <a:spcBef>
                <a:spcPts val="600"/>
              </a:spcBef>
              <a:spcAft>
                <a:spcPts val="600"/>
              </a:spcAft>
            </a:pPr>
            <a:endParaRPr lang="en-US" sz="2000" baseline="-25000" smtClean="0">
              <a:cs typeface="Arial" pitchFamily="34" charset="0"/>
            </a:endParaRPr>
          </a:p>
          <a:p>
            <a:pPr eaLnBrk="1" hangingPunct="1">
              <a:spcBef>
                <a:spcPts val="600"/>
              </a:spcBef>
              <a:spcAft>
                <a:spcPts val="600"/>
              </a:spcAft>
            </a:pPr>
            <a:endParaRPr lang="en-US" sz="2000" baseline="-25000" smtClean="0">
              <a:cs typeface="Arial" pitchFamily="34" charset="0"/>
            </a:endParaRPr>
          </a:p>
          <a:p>
            <a:pPr eaLnBrk="1" hangingPunct="1">
              <a:spcBef>
                <a:spcPts val="600"/>
              </a:spcBef>
              <a:spcAft>
                <a:spcPts val="600"/>
              </a:spcAft>
            </a:pPr>
            <a:r>
              <a:rPr lang="en-US" sz="2000" smtClean="0">
                <a:cs typeface="Arial" pitchFamily="34" charset="0"/>
              </a:rPr>
              <a:t>Critical region values for </a:t>
            </a:r>
            <a:r>
              <a:rPr lang="el-GR" sz="2000" smtClean="0">
                <a:cs typeface="Arial" pitchFamily="34" charset="0"/>
              </a:rPr>
              <a:t>α</a:t>
            </a:r>
            <a:r>
              <a:rPr lang="en-US" sz="2000" smtClean="0">
                <a:cs typeface="Arial" pitchFamily="34" charset="0"/>
              </a:rPr>
              <a:t>=0.05</a:t>
            </a:r>
          </a:p>
          <a:p>
            <a:pPr lvl="1" eaLnBrk="1" hangingPunct="1">
              <a:spcBef>
                <a:spcPts val="600"/>
              </a:spcBef>
              <a:spcAft>
                <a:spcPts val="600"/>
              </a:spcAft>
              <a:buFontTx/>
              <a:buChar char="•"/>
            </a:pPr>
            <a:r>
              <a:rPr lang="en-US" sz="2000" smtClean="0">
                <a:cs typeface="Arial" pitchFamily="34" charset="0"/>
              </a:rPr>
              <a:t>t </a:t>
            </a:r>
            <a:r>
              <a:rPr lang="en-US" sz="2000" baseline="-25000" smtClean="0">
                <a:cs typeface="Arial" pitchFamily="34" charset="0"/>
              </a:rPr>
              <a:t>0.025,14</a:t>
            </a:r>
            <a:r>
              <a:rPr lang="en-US" sz="2000" smtClean="0">
                <a:cs typeface="Arial" pitchFamily="34" charset="0"/>
              </a:rPr>
              <a:t> = 2.145</a:t>
            </a:r>
          </a:p>
          <a:p>
            <a:pPr eaLnBrk="1" hangingPunct="1">
              <a:spcBef>
                <a:spcPts val="600"/>
              </a:spcBef>
              <a:spcAft>
                <a:spcPts val="600"/>
              </a:spcAft>
            </a:pPr>
            <a:r>
              <a:rPr lang="en-US" sz="2000" smtClean="0"/>
              <a:t>Since |-0.35|&lt;2.145 we DO NOT reject H</a:t>
            </a:r>
            <a:r>
              <a:rPr lang="en-US" sz="2000" baseline="-25000" smtClean="0"/>
              <a:t>0</a:t>
            </a:r>
            <a:r>
              <a:rPr lang="en-US" sz="2000" smtClean="0"/>
              <a:t>.  We believe the mean yields are the same for catalysts 1 and 2.</a:t>
            </a:r>
          </a:p>
          <a:p>
            <a:pPr eaLnBrk="1" hangingPunct="1">
              <a:spcBef>
                <a:spcPts val="600"/>
              </a:spcBef>
              <a:spcAft>
                <a:spcPts val="600"/>
              </a:spcAft>
            </a:pPr>
            <a:endParaRPr lang="en-US" sz="2000" smtClean="0"/>
          </a:p>
        </p:txBody>
      </p:sp>
      <p:pic>
        <p:nvPicPr>
          <p:cNvPr id="122884" name="Picture 4"/>
          <p:cNvPicPr>
            <a:picLocks noChangeAspect="1" noChangeArrowheads="1"/>
          </p:cNvPicPr>
          <p:nvPr/>
        </p:nvPicPr>
        <p:blipFill>
          <a:blip r:embed="rId3" cstate="print"/>
          <a:srcRect/>
          <a:stretch>
            <a:fillRect/>
          </a:stretch>
        </p:blipFill>
        <p:spPr bwMode="auto">
          <a:xfrm>
            <a:off x="381000" y="3352800"/>
            <a:ext cx="4038600" cy="862013"/>
          </a:xfrm>
          <a:prstGeom prst="rect">
            <a:avLst/>
          </a:prstGeom>
          <a:noFill/>
          <a:ln w="9525">
            <a:noFill/>
            <a:miter lim="800000"/>
            <a:headEnd/>
            <a:tailEnd/>
          </a:ln>
        </p:spPr>
      </p:pic>
      <p:pic>
        <p:nvPicPr>
          <p:cNvPr id="122885" name="Picture 5"/>
          <p:cNvPicPr>
            <a:picLocks noChangeAspect="1" noChangeArrowheads="1"/>
          </p:cNvPicPr>
          <p:nvPr/>
        </p:nvPicPr>
        <p:blipFill>
          <a:blip r:embed="rId4" cstate="print"/>
          <a:srcRect/>
          <a:stretch>
            <a:fillRect/>
          </a:stretch>
        </p:blipFill>
        <p:spPr bwMode="auto">
          <a:xfrm>
            <a:off x="5410200" y="3448050"/>
            <a:ext cx="3352800" cy="1276350"/>
          </a:xfrm>
          <a:prstGeom prst="rect">
            <a:avLst/>
          </a:prstGeom>
          <a:noFill/>
          <a:ln w="9525">
            <a:noFill/>
            <a:miter lim="800000"/>
            <a:headEnd/>
            <a:tailEnd/>
          </a:ln>
        </p:spPr>
      </p:pic>
      <p:sp>
        <p:nvSpPr>
          <p:cNvPr id="122886" name="Slide Number Placeholder 5"/>
          <p:cNvSpPr>
            <a:spLocks noGrp="1"/>
          </p:cNvSpPr>
          <p:nvPr>
            <p:ph type="sldNum" sz="quarter" idx="12"/>
          </p:nvPr>
        </p:nvSpPr>
        <p:spPr>
          <a:noFill/>
        </p:spPr>
        <p:txBody>
          <a:bodyPr/>
          <a:lstStyle/>
          <a:p>
            <a:fld id="{B4304AA2-ED11-46C9-9923-39456034948F}" type="slidenum">
              <a:rPr lang="en-US" smtClean="0"/>
              <a:pPr/>
              <a:t>103</a:t>
            </a:fld>
            <a:endParaRPr lang="en-US" smtClean="0"/>
          </a:p>
        </p:txBody>
      </p:sp>
      <p:sp>
        <p:nvSpPr>
          <p:cNvPr id="122887"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04800" y="0"/>
            <a:ext cx="8610600" cy="1143000"/>
          </a:xfrm>
        </p:spPr>
        <p:txBody>
          <a:bodyPr/>
          <a:lstStyle/>
          <a:p>
            <a:pPr eaLnBrk="1" hangingPunct="1"/>
            <a:r>
              <a:rPr lang="en-US" sz="3600" smtClean="0"/>
              <a:t>Simple Experiments: Hypothesis Testing</a:t>
            </a:r>
          </a:p>
        </p:txBody>
      </p:sp>
      <p:sp>
        <p:nvSpPr>
          <p:cNvPr id="123907" name="Rectangle 3"/>
          <p:cNvSpPr>
            <a:spLocks noGrp="1" noChangeArrowheads="1"/>
          </p:cNvSpPr>
          <p:nvPr>
            <p:ph type="body" idx="1"/>
          </p:nvPr>
        </p:nvSpPr>
        <p:spPr>
          <a:xfrm>
            <a:off x="457200" y="1295400"/>
            <a:ext cx="8229600" cy="4800600"/>
          </a:xfrm>
        </p:spPr>
        <p:txBody>
          <a:bodyPr/>
          <a:lstStyle/>
          <a:p>
            <a:pPr eaLnBrk="1" hangingPunct="1">
              <a:spcBef>
                <a:spcPts val="600"/>
              </a:spcBef>
              <a:spcAft>
                <a:spcPts val="600"/>
              </a:spcAft>
              <a:buFontTx/>
              <a:buNone/>
            </a:pPr>
            <a:r>
              <a:rPr lang="en-US" sz="2800" b="1" smtClean="0">
                <a:solidFill>
                  <a:schemeClr val="accent2"/>
                </a:solidFill>
              </a:rPr>
              <a:t>Hypothesis Testing in Minitab</a:t>
            </a:r>
          </a:p>
          <a:p>
            <a:pPr eaLnBrk="1" hangingPunct="1">
              <a:spcBef>
                <a:spcPts val="600"/>
              </a:spcBef>
              <a:spcAft>
                <a:spcPts val="600"/>
              </a:spcAft>
              <a:buFont typeface="Wingdings" pitchFamily="2" charset="2"/>
              <a:buChar char="Ø"/>
            </a:pPr>
            <a:r>
              <a:rPr lang="en-US" sz="2800" smtClean="0"/>
              <a:t>Stat</a:t>
            </a:r>
          </a:p>
          <a:p>
            <a:pPr lvl="1" eaLnBrk="1" hangingPunct="1">
              <a:spcBef>
                <a:spcPts val="600"/>
              </a:spcBef>
              <a:spcAft>
                <a:spcPts val="600"/>
              </a:spcAft>
              <a:buFont typeface="Wingdings" pitchFamily="2" charset="2"/>
              <a:buChar char="Ø"/>
            </a:pPr>
            <a:r>
              <a:rPr lang="en-US" smtClean="0"/>
              <a:t>Basic Statistics</a:t>
            </a:r>
          </a:p>
          <a:p>
            <a:pPr lvl="1" eaLnBrk="1" hangingPunct="1">
              <a:spcBef>
                <a:spcPts val="600"/>
              </a:spcBef>
              <a:spcAft>
                <a:spcPts val="600"/>
              </a:spcAft>
              <a:buFont typeface="Wingdings" pitchFamily="2" charset="2"/>
              <a:buChar char="Ø"/>
            </a:pPr>
            <a:endParaRPr lang="en-US" smtClean="0"/>
          </a:p>
          <a:p>
            <a:pPr eaLnBrk="1" hangingPunct="1">
              <a:spcBef>
                <a:spcPts val="600"/>
              </a:spcBef>
              <a:spcAft>
                <a:spcPts val="600"/>
              </a:spcAft>
            </a:pPr>
            <a:r>
              <a:rPr lang="en-US" sz="2800" smtClean="0"/>
              <a:t>Do catalyst example in Minitab</a:t>
            </a:r>
          </a:p>
          <a:p>
            <a:pPr lvl="1" eaLnBrk="1" hangingPunct="1">
              <a:spcBef>
                <a:spcPts val="600"/>
              </a:spcBef>
              <a:spcAft>
                <a:spcPts val="600"/>
              </a:spcAft>
              <a:buFontTx/>
              <a:buChar char="•"/>
            </a:pPr>
            <a:r>
              <a:rPr lang="en-US" sz="2400" smtClean="0"/>
              <a:t>Enter data in 2 columns</a:t>
            </a:r>
          </a:p>
          <a:p>
            <a:pPr lvl="1" eaLnBrk="1" hangingPunct="1">
              <a:spcBef>
                <a:spcPts val="600"/>
              </a:spcBef>
              <a:spcAft>
                <a:spcPts val="600"/>
              </a:spcAft>
              <a:buFontTx/>
              <a:buChar char="•"/>
            </a:pPr>
            <a:r>
              <a:rPr lang="en-US" sz="2400" smtClean="0"/>
              <a:t>First do F test to determine if variances are equal</a:t>
            </a:r>
          </a:p>
          <a:p>
            <a:pPr lvl="1" eaLnBrk="1" hangingPunct="1">
              <a:spcBef>
                <a:spcPts val="600"/>
              </a:spcBef>
              <a:spcAft>
                <a:spcPts val="600"/>
              </a:spcAft>
              <a:buFontTx/>
              <a:buChar char="•"/>
            </a:pPr>
            <a:r>
              <a:rPr lang="en-US" sz="2400" smtClean="0"/>
              <a:t>Then do t test to compare means</a:t>
            </a:r>
          </a:p>
        </p:txBody>
      </p:sp>
      <p:sp>
        <p:nvSpPr>
          <p:cNvPr id="123908" name="Slide Number Placeholder 3"/>
          <p:cNvSpPr>
            <a:spLocks noGrp="1"/>
          </p:cNvSpPr>
          <p:nvPr>
            <p:ph type="sldNum" sz="quarter" idx="12"/>
          </p:nvPr>
        </p:nvSpPr>
        <p:spPr>
          <a:noFill/>
        </p:spPr>
        <p:txBody>
          <a:bodyPr/>
          <a:lstStyle/>
          <a:p>
            <a:fld id="{B72E3BFA-8435-4539-8B34-C0BFB61B3B2F}" type="slidenum">
              <a:rPr lang="en-US" smtClean="0"/>
              <a:pPr/>
              <a:t>104</a:t>
            </a:fld>
            <a:endParaRPr lang="en-US" smtClean="0"/>
          </a:p>
        </p:txBody>
      </p:sp>
      <p:sp>
        <p:nvSpPr>
          <p:cNvPr id="12390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457200" y="76200"/>
            <a:ext cx="8458200" cy="1143000"/>
          </a:xfrm>
        </p:spPr>
        <p:txBody>
          <a:bodyPr/>
          <a:lstStyle/>
          <a:p>
            <a:pPr eaLnBrk="1" hangingPunct="1"/>
            <a:r>
              <a:rPr lang="en-US" sz="3600" smtClean="0"/>
              <a:t>Simple Experiments: Hypothesis Testing</a:t>
            </a:r>
          </a:p>
        </p:txBody>
      </p:sp>
      <p:sp>
        <p:nvSpPr>
          <p:cNvPr id="124931" name="Rectangle 3"/>
          <p:cNvSpPr>
            <a:spLocks noGrp="1" noChangeArrowheads="1"/>
          </p:cNvSpPr>
          <p:nvPr>
            <p:ph type="body" idx="1"/>
          </p:nvPr>
        </p:nvSpPr>
        <p:spPr>
          <a:xfrm>
            <a:off x="457200" y="1295400"/>
            <a:ext cx="8458200" cy="4525963"/>
          </a:xfrm>
        </p:spPr>
        <p:txBody>
          <a:bodyPr/>
          <a:lstStyle/>
          <a:p>
            <a:pPr eaLnBrk="1" hangingPunct="1">
              <a:buFontTx/>
              <a:buNone/>
            </a:pPr>
            <a:r>
              <a:rPr lang="en-US" sz="2800" dirty="0" smtClean="0"/>
              <a:t>1. Enter Data		2.Do F test</a:t>
            </a:r>
          </a:p>
          <a:p>
            <a:pPr eaLnBrk="1" hangingPunct="1">
              <a:buFontTx/>
              <a:buNone/>
            </a:pPr>
            <a:r>
              <a:rPr lang="en-US" sz="2800" dirty="0" smtClean="0"/>
              <a:t>					</a:t>
            </a:r>
            <a:r>
              <a:rPr lang="en-US" sz="2400" dirty="0" smtClean="0"/>
              <a:t>&gt;Stat</a:t>
            </a:r>
          </a:p>
          <a:p>
            <a:pPr eaLnBrk="1" hangingPunct="1">
              <a:buFontTx/>
              <a:buNone/>
            </a:pPr>
            <a:r>
              <a:rPr lang="en-US" sz="2400" dirty="0" smtClean="0"/>
              <a:t>					       &gt;Basic Statistics</a:t>
            </a:r>
          </a:p>
          <a:p>
            <a:pPr eaLnBrk="1" hangingPunct="1">
              <a:buFontTx/>
              <a:buNone/>
            </a:pPr>
            <a:r>
              <a:rPr lang="en-US" sz="2400" dirty="0" smtClean="0"/>
              <a:t>					              &gt;2 Variances</a:t>
            </a:r>
          </a:p>
        </p:txBody>
      </p:sp>
      <p:sp>
        <p:nvSpPr>
          <p:cNvPr id="124934" name="Slide Number Placeholder 5"/>
          <p:cNvSpPr>
            <a:spLocks noGrp="1"/>
          </p:cNvSpPr>
          <p:nvPr>
            <p:ph type="sldNum" sz="quarter" idx="12"/>
          </p:nvPr>
        </p:nvSpPr>
        <p:spPr>
          <a:noFill/>
        </p:spPr>
        <p:txBody>
          <a:bodyPr/>
          <a:lstStyle/>
          <a:p>
            <a:fld id="{65708E6E-5EB8-4889-A9BF-5CEB8F9D08B7}" type="slidenum">
              <a:rPr lang="en-US" smtClean="0"/>
              <a:pPr/>
              <a:t>105</a:t>
            </a:fld>
            <a:endParaRPr lang="en-US" smtClean="0"/>
          </a:p>
        </p:txBody>
      </p:sp>
      <p:sp>
        <p:nvSpPr>
          <p:cNvPr id="124935" name="Footer Placeholder 6"/>
          <p:cNvSpPr>
            <a:spLocks noGrp="1"/>
          </p:cNvSpPr>
          <p:nvPr>
            <p:ph type="ftr" sz="quarter" idx="11"/>
          </p:nvPr>
        </p:nvSpPr>
        <p:spPr>
          <a:noFill/>
        </p:spPr>
        <p:txBody>
          <a:bodyPr/>
          <a:lstStyle/>
          <a:p>
            <a:r>
              <a:rPr lang="de-DE" smtClean="0"/>
              <a:t>IE 563  Dr. Erin Gerber, P.E.,  UofL</a:t>
            </a:r>
            <a:endParaRPr lang="en-US" smtClean="0"/>
          </a:p>
        </p:txBody>
      </p:sp>
      <p:pic>
        <p:nvPicPr>
          <p:cNvPr id="2" name="Picture 1"/>
          <p:cNvPicPr>
            <a:picLocks noChangeAspect="1"/>
          </p:cNvPicPr>
          <p:nvPr/>
        </p:nvPicPr>
        <p:blipFill rotWithShape="1">
          <a:blip r:embed="rId3"/>
          <a:srcRect l="5000" t="5556" r="80000" b="40222"/>
          <a:stretch/>
        </p:blipFill>
        <p:spPr>
          <a:xfrm>
            <a:off x="762000" y="1828800"/>
            <a:ext cx="2286000" cy="4648200"/>
          </a:xfrm>
          <a:prstGeom prst="rect">
            <a:avLst/>
          </a:prstGeom>
        </p:spPr>
      </p:pic>
      <p:pic>
        <p:nvPicPr>
          <p:cNvPr id="3" name="Picture 2"/>
          <p:cNvPicPr>
            <a:picLocks noChangeAspect="1"/>
          </p:cNvPicPr>
          <p:nvPr/>
        </p:nvPicPr>
        <p:blipFill rotWithShape="1">
          <a:blip r:embed="rId4"/>
          <a:srcRect l="13000" t="33999" r="60500" b="33111"/>
          <a:stretch/>
        </p:blipFill>
        <p:spPr>
          <a:xfrm>
            <a:off x="4572000" y="3558016"/>
            <a:ext cx="4038600" cy="2819400"/>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473414"/>
            <a:ext cx="5845996" cy="5001369"/>
          </a:xfrm>
          <a:prstGeom prst="rect">
            <a:avLst/>
          </a:prstGeom>
        </p:spPr>
        <p:txBody>
          <a:bodyPr wrap="square">
            <a:spAutoFit/>
          </a:bodyPr>
          <a:lstStyle/>
          <a:p>
            <a:r>
              <a:rPr lang="en-US" sz="1100" b="1" dirty="0">
                <a:latin typeface="Courier New" panose="02070309020205020404" pitchFamily="49" charset="0"/>
                <a:cs typeface="Courier New" panose="02070309020205020404" pitchFamily="49" charset="0"/>
              </a:rPr>
              <a:t>Test and CI for Two Variances: Catalyst 1, Catalyst 2 </a:t>
            </a:r>
          </a:p>
          <a:p>
            <a:endParaRPr lang="en-US" sz="1100" b="1" dirty="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Method</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Null hypothesis         </a:t>
            </a:r>
            <a:r>
              <a:rPr lang="el-GR" sz="1100" dirty="0">
                <a:latin typeface="Courier New" panose="02070309020205020404" pitchFamily="49" charset="0"/>
                <a:cs typeface="Courier New" panose="02070309020205020404" pitchFamily="49" charset="0"/>
              </a:rPr>
              <a:t>σ(</a:t>
            </a:r>
            <a:r>
              <a:rPr lang="en-US" sz="1100" dirty="0">
                <a:latin typeface="Courier New" panose="02070309020205020404" pitchFamily="49" charset="0"/>
                <a:cs typeface="Courier New" panose="02070309020205020404" pitchFamily="49" charset="0"/>
              </a:rPr>
              <a:t>Catalyst 1) / </a:t>
            </a:r>
            <a:r>
              <a:rPr lang="el-GR" sz="1100" dirty="0">
                <a:latin typeface="Courier New" panose="02070309020205020404" pitchFamily="49" charset="0"/>
                <a:cs typeface="Courier New" panose="02070309020205020404" pitchFamily="49" charset="0"/>
              </a:rPr>
              <a:t>σ(</a:t>
            </a:r>
            <a:r>
              <a:rPr lang="en-US" sz="1100" dirty="0">
                <a:latin typeface="Courier New" panose="02070309020205020404" pitchFamily="49" charset="0"/>
                <a:cs typeface="Courier New" panose="02070309020205020404" pitchFamily="49" charset="0"/>
              </a:rPr>
              <a:t>Catalyst 2) = 1</a:t>
            </a:r>
          </a:p>
          <a:p>
            <a:r>
              <a:rPr lang="en-US" sz="1100" dirty="0">
                <a:latin typeface="Courier New" panose="02070309020205020404" pitchFamily="49" charset="0"/>
                <a:cs typeface="Courier New" panose="02070309020205020404" pitchFamily="49" charset="0"/>
              </a:rPr>
              <a:t>Alternative hypothesis  </a:t>
            </a:r>
            <a:r>
              <a:rPr lang="el-GR" sz="1100" dirty="0">
                <a:latin typeface="Courier New" panose="02070309020205020404" pitchFamily="49" charset="0"/>
                <a:cs typeface="Courier New" panose="02070309020205020404" pitchFamily="49" charset="0"/>
              </a:rPr>
              <a:t>σ(</a:t>
            </a:r>
            <a:r>
              <a:rPr lang="en-US" sz="1100" dirty="0">
                <a:latin typeface="Courier New" panose="02070309020205020404" pitchFamily="49" charset="0"/>
                <a:cs typeface="Courier New" panose="02070309020205020404" pitchFamily="49" charset="0"/>
              </a:rPr>
              <a:t>Catalyst 1) / </a:t>
            </a:r>
            <a:r>
              <a:rPr lang="el-GR" sz="1100" dirty="0">
                <a:latin typeface="Courier New" panose="02070309020205020404" pitchFamily="49" charset="0"/>
                <a:cs typeface="Courier New" panose="02070309020205020404" pitchFamily="49" charset="0"/>
              </a:rPr>
              <a:t>σ(</a:t>
            </a:r>
            <a:r>
              <a:rPr lang="en-US" sz="1100" dirty="0">
                <a:latin typeface="Courier New" panose="02070309020205020404" pitchFamily="49" charset="0"/>
                <a:cs typeface="Courier New" panose="02070309020205020404" pitchFamily="49" charset="0"/>
              </a:rPr>
              <a:t>Catalyst 2) ≠ 1</a:t>
            </a:r>
          </a:p>
          <a:p>
            <a:r>
              <a:rPr lang="en-US" sz="1100" dirty="0">
                <a:latin typeface="Courier New" panose="02070309020205020404" pitchFamily="49" charset="0"/>
                <a:cs typeface="Courier New" panose="02070309020205020404" pitchFamily="49" charset="0"/>
              </a:rPr>
              <a:t>Significance level      </a:t>
            </a:r>
            <a:r>
              <a:rPr lang="el-GR" sz="1100" dirty="0">
                <a:latin typeface="Courier New" panose="02070309020205020404" pitchFamily="49" charset="0"/>
                <a:cs typeface="Courier New" panose="02070309020205020404" pitchFamily="49" charset="0"/>
              </a:rPr>
              <a:t>α = </a:t>
            </a:r>
            <a:r>
              <a:rPr lang="el-GR" sz="1100" dirty="0" smtClean="0">
                <a:latin typeface="Courier New" panose="02070309020205020404" pitchFamily="49" charset="0"/>
                <a:cs typeface="Courier New" panose="02070309020205020404" pitchFamily="49" charset="0"/>
              </a:rPr>
              <a:t>0.05</a:t>
            </a:r>
            <a:endParaRPr lang="en-US" sz="1100" dirty="0">
              <a:latin typeface="Courier New" panose="02070309020205020404" pitchFamily="49" charset="0"/>
              <a:cs typeface="Courier New" panose="02070309020205020404" pitchFamily="49" charset="0"/>
            </a:endParaRPr>
          </a:p>
          <a:p>
            <a:endParaRPr lang="en-US" sz="1100" dirty="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Statistics</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95% CI for</a:t>
            </a:r>
          </a:p>
          <a:p>
            <a:r>
              <a:rPr lang="en-US" sz="1100" dirty="0">
                <a:latin typeface="Courier New" panose="02070309020205020404" pitchFamily="49" charset="0"/>
                <a:cs typeface="Courier New" panose="02070309020205020404" pitchFamily="49" charset="0"/>
              </a:rPr>
              <a:t>Variable    N  </a:t>
            </a:r>
            <a:r>
              <a:rPr lang="en-US" sz="1100" dirty="0" err="1">
                <a:latin typeface="Courier New" panose="02070309020205020404" pitchFamily="49" charset="0"/>
                <a:cs typeface="Courier New" panose="02070309020205020404" pitchFamily="49" charset="0"/>
              </a:rPr>
              <a:t>StDev</a:t>
            </a:r>
            <a:r>
              <a:rPr lang="en-US" sz="1100" dirty="0">
                <a:latin typeface="Courier New" panose="02070309020205020404" pitchFamily="49" charset="0"/>
                <a:cs typeface="Courier New" panose="02070309020205020404" pitchFamily="49" charset="0"/>
              </a:rPr>
              <a:t>  Variance      </a:t>
            </a:r>
            <a:r>
              <a:rPr lang="en-US" sz="1100" dirty="0" err="1">
                <a:latin typeface="Courier New" panose="02070309020205020404" pitchFamily="49" charset="0"/>
                <a:cs typeface="Courier New" panose="02070309020205020404" pitchFamily="49" charset="0"/>
              </a:rPr>
              <a:t>StDevs</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Catalyst 1  8  2.386     5.691  (1.635, 4.611)</a:t>
            </a:r>
          </a:p>
          <a:p>
            <a:r>
              <a:rPr lang="en-US" sz="1100" dirty="0">
                <a:latin typeface="Courier New" panose="02070309020205020404" pitchFamily="49" charset="0"/>
                <a:cs typeface="Courier New" panose="02070309020205020404" pitchFamily="49" charset="0"/>
              </a:rPr>
              <a:t>Catalyst 2  8  3.061     9.371  (1.634, 7.595)</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Ratio of standard deviations = 0.779</a:t>
            </a:r>
          </a:p>
          <a:p>
            <a:r>
              <a:rPr lang="en-US" sz="1100" dirty="0">
                <a:latin typeface="Courier New" panose="02070309020205020404" pitchFamily="49" charset="0"/>
                <a:cs typeface="Courier New" panose="02070309020205020404" pitchFamily="49" charset="0"/>
              </a:rPr>
              <a:t>Ratio of variances = 0.607</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95% Confidence </a:t>
            </a:r>
            <a:r>
              <a:rPr lang="en-US" sz="1100" dirty="0" smtClean="0">
                <a:latin typeface="Courier New" panose="02070309020205020404" pitchFamily="49" charset="0"/>
                <a:cs typeface="Courier New" panose="02070309020205020404" pitchFamily="49" charset="0"/>
              </a:rPr>
              <a:t>Intervals</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CI for</a:t>
            </a:r>
          </a:p>
          <a:p>
            <a:r>
              <a:rPr lang="en-US" sz="1100" dirty="0">
                <a:latin typeface="Courier New" panose="02070309020205020404" pitchFamily="49" charset="0"/>
                <a:cs typeface="Courier New" panose="02070309020205020404" pitchFamily="49" charset="0"/>
              </a:rPr>
              <a:t>         CI for </a:t>
            </a:r>
            <a:r>
              <a:rPr lang="en-US" sz="1100" dirty="0" err="1">
                <a:latin typeface="Courier New" panose="02070309020205020404" pitchFamily="49" charset="0"/>
                <a:cs typeface="Courier New" panose="02070309020205020404" pitchFamily="49" charset="0"/>
              </a:rPr>
              <a:t>StDev</a:t>
            </a:r>
            <a:r>
              <a:rPr lang="en-US" sz="1100" dirty="0">
                <a:latin typeface="Courier New" panose="02070309020205020404" pitchFamily="49" charset="0"/>
                <a:cs typeface="Courier New" panose="02070309020205020404" pitchFamily="49" charset="0"/>
              </a:rPr>
              <a:t>      Variance</a:t>
            </a:r>
          </a:p>
          <a:p>
            <a:r>
              <a:rPr lang="en-US" sz="1100" dirty="0">
                <a:latin typeface="Courier New" panose="02070309020205020404" pitchFamily="49" charset="0"/>
                <a:cs typeface="Courier New" panose="02070309020205020404" pitchFamily="49" charset="0"/>
              </a:rPr>
              <a:t>Method       Ratio           </a:t>
            </a:r>
            <a:r>
              <a:rPr lang="en-US" sz="1100" dirty="0" err="1">
                <a:latin typeface="Courier New" panose="02070309020205020404" pitchFamily="49" charset="0"/>
                <a:cs typeface="Courier New" panose="02070309020205020404" pitchFamily="49" charset="0"/>
              </a:rPr>
              <a:t>Ratio</a:t>
            </a:r>
            <a:endParaRPr lang="en-US" sz="1100" dirty="0">
              <a:latin typeface="Courier New" panose="02070309020205020404" pitchFamily="49" charset="0"/>
              <a:cs typeface="Courier New" panose="02070309020205020404" pitchFamily="49" charset="0"/>
            </a:endParaRPr>
          </a:p>
          <a:p>
            <a:r>
              <a:rPr lang="nn-NO" sz="1100" dirty="0">
                <a:latin typeface="Courier New" panose="02070309020205020404" pitchFamily="49" charset="0"/>
                <a:cs typeface="Courier New" panose="02070309020205020404" pitchFamily="49" charset="0"/>
              </a:rPr>
              <a:t>Bonett  (0.380, 2.336)  (0.145, 5.457)</a:t>
            </a:r>
          </a:p>
          <a:p>
            <a:r>
              <a:rPr lang="nb-NO" sz="1100" dirty="0">
                <a:latin typeface="Courier New" panose="02070309020205020404" pitchFamily="49" charset="0"/>
                <a:cs typeface="Courier New" panose="02070309020205020404" pitchFamily="49" charset="0"/>
              </a:rPr>
              <a:t>Levene  (0.305, 2.300)  (0.093, 5.291)</a:t>
            </a:r>
          </a:p>
          <a:p>
            <a:endParaRPr lang="en-US" sz="1100" dirty="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Tests</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Test</a:t>
            </a:r>
          </a:p>
          <a:p>
            <a:r>
              <a:rPr lang="en-US" sz="1100" dirty="0">
                <a:latin typeface="Courier New" panose="02070309020205020404" pitchFamily="49" charset="0"/>
                <a:cs typeface="Courier New" panose="02070309020205020404" pitchFamily="49" charset="0"/>
              </a:rPr>
              <a:t>Method  DF1  DF2  Statistic  P-Value</a:t>
            </a:r>
          </a:p>
          <a:p>
            <a:r>
              <a:rPr lang="en-US" sz="1100" dirty="0" err="1">
                <a:latin typeface="Courier New" panose="02070309020205020404" pitchFamily="49" charset="0"/>
                <a:cs typeface="Courier New" panose="02070309020205020404" pitchFamily="49" charset="0"/>
              </a:rPr>
              <a:t>Bonett</a:t>
            </a:r>
            <a:r>
              <a:rPr lang="en-US" sz="1100" dirty="0">
                <a:latin typeface="Courier New" panose="02070309020205020404" pitchFamily="49" charset="0"/>
                <a:cs typeface="Courier New" panose="02070309020205020404" pitchFamily="49" charset="0"/>
              </a:rPr>
              <a:t>    1    —       0.39    0.534</a:t>
            </a:r>
          </a:p>
          <a:p>
            <a:r>
              <a:rPr lang="nb-NO" sz="1100" dirty="0">
                <a:latin typeface="Courier New" panose="02070309020205020404" pitchFamily="49" charset="0"/>
                <a:cs typeface="Courier New" panose="02070309020205020404" pitchFamily="49" charset="0"/>
              </a:rPr>
              <a:t>Levene    1   14       0.36    0.557</a:t>
            </a:r>
          </a:p>
        </p:txBody>
      </p:sp>
      <p:sp>
        <p:nvSpPr>
          <p:cNvPr id="125954" name="Rectangle 8"/>
          <p:cNvSpPr>
            <a:spLocks noChangeArrowheads="1"/>
          </p:cNvSpPr>
          <p:nvPr/>
        </p:nvSpPr>
        <p:spPr bwMode="auto">
          <a:xfrm>
            <a:off x="1905000" y="5867400"/>
            <a:ext cx="1454934" cy="228600"/>
          </a:xfrm>
          <a:prstGeom prst="rect">
            <a:avLst/>
          </a:prstGeom>
          <a:noFill/>
          <a:ln w="34925">
            <a:solidFill>
              <a:srgbClr val="3366CC"/>
            </a:solidFill>
            <a:miter lim="800000"/>
            <a:headEnd/>
            <a:tailEnd/>
          </a:ln>
        </p:spPr>
        <p:txBody>
          <a:bodyPr wrap="none" anchor="ctr"/>
          <a:lstStyle/>
          <a:p>
            <a:endParaRPr lang="en-US"/>
          </a:p>
        </p:txBody>
      </p:sp>
      <p:sp>
        <p:nvSpPr>
          <p:cNvPr id="125956" name="Rectangle 2"/>
          <p:cNvSpPr>
            <a:spLocks noGrp="1" noChangeArrowheads="1"/>
          </p:cNvSpPr>
          <p:nvPr>
            <p:ph type="title"/>
          </p:nvPr>
        </p:nvSpPr>
        <p:spPr>
          <a:xfrm>
            <a:off x="457200" y="76200"/>
            <a:ext cx="8458200" cy="1143000"/>
          </a:xfrm>
        </p:spPr>
        <p:txBody>
          <a:bodyPr/>
          <a:lstStyle/>
          <a:p>
            <a:pPr eaLnBrk="1" hangingPunct="1"/>
            <a:r>
              <a:rPr lang="en-US" sz="3600" smtClean="0"/>
              <a:t>Simple Experiments: Hypothesis Testing</a:t>
            </a:r>
          </a:p>
        </p:txBody>
      </p:sp>
      <p:sp>
        <p:nvSpPr>
          <p:cNvPr id="125959" name="Slide Number Placeholder 6"/>
          <p:cNvSpPr>
            <a:spLocks noGrp="1"/>
          </p:cNvSpPr>
          <p:nvPr>
            <p:ph type="sldNum" sz="quarter" idx="12"/>
          </p:nvPr>
        </p:nvSpPr>
        <p:spPr>
          <a:noFill/>
        </p:spPr>
        <p:txBody>
          <a:bodyPr/>
          <a:lstStyle/>
          <a:p>
            <a:fld id="{4DECEC70-E1A2-4AE7-9800-1DD1B1A79734}" type="slidenum">
              <a:rPr lang="en-US" smtClean="0"/>
              <a:pPr/>
              <a:t>106</a:t>
            </a:fld>
            <a:endParaRPr lang="en-US" smtClean="0"/>
          </a:p>
        </p:txBody>
      </p:sp>
      <p:sp>
        <p:nvSpPr>
          <p:cNvPr id="125960" name="Footer Placeholder 7"/>
          <p:cNvSpPr>
            <a:spLocks noGrp="1"/>
          </p:cNvSpPr>
          <p:nvPr>
            <p:ph type="ftr" sz="quarter" idx="11"/>
          </p:nvPr>
        </p:nvSpPr>
        <p:spPr>
          <a:noFill/>
        </p:spPr>
        <p:txBody>
          <a:bodyPr/>
          <a:lstStyle/>
          <a:p>
            <a:r>
              <a:rPr lang="de-DE" smtClean="0"/>
              <a:t>IE 563  Dr. Erin Gerber, P.E., UofL</a:t>
            </a:r>
            <a:endParaRPr lang="en-US" smtClean="0"/>
          </a:p>
        </p:txBody>
      </p:sp>
      <p:sp>
        <p:nvSpPr>
          <p:cNvPr id="12" name="Rectangle 8"/>
          <p:cNvSpPr>
            <a:spLocks noChangeArrowheads="1"/>
          </p:cNvSpPr>
          <p:nvPr/>
        </p:nvSpPr>
        <p:spPr bwMode="auto">
          <a:xfrm>
            <a:off x="101314" y="3876065"/>
            <a:ext cx="2413286" cy="162535"/>
          </a:xfrm>
          <a:prstGeom prst="rect">
            <a:avLst/>
          </a:prstGeom>
          <a:noFill/>
          <a:ln w="34925">
            <a:solidFill>
              <a:srgbClr val="3366CC"/>
            </a:solidFill>
            <a:miter lim="800000"/>
            <a:headEnd/>
            <a:tailEnd/>
          </a:ln>
        </p:spPr>
        <p:txBody>
          <a:bodyPr wrap="none" anchor="ctr"/>
          <a:lstStyle/>
          <a:p>
            <a:endParaRPr lang="en-US"/>
          </a:p>
        </p:txBody>
      </p:sp>
    </p:spTree>
    <p:extLst>
      <p:ext uri="{BB962C8B-B14F-4D97-AF65-F5344CB8AC3E}">
        <p14:creationId xmlns:p14="http://schemas.microsoft.com/office/powerpoint/2010/main" val="10099826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2"/>
          <p:cNvSpPr>
            <a:spLocks noGrp="1" noChangeArrowheads="1"/>
          </p:cNvSpPr>
          <p:nvPr>
            <p:ph type="title"/>
          </p:nvPr>
        </p:nvSpPr>
        <p:spPr>
          <a:xfrm>
            <a:off x="457200" y="76200"/>
            <a:ext cx="8458200" cy="1143000"/>
          </a:xfrm>
        </p:spPr>
        <p:txBody>
          <a:bodyPr/>
          <a:lstStyle/>
          <a:p>
            <a:pPr eaLnBrk="1" hangingPunct="1"/>
            <a:r>
              <a:rPr lang="en-US" sz="3600" smtClean="0"/>
              <a:t>Simple Experiments: Hypothesis Testing</a:t>
            </a:r>
          </a:p>
        </p:txBody>
      </p:sp>
      <p:sp>
        <p:nvSpPr>
          <p:cNvPr id="125957" name="Text Box 10"/>
          <p:cNvSpPr txBox="1">
            <a:spLocks noChangeArrowheads="1"/>
          </p:cNvSpPr>
          <p:nvPr/>
        </p:nvSpPr>
        <p:spPr bwMode="auto">
          <a:xfrm>
            <a:off x="436605" y="5029200"/>
            <a:ext cx="7772400" cy="831850"/>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pPr>
            <a:r>
              <a:rPr lang="en-US" sz="2400" dirty="0"/>
              <a:t>Since </a:t>
            </a:r>
            <a:r>
              <a:rPr lang="en-US" sz="2400" dirty="0" smtClean="0"/>
              <a:t>p-value=0.565 </a:t>
            </a:r>
            <a:r>
              <a:rPr lang="en-US" sz="2400" dirty="0"/>
              <a:t>&gt; </a:t>
            </a:r>
            <a:r>
              <a:rPr lang="el-GR" sz="2400" dirty="0">
                <a:cs typeface="Arial" pitchFamily="34" charset="0"/>
              </a:rPr>
              <a:t>α</a:t>
            </a:r>
            <a:r>
              <a:rPr lang="en-US" sz="2400" dirty="0">
                <a:cs typeface="Arial" pitchFamily="34" charset="0"/>
              </a:rPr>
              <a:t>=0.05, we DO NOT reject H</a:t>
            </a:r>
            <a:r>
              <a:rPr lang="en-US" sz="2400" baseline="-25000" dirty="0">
                <a:cs typeface="Arial" pitchFamily="34" charset="0"/>
              </a:rPr>
              <a:t>0</a:t>
            </a:r>
            <a:r>
              <a:rPr lang="en-US" sz="2400" dirty="0">
                <a:cs typeface="Arial" pitchFamily="34" charset="0"/>
              </a:rPr>
              <a:t>. We believe variances are equal</a:t>
            </a:r>
            <a:endParaRPr lang="el-GR" sz="2400" dirty="0">
              <a:cs typeface="Arial" pitchFamily="34" charset="0"/>
            </a:endParaRPr>
          </a:p>
        </p:txBody>
      </p:sp>
      <p:sp>
        <p:nvSpPr>
          <p:cNvPr id="125958" name="Text Box 11"/>
          <p:cNvSpPr txBox="1">
            <a:spLocks noChangeArrowheads="1"/>
          </p:cNvSpPr>
          <p:nvPr/>
        </p:nvSpPr>
        <p:spPr bwMode="auto">
          <a:xfrm>
            <a:off x="435575" y="3868737"/>
            <a:ext cx="7772400" cy="1160463"/>
          </a:xfrm>
          <a:prstGeom prst="rect">
            <a:avLst/>
          </a:prstGeom>
          <a:solidFill>
            <a:srgbClr val="FF99CC"/>
          </a:solidFill>
          <a:ln w="9525">
            <a:solidFill>
              <a:schemeClr val="tx1"/>
            </a:solidFill>
            <a:miter lim="800000"/>
            <a:headEnd/>
            <a:tailEnd/>
          </a:ln>
        </p:spPr>
        <p:txBody>
          <a:bodyPr>
            <a:spAutoFit/>
          </a:bodyPr>
          <a:lstStyle/>
          <a:p>
            <a:pPr>
              <a:lnSpc>
                <a:spcPct val="90000"/>
              </a:lnSpc>
              <a:spcBef>
                <a:spcPct val="20000"/>
              </a:spcBef>
            </a:pPr>
            <a:r>
              <a:rPr lang="en-US" sz="2400" dirty="0"/>
              <a:t>The </a:t>
            </a:r>
            <a:r>
              <a:rPr lang="en-US" sz="2400" b="1" i="1" dirty="0">
                <a:solidFill>
                  <a:schemeClr val="accent2"/>
                </a:solidFill>
              </a:rPr>
              <a:t>P-</a:t>
            </a:r>
            <a:r>
              <a:rPr lang="en-US" sz="2400" b="1" dirty="0">
                <a:solidFill>
                  <a:schemeClr val="accent2"/>
                </a:solidFill>
              </a:rPr>
              <a:t>value</a:t>
            </a:r>
            <a:r>
              <a:rPr lang="en-US" sz="2400" dirty="0"/>
              <a:t> is the risk of </a:t>
            </a:r>
            <a:r>
              <a:rPr lang="en-US" sz="2400" b="1" dirty="0">
                <a:solidFill>
                  <a:schemeClr val="accent2"/>
                </a:solidFill>
              </a:rPr>
              <a:t>wrongly rejecting</a:t>
            </a:r>
            <a:r>
              <a:rPr lang="en-US" sz="2400" dirty="0"/>
              <a:t> the null hypothesis (it measures rareness of the event). </a:t>
            </a:r>
          </a:p>
          <a:p>
            <a:pPr>
              <a:lnSpc>
                <a:spcPct val="90000"/>
              </a:lnSpc>
              <a:spcBef>
                <a:spcPct val="20000"/>
              </a:spcBef>
            </a:pPr>
            <a:r>
              <a:rPr lang="en-US" sz="2400" dirty="0"/>
              <a:t>In general, </a:t>
            </a:r>
            <a:r>
              <a:rPr lang="en-US" sz="2400" b="1" dirty="0" smtClean="0">
                <a:solidFill>
                  <a:schemeClr val="accent2"/>
                </a:solidFill>
              </a:rPr>
              <a:t>reject H</a:t>
            </a:r>
            <a:r>
              <a:rPr lang="en-US" sz="2400" b="1" baseline="-25000" dirty="0" smtClean="0">
                <a:solidFill>
                  <a:schemeClr val="accent2"/>
                </a:solidFill>
              </a:rPr>
              <a:t>0</a:t>
            </a:r>
            <a:r>
              <a:rPr lang="en-US" sz="2400" dirty="0"/>
              <a:t> </a:t>
            </a:r>
            <a:r>
              <a:rPr lang="en-US" sz="2400" b="1" dirty="0" smtClean="0">
                <a:solidFill>
                  <a:schemeClr val="accent2"/>
                </a:solidFill>
              </a:rPr>
              <a:t>when p-value &lt; </a:t>
            </a:r>
            <a:r>
              <a:rPr lang="el-GR" sz="2400" b="1" dirty="0" smtClean="0">
                <a:solidFill>
                  <a:schemeClr val="accent2"/>
                </a:solidFill>
              </a:rPr>
              <a:t>α</a:t>
            </a:r>
            <a:endParaRPr lang="en-US" sz="2400" dirty="0"/>
          </a:p>
        </p:txBody>
      </p:sp>
      <p:sp>
        <p:nvSpPr>
          <p:cNvPr id="125959" name="Slide Number Placeholder 6"/>
          <p:cNvSpPr>
            <a:spLocks noGrp="1"/>
          </p:cNvSpPr>
          <p:nvPr>
            <p:ph type="sldNum" sz="quarter" idx="12"/>
          </p:nvPr>
        </p:nvSpPr>
        <p:spPr>
          <a:noFill/>
        </p:spPr>
        <p:txBody>
          <a:bodyPr/>
          <a:lstStyle/>
          <a:p>
            <a:fld id="{4DECEC70-E1A2-4AE7-9800-1DD1B1A79734}" type="slidenum">
              <a:rPr lang="en-US" smtClean="0"/>
              <a:pPr/>
              <a:t>107</a:t>
            </a:fld>
            <a:endParaRPr lang="en-US" smtClean="0"/>
          </a:p>
        </p:txBody>
      </p:sp>
      <p:sp>
        <p:nvSpPr>
          <p:cNvPr id="125960" name="Footer Placeholder 7"/>
          <p:cNvSpPr>
            <a:spLocks noGrp="1"/>
          </p:cNvSpPr>
          <p:nvPr>
            <p:ph type="ftr" sz="quarter" idx="11"/>
          </p:nvPr>
        </p:nvSpPr>
        <p:spPr>
          <a:noFill/>
        </p:spPr>
        <p:txBody>
          <a:bodyPr/>
          <a:lstStyle/>
          <a:p>
            <a:r>
              <a:rPr lang="de-DE" smtClean="0"/>
              <a:t>IE 563  Dr. Erin Gerber, P.E.,  UofL</a:t>
            </a:r>
            <a:endParaRPr lang="en-US" smtClean="0"/>
          </a:p>
        </p:txBody>
      </p:sp>
      <p:sp>
        <p:nvSpPr>
          <p:cNvPr id="3" name="TextBox 2"/>
          <p:cNvSpPr txBox="1"/>
          <p:nvPr/>
        </p:nvSpPr>
        <p:spPr>
          <a:xfrm>
            <a:off x="387178" y="1219200"/>
            <a:ext cx="7869195" cy="2308324"/>
          </a:xfrm>
          <a:prstGeom prst="rect">
            <a:avLst/>
          </a:prstGeom>
          <a:noFill/>
        </p:spPr>
        <p:txBody>
          <a:bodyPr wrap="square" rtlCol="0">
            <a:spAutoFit/>
          </a:bodyPr>
          <a:lstStyle/>
          <a:p>
            <a:r>
              <a:rPr lang="en-US" sz="2400" dirty="0" smtClean="0"/>
              <a:t>Ratio of Variances (F-Statistic) = 0.638</a:t>
            </a:r>
          </a:p>
          <a:p>
            <a:r>
              <a:rPr lang="en-US" sz="2400" dirty="0" smtClean="0"/>
              <a:t>*Can compare to Rejection Criteria for F-test*</a:t>
            </a:r>
          </a:p>
          <a:p>
            <a:endParaRPr lang="en-US" sz="2400" dirty="0"/>
          </a:p>
          <a:p>
            <a:r>
              <a:rPr lang="en-US" sz="2400" dirty="0" smtClean="0"/>
              <a:t>OR</a:t>
            </a:r>
          </a:p>
          <a:p>
            <a:endParaRPr lang="en-US" sz="2400" dirty="0"/>
          </a:p>
          <a:p>
            <a:r>
              <a:rPr lang="en-US" sz="2400" dirty="0" smtClean="0"/>
              <a:t>P-Value = 0.565 </a:t>
            </a:r>
            <a:endParaRPr lang="en-US" sz="2400" dirty="0"/>
          </a:p>
        </p:txBody>
      </p:sp>
    </p:spTree>
    <p:extLst>
      <p:ext uri="{BB962C8B-B14F-4D97-AF65-F5344CB8AC3E}">
        <p14:creationId xmlns:p14="http://schemas.microsoft.com/office/powerpoint/2010/main" val="17806947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a:xfrm>
            <a:off x="457200" y="-152400"/>
            <a:ext cx="8229600" cy="1143000"/>
          </a:xfrm>
        </p:spPr>
        <p:txBody>
          <a:bodyPr/>
          <a:lstStyle/>
          <a:p>
            <a:r>
              <a:rPr lang="en-US" dirty="0" smtClean="0"/>
              <a:t>P-value</a:t>
            </a:r>
          </a:p>
        </p:txBody>
      </p:sp>
      <p:sp>
        <p:nvSpPr>
          <p:cNvPr id="3" name="Content Placeholder 2"/>
          <p:cNvSpPr>
            <a:spLocks noGrp="1"/>
          </p:cNvSpPr>
          <p:nvPr>
            <p:ph idx="1"/>
          </p:nvPr>
        </p:nvSpPr>
        <p:spPr>
          <a:xfrm>
            <a:off x="152400" y="914400"/>
            <a:ext cx="8839200" cy="5486400"/>
          </a:xfrm>
        </p:spPr>
        <p:txBody>
          <a:bodyPr/>
          <a:lstStyle/>
          <a:p>
            <a:pPr>
              <a:spcBef>
                <a:spcPts val="600"/>
              </a:spcBef>
              <a:spcAft>
                <a:spcPts val="600"/>
              </a:spcAft>
              <a:defRPr/>
            </a:pPr>
            <a:r>
              <a:rPr lang="en-US" sz="2400" b="1" dirty="0" smtClean="0">
                <a:solidFill>
                  <a:schemeClr val="accent6"/>
                </a:solidFill>
              </a:rPr>
              <a:t>We reject H</a:t>
            </a:r>
            <a:r>
              <a:rPr lang="en-US" sz="2400" b="1" baseline="-25000" dirty="0" smtClean="0">
                <a:solidFill>
                  <a:schemeClr val="accent6"/>
                </a:solidFill>
              </a:rPr>
              <a:t>0</a:t>
            </a:r>
            <a:r>
              <a:rPr lang="en-US" sz="2400" b="1" dirty="0" smtClean="0">
                <a:solidFill>
                  <a:schemeClr val="accent6"/>
                </a:solidFill>
              </a:rPr>
              <a:t> when p-value &lt; </a:t>
            </a:r>
            <a:r>
              <a:rPr lang="el-GR" sz="2400" b="1" dirty="0" smtClean="0">
                <a:solidFill>
                  <a:schemeClr val="accent6"/>
                </a:solidFill>
              </a:rPr>
              <a:t>α</a:t>
            </a:r>
            <a:endParaRPr lang="en-US" sz="2400" b="1" dirty="0" smtClean="0">
              <a:solidFill>
                <a:schemeClr val="accent6"/>
              </a:solidFill>
            </a:endParaRPr>
          </a:p>
          <a:p>
            <a:pPr>
              <a:spcBef>
                <a:spcPts val="600"/>
              </a:spcBef>
              <a:spcAft>
                <a:spcPts val="600"/>
              </a:spcAft>
              <a:defRPr/>
            </a:pPr>
            <a:r>
              <a:rPr lang="en-US" sz="2400" b="1" dirty="0" smtClean="0">
                <a:solidFill>
                  <a:schemeClr val="accent6"/>
                </a:solidFill>
              </a:rPr>
              <a:t>P-value</a:t>
            </a:r>
            <a:r>
              <a:rPr lang="en-US" sz="2400" dirty="0" smtClean="0"/>
              <a:t> is the smallest level of significance (i.e. </a:t>
            </a:r>
            <a:r>
              <a:rPr lang="el-GR" sz="2400" dirty="0" smtClean="0"/>
              <a:t>α</a:t>
            </a:r>
            <a:r>
              <a:rPr lang="en-US" sz="2400" dirty="0" smtClean="0"/>
              <a:t>) that would lead to rejection of the null hypothesis </a:t>
            </a:r>
            <a:r>
              <a:rPr lang="en-US" sz="2400" i="1" dirty="0" smtClean="0"/>
              <a:t>H</a:t>
            </a:r>
            <a:r>
              <a:rPr lang="en-US" sz="2400" i="1" baseline="-25000" dirty="0" smtClean="0"/>
              <a:t>0 </a:t>
            </a:r>
            <a:r>
              <a:rPr lang="en-US" sz="2400" dirty="0" smtClean="0"/>
              <a:t>with the given sample.</a:t>
            </a:r>
          </a:p>
          <a:p>
            <a:pPr>
              <a:spcBef>
                <a:spcPts val="600"/>
              </a:spcBef>
              <a:spcAft>
                <a:spcPts val="600"/>
              </a:spcAft>
              <a:defRPr/>
            </a:pPr>
            <a:r>
              <a:rPr lang="en-US" sz="2400" dirty="0" smtClean="0"/>
              <a:t>P-value indicates how strongly we believe H</a:t>
            </a:r>
            <a:r>
              <a:rPr lang="en-US" sz="2400" baseline="-25000" dirty="0" smtClean="0"/>
              <a:t>0</a:t>
            </a:r>
            <a:r>
              <a:rPr lang="en-US" sz="2400" dirty="0" smtClean="0"/>
              <a:t> or H</a:t>
            </a:r>
            <a:r>
              <a:rPr lang="en-US" sz="2400" baseline="-25000" dirty="0" smtClean="0"/>
              <a:t>1</a:t>
            </a:r>
          </a:p>
          <a:p>
            <a:pPr lvl="1">
              <a:spcBef>
                <a:spcPts val="600"/>
              </a:spcBef>
              <a:spcAft>
                <a:spcPts val="600"/>
              </a:spcAft>
              <a:defRPr/>
            </a:pPr>
            <a:r>
              <a:rPr lang="en-US" sz="2400" dirty="0" smtClean="0"/>
              <a:t>When p-value very small (i.e. near 0) we STRONGLY reject H</a:t>
            </a:r>
            <a:r>
              <a:rPr lang="en-US" sz="2400" baseline="-25000" dirty="0" smtClean="0"/>
              <a:t>0</a:t>
            </a:r>
            <a:r>
              <a:rPr lang="en-US" sz="2400" dirty="0" smtClean="0"/>
              <a:t>.  </a:t>
            </a:r>
          </a:p>
          <a:p>
            <a:pPr lvl="2">
              <a:spcBef>
                <a:spcPts val="600"/>
              </a:spcBef>
              <a:spcAft>
                <a:spcPts val="600"/>
              </a:spcAft>
              <a:defRPr/>
            </a:pPr>
            <a:r>
              <a:rPr lang="en-US" sz="2000" dirty="0" smtClean="0"/>
              <a:t>We REALLY do not believe H</a:t>
            </a:r>
            <a:r>
              <a:rPr lang="en-US" sz="2000" baseline="-25000" dirty="0" smtClean="0"/>
              <a:t>0</a:t>
            </a:r>
            <a:r>
              <a:rPr lang="en-US" sz="2000" dirty="0" smtClean="0"/>
              <a:t>; We REALLY do believe H</a:t>
            </a:r>
            <a:r>
              <a:rPr lang="en-US" sz="2000" baseline="-25000" dirty="0" smtClean="0"/>
              <a:t>1</a:t>
            </a:r>
          </a:p>
          <a:p>
            <a:pPr>
              <a:spcBef>
                <a:spcPts val="600"/>
              </a:spcBef>
              <a:spcAft>
                <a:spcPts val="600"/>
              </a:spcAft>
              <a:defRPr/>
            </a:pPr>
            <a:endParaRPr lang="en-US" sz="2400" dirty="0" smtClean="0"/>
          </a:p>
          <a:p>
            <a:pPr>
              <a:spcBef>
                <a:spcPts val="600"/>
              </a:spcBef>
              <a:spcAft>
                <a:spcPts val="600"/>
              </a:spcAft>
              <a:defRPr/>
            </a:pPr>
            <a:r>
              <a:rPr lang="en-US" sz="2400" dirty="0" smtClean="0"/>
              <a:t>Thus, a P-value conveys much information about the weight of evidence against H</a:t>
            </a:r>
            <a:r>
              <a:rPr lang="en-US" sz="2400" baseline="-25000" dirty="0" smtClean="0"/>
              <a:t>0</a:t>
            </a:r>
            <a:r>
              <a:rPr lang="en-US" sz="2400" dirty="0" smtClean="0"/>
              <a:t>, and so a decision maker can draw a conclusion at any specified level of significance, </a:t>
            </a:r>
            <a:r>
              <a:rPr lang="el-GR" sz="2400" dirty="0" smtClean="0"/>
              <a:t>α</a:t>
            </a:r>
            <a:r>
              <a:rPr lang="en-US" sz="2400" dirty="0" smtClean="0"/>
              <a:t>. </a:t>
            </a:r>
          </a:p>
        </p:txBody>
      </p:sp>
      <p:sp>
        <p:nvSpPr>
          <p:cNvPr id="126980" name="Slide Number Placeholder 3"/>
          <p:cNvSpPr>
            <a:spLocks noGrp="1"/>
          </p:cNvSpPr>
          <p:nvPr>
            <p:ph type="sldNum" sz="quarter" idx="12"/>
          </p:nvPr>
        </p:nvSpPr>
        <p:spPr>
          <a:noFill/>
        </p:spPr>
        <p:txBody>
          <a:bodyPr/>
          <a:lstStyle/>
          <a:p>
            <a:fld id="{9E72F79C-927F-4135-8465-37FA486B928E}" type="slidenum">
              <a:rPr lang="en-US" smtClean="0"/>
              <a:pPr/>
              <a:t>108</a:t>
            </a:fld>
            <a:endParaRPr lang="en-US" smtClean="0"/>
          </a:p>
        </p:txBody>
      </p:sp>
      <p:sp>
        <p:nvSpPr>
          <p:cNvPr id="126981"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7000" t="31110" r="36500" b="36002"/>
          <a:stretch/>
        </p:blipFill>
        <p:spPr>
          <a:xfrm>
            <a:off x="304800" y="3016250"/>
            <a:ext cx="4038600" cy="2819400"/>
          </a:xfrm>
          <a:prstGeom prst="rect">
            <a:avLst/>
          </a:prstGeom>
        </p:spPr>
      </p:pic>
      <p:sp>
        <p:nvSpPr>
          <p:cNvPr id="129026" name="Rectangle 2"/>
          <p:cNvSpPr>
            <a:spLocks noGrp="1" noChangeArrowheads="1"/>
          </p:cNvSpPr>
          <p:nvPr>
            <p:ph type="title"/>
          </p:nvPr>
        </p:nvSpPr>
        <p:spPr>
          <a:xfrm>
            <a:off x="457200" y="76200"/>
            <a:ext cx="8458200" cy="1143000"/>
          </a:xfrm>
        </p:spPr>
        <p:txBody>
          <a:bodyPr/>
          <a:lstStyle/>
          <a:p>
            <a:pPr eaLnBrk="1" hangingPunct="1"/>
            <a:r>
              <a:rPr lang="en-US" sz="3600" smtClean="0"/>
              <a:t>Simple Experiments: Hypothesis Testing</a:t>
            </a:r>
          </a:p>
        </p:txBody>
      </p:sp>
      <p:sp>
        <p:nvSpPr>
          <p:cNvPr id="129027" name="Rectangle 3"/>
          <p:cNvSpPr>
            <a:spLocks noGrp="1" noChangeArrowheads="1"/>
          </p:cNvSpPr>
          <p:nvPr>
            <p:ph type="body" idx="1"/>
          </p:nvPr>
        </p:nvSpPr>
        <p:spPr>
          <a:xfrm>
            <a:off x="304800" y="1143000"/>
            <a:ext cx="8458200" cy="4525963"/>
          </a:xfrm>
        </p:spPr>
        <p:txBody>
          <a:bodyPr/>
          <a:lstStyle/>
          <a:p>
            <a:pPr eaLnBrk="1" hangingPunct="1">
              <a:buFontTx/>
              <a:buNone/>
            </a:pPr>
            <a:r>
              <a:rPr lang="en-US" sz="2800" smtClean="0"/>
              <a:t>3. Do t test							</a:t>
            </a:r>
          </a:p>
          <a:p>
            <a:pPr eaLnBrk="1" hangingPunct="1">
              <a:buFontTx/>
              <a:buNone/>
            </a:pPr>
            <a:r>
              <a:rPr lang="en-US" sz="2400" smtClean="0"/>
              <a:t>&gt;Stat</a:t>
            </a:r>
          </a:p>
          <a:p>
            <a:pPr eaLnBrk="1" hangingPunct="1">
              <a:buFontTx/>
              <a:buNone/>
            </a:pPr>
            <a:r>
              <a:rPr lang="en-US" sz="2400" smtClean="0"/>
              <a:t>	&gt;Basic Statistics</a:t>
            </a:r>
          </a:p>
          <a:p>
            <a:pPr eaLnBrk="1" hangingPunct="1">
              <a:buFontTx/>
              <a:buNone/>
            </a:pPr>
            <a:r>
              <a:rPr lang="en-US" sz="2400" smtClean="0"/>
              <a:t>		&gt;2 Sample t</a:t>
            </a:r>
          </a:p>
        </p:txBody>
      </p:sp>
      <p:sp>
        <p:nvSpPr>
          <p:cNvPr id="129029" name="Line 7"/>
          <p:cNvSpPr>
            <a:spLocks noChangeShapeType="1"/>
          </p:cNvSpPr>
          <p:nvPr/>
        </p:nvSpPr>
        <p:spPr bwMode="auto">
          <a:xfrm flipH="1">
            <a:off x="3124200" y="2743200"/>
            <a:ext cx="152400" cy="2286000"/>
          </a:xfrm>
          <a:prstGeom prst="line">
            <a:avLst/>
          </a:prstGeom>
          <a:noFill/>
          <a:ln w="38100">
            <a:solidFill>
              <a:srgbClr val="FF00FF"/>
            </a:solidFill>
            <a:round/>
            <a:headEnd/>
            <a:tailEnd type="triangle" w="lg" len="lg"/>
          </a:ln>
        </p:spPr>
        <p:txBody>
          <a:bodyPr/>
          <a:lstStyle/>
          <a:p>
            <a:endParaRPr lang="en-US"/>
          </a:p>
        </p:txBody>
      </p:sp>
      <p:sp>
        <p:nvSpPr>
          <p:cNvPr id="129030" name="Text Box 8"/>
          <p:cNvSpPr txBox="1">
            <a:spLocks noChangeArrowheads="1"/>
          </p:cNvSpPr>
          <p:nvPr/>
        </p:nvSpPr>
        <p:spPr bwMode="auto">
          <a:xfrm>
            <a:off x="4876800" y="3902978"/>
            <a:ext cx="3581400" cy="2492990"/>
          </a:xfrm>
          <a:prstGeom prst="rect">
            <a:avLst/>
          </a:prstGeom>
          <a:solidFill>
            <a:schemeClr val="accent2">
              <a:lumMod val="20000"/>
              <a:lumOff val="80000"/>
            </a:schemeClr>
          </a:solidFill>
          <a:ln w="9525">
            <a:solidFill>
              <a:schemeClr val="tx1"/>
            </a:solidFill>
            <a:miter lim="800000"/>
            <a:headEnd/>
            <a:tailEnd/>
          </a:ln>
        </p:spPr>
        <p:txBody>
          <a:bodyPr wrap="square">
            <a:spAutoFit/>
          </a:bodyPr>
          <a:lstStyle/>
          <a:p>
            <a:pPr>
              <a:spcBef>
                <a:spcPct val="50000"/>
              </a:spcBef>
            </a:pPr>
            <a:r>
              <a:rPr lang="en-US" sz="2400" dirty="0" smtClean="0"/>
              <a:t>*Go into Options if need to check “Assume Equal Variances”</a:t>
            </a:r>
          </a:p>
          <a:p>
            <a:pPr>
              <a:spcBef>
                <a:spcPct val="50000"/>
              </a:spcBef>
            </a:pPr>
            <a:r>
              <a:rPr lang="en-US" sz="2400" dirty="0" smtClean="0"/>
              <a:t>Note</a:t>
            </a:r>
            <a:r>
              <a:rPr lang="en-US" sz="2400" dirty="0"/>
              <a:t>: Default is two-sided test.  Can change to one-sided </a:t>
            </a:r>
            <a:r>
              <a:rPr lang="en-US" sz="2400" dirty="0" smtClean="0"/>
              <a:t>test.</a:t>
            </a:r>
            <a:endParaRPr lang="en-US" sz="2400" dirty="0"/>
          </a:p>
        </p:txBody>
      </p:sp>
      <p:sp>
        <p:nvSpPr>
          <p:cNvPr id="129031" name="Slide Number Placeholder 6"/>
          <p:cNvSpPr>
            <a:spLocks noGrp="1"/>
          </p:cNvSpPr>
          <p:nvPr>
            <p:ph type="sldNum" sz="quarter" idx="12"/>
          </p:nvPr>
        </p:nvSpPr>
        <p:spPr>
          <a:noFill/>
        </p:spPr>
        <p:txBody>
          <a:bodyPr/>
          <a:lstStyle/>
          <a:p>
            <a:fld id="{029D3BDC-0677-4264-990F-09593793DA7F}" type="slidenum">
              <a:rPr lang="en-US" smtClean="0"/>
              <a:pPr/>
              <a:t>109</a:t>
            </a:fld>
            <a:endParaRPr lang="en-US" smtClean="0"/>
          </a:p>
        </p:txBody>
      </p:sp>
      <p:sp>
        <p:nvSpPr>
          <p:cNvPr id="129032" name="Footer Placeholder 7"/>
          <p:cNvSpPr>
            <a:spLocks noGrp="1"/>
          </p:cNvSpPr>
          <p:nvPr>
            <p:ph type="ftr" sz="quarter" idx="11"/>
          </p:nvPr>
        </p:nvSpPr>
        <p:spPr>
          <a:noFill/>
        </p:spPr>
        <p:txBody>
          <a:bodyPr/>
          <a:lstStyle/>
          <a:p>
            <a:r>
              <a:rPr lang="de-DE" smtClean="0"/>
              <a:t>IE 563  Dr. Erin Gerber, P.E.,  UofL</a:t>
            </a:r>
            <a:endParaRPr lang="en-US" smtClean="0"/>
          </a:p>
        </p:txBody>
      </p:sp>
      <p:pic>
        <p:nvPicPr>
          <p:cNvPr id="4" name="Picture 3"/>
          <p:cNvPicPr>
            <a:picLocks noChangeAspect="1"/>
          </p:cNvPicPr>
          <p:nvPr/>
        </p:nvPicPr>
        <p:blipFill rotWithShape="1">
          <a:blip r:embed="rId4"/>
          <a:srcRect l="38500" t="34000" r="38500" b="38444"/>
          <a:stretch/>
        </p:blipFill>
        <p:spPr>
          <a:xfrm>
            <a:off x="4953000" y="996157"/>
            <a:ext cx="3505200" cy="2362200"/>
          </a:xfrm>
          <a:prstGeom prst="rect">
            <a:avLst/>
          </a:prstGeom>
        </p:spPr>
      </p:pic>
      <p:sp>
        <p:nvSpPr>
          <p:cNvPr id="10" name="Line 7"/>
          <p:cNvSpPr>
            <a:spLocks noChangeShapeType="1"/>
          </p:cNvSpPr>
          <p:nvPr/>
        </p:nvSpPr>
        <p:spPr bwMode="auto">
          <a:xfrm flipV="1">
            <a:off x="3276599" y="2584449"/>
            <a:ext cx="1740243" cy="2297907"/>
          </a:xfrm>
          <a:prstGeom prst="line">
            <a:avLst/>
          </a:prstGeom>
          <a:noFill/>
          <a:ln w="38100">
            <a:solidFill>
              <a:srgbClr val="FF00FF"/>
            </a:solidFill>
            <a:round/>
            <a:headEnd/>
            <a:tailEnd type="triangle" w="lg" len="lg"/>
          </a:ln>
        </p:spPr>
        <p:txBody>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p:cNvPicPr>
            <a:picLocks noChangeAspect="1" noChangeArrowheads="1"/>
          </p:cNvPicPr>
          <p:nvPr/>
        </p:nvPicPr>
        <p:blipFill>
          <a:blip r:embed="rId3" cstate="print"/>
          <a:srcRect/>
          <a:stretch>
            <a:fillRect/>
          </a:stretch>
        </p:blipFill>
        <p:spPr bwMode="auto">
          <a:xfrm>
            <a:off x="1219200" y="2514600"/>
            <a:ext cx="6224588" cy="3575050"/>
          </a:xfrm>
          <a:prstGeom prst="rect">
            <a:avLst/>
          </a:prstGeom>
          <a:noFill/>
          <a:ln w="9525">
            <a:noFill/>
            <a:miter lim="800000"/>
            <a:headEnd/>
            <a:tailEnd/>
          </a:ln>
        </p:spPr>
      </p:pic>
      <p:pic>
        <p:nvPicPr>
          <p:cNvPr id="37891" name="Picture 23"/>
          <p:cNvPicPr>
            <a:picLocks noChangeAspect="1" noChangeArrowheads="1"/>
          </p:cNvPicPr>
          <p:nvPr/>
        </p:nvPicPr>
        <p:blipFill>
          <a:blip r:embed="rId4" cstate="print"/>
          <a:srcRect/>
          <a:stretch>
            <a:fillRect/>
          </a:stretch>
        </p:blipFill>
        <p:spPr bwMode="auto">
          <a:xfrm>
            <a:off x="2133600" y="0"/>
            <a:ext cx="5591175" cy="3211513"/>
          </a:xfrm>
          <a:prstGeom prst="rect">
            <a:avLst/>
          </a:prstGeom>
          <a:noFill/>
          <a:ln w="9525">
            <a:noFill/>
            <a:miter lim="800000"/>
            <a:headEnd/>
            <a:tailEnd/>
          </a:ln>
        </p:spPr>
      </p:pic>
      <p:sp>
        <p:nvSpPr>
          <p:cNvPr id="37892" name="Text Box 14"/>
          <p:cNvSpPr txBox="1">
            <a:spLocks noChangeArrowheads="1"/>
          </p:cNvSpPr>
          <p:nvPr/>
        </p:nvSpPr>
        <p:spPr bwMode="auto">
          <a:xfrm>
            <a:off x="533400" y="457200"/>
            <a:ext cx="8382000" cy="1600200"/>
          </a:xfrm>
          <a:prstGeom prst="rect">
            <a:avLst/>
          </a:prstGeom>
          <a:noFill/>
          <a:ln w="9525">
            <a:noFill/>
            <a:miter lim="800000"/>
            <a:headEnd/>
            <a:tailEnd/>
          </a:ln>
        </p:spPr>
        <p:txBody>
          <a:bodyPr>
            <a:spAutoFit/>
          </a:bodyPr>
          <a:lstStyle/>
          <a:p>
            <a:pPr eaLnBrk="0" hangingPunct="0"/>
            <a:r>
              <a:rPr lang="en-US" sz="2800"/>
              <a:t>Factor C affects the response average and standard deviation</a:t>
            </a:r>
            <a:endParaRPr lang="en-US" sz="2800">
              <a:solidFill>
                <a:schemeClr val="bg1"/>
              </a:solidFill>
            </a:endParaRPr>
          </a:p>
          <a:p>
            <a:pPr>
              <a:spcBef>
                <a:spcPct val="50000"/>
              </a:spcBef>
            </a:pPr>
            <a:endParaRPr lang="en-US" sz="2800"/>
          </a:p>
        </p:txBody>
      </p:sp>
      <p:sp>
        <p:nvSpPr>
          <p:cNvPr id="37893" name="Text Box 22"/>
          <p:cNvSpPr txBox="1">
            <a:spLocks noChangeArrowheads="1"/>
          </p:cNvSpPr>
          <p:nvPr/>
        </p:nvSpPr>
        <p:spPr bwMode="auto">
          <a:xfrm>
            <a:off x="381000" y="3640138"/>
            <a:ext cx="8610600" cy="1600200"/>
          </a:xfrm>
          <a:prstGeom prst="rect">
            <a:avLst/>
          </a:prstGeom>
          <a:noFill/>
          <a:ln w="9525">
            <a:noFill/>
            <a:miter lim="800000"/>
            <a:headEnd/>
            <a:tailEnd/>
          </a:ln>
        </p:spPr>
        <p:txBody>
          <a:bodyPr>
            <a:spAutoFit/>
          </a:bodyPr>
          <a:lstStyle/>
          <a:p>
            <a:pPr eaLnBrk="0" hangingPunct="0"/>
            <a:r>
              <a:rPr lang="en-US" sz="2800"/>
              <a:t>Factor D has no effect on response average or standard deviation</a:t>
            </a:r>
            <a:endParaRPr lang="en-US" sz="2800">
              <a:solidFill>
                <a:schemeClr val="bg1"/>
              </a:solidFill>
            </a:endParaRPr>
          </a:p>
          <a:p>
            <a:pPr>
              <a:spcBef>
                <a:spcPct val="50000"/>
              </a:spcBef>
            </a:pPr>
            <a:endParaRPr lang="en-US" sz="2800"/>
          </a:p>
        </p:txBody>
      </p:sp>
      <p:sp>
        <p:nvSpPr>
          <p:cNvPr id="37894" name="Text Box 24"/>
          <p:cNvSpPr txBox="1">
            <a:spLocks noChangeArrowheads="1"/>
          </p:cNvSpPr>
          <p:nvPr/>
        </p:nvSpPr>
        <p:spPr bwMode="auto">
          <a:xfrm>
            <a:off x="3048000" y="2286000"/>
            <a:ext cx="685800" cy="366713"/>
          </a:xfrm>
          <a:prstGeom prst="rect">
            <a:avLst/>
          </a:prstGeom>
          <a:noFill/>
          <a:ln w="9525">
            <a:noFill/>
            <a:miter lim="800000"/>
            <a:headEnd/>
            <a:tailEnd/>
          </a:ln>
        </p:spPr>
        <p:txBody>
          <a:bodyPr>
            <a:spAutoFit/>
          </a:bodyPr>
          <a:lstStyle/>
          <a:p>
            <a:pPr>
              <a:spcBef>
                <a:spcPct val="50000"/>
              </a:spcBef>
            </a:pPr>
            <a:r>
              <a:rPr lang="en-US"/>
              <a:t>C</a:t>
            </a:r>
            <a:r>
              <a:rPr lang="en-US" baseline="-25000"/>
              <a:t>1</a:t>
            </a:r>
          </a:p>
        </p:txBody>
      </p:sp>
      <p:sp>
        <p:nvSpPr>
          <p:cNvPr id="37895" name="Text Box 25"/>
          <p:cNvSpPr txBox="1">
            <a:spLocks noChangeArrowheads="1"/>
          </p:cNvSpPr>
          <p:nvPr/>
        </p:nvSpPr>
        <p:spPr bwMode="auto">
          <a:xfrm>
            <a:off x="5410200" y="1295400"/>
            <a:ext cx="685800" cy="366713"/>
          </a:xfrm>
          <a:prstGeom prst="rect">
            <a:avLst/>
          </a:prstGeom>
          <a:noFill/>
          <a:ln w="9525">
            <a:noFill/>
            <a:miter lim="800000"/>
            <a:headEnd/>
            <a:tailEnd/>
          </a:ln>
        </p:spPr>
        <p:txBody>
          <a:bodyPr>
            <a:spAutoFit/>
          </a:bodyPr>
          <a:lstStyle/>
          <a:p>
            <a:pPr>
              <a:spcBef>
                <a:spcPct val="50000"/>
              </a:spcBef>
            </a:pPr>
            <a:r>
              <a:rPr lang="en-US"/>
              <a:t>C</a:t>
            </a:r>
            <a:r>
              <a:rPr lang="en-US" baseline="-25000"/>
              <a:t>2</a:t>
            </a:r>
          </a:p>
        </p:txBody>
      </p:sp>
      <p:sp>
        <p:nvSpPr>
          <p:cNvPr id="37896" name="Text Box 27"/>
          <p:cNvSpPr txBox="1">
            <a:spLocks noChangeArrowheads="1"/>
          </p:cNvSpPr>
          <p:nvPr/>
        </p:nvSpPr>
        <p:spPr bwMode="auto">
          <a:xfrm>
            <a:off x="4953000" y="4876800"/>
            <a:ext cx="1524000" cy="366713"/>
          </a:xfrm>
          <a:prstGeom prst="rect">
            <a:avLst/>
          </a:prstGeom>
          <a:noFill/>
          <a:ln w="9525">
            <a:noFill/>
            <a:miter lim="800000"/>
            <a:headEnd/>
            <a:tailEnd/>
          </a:ln>
        </p:spPr>
        <p:txBody>
          <a:bodyPr>
            <a:spAutoFit/>
          </a:bodyPr>
          <a:lstStyle/>
          <a:p>
            <a:pPr>
              <a:spcBef>
                <a:spcPct val="50000"/>
              </a:spcBef>
            </a:pPr>
            <a:r>
              <a:rPr lang="en-US"/>
              <a:t>D</a:t>
            </a:r>
            <a:r>
              <a:rPr lang="en-US" baseline="-25000"/>
              <a:t>1</a:t>
            </a:r>
            <a:r>
              <a:rPr lang="en-US"/>
              <a:t> = D</a:t>
            </a:r>
            <a:r>
              <a:rPr lang="en-US" baseline="-25000"/>
              <a:t>2</a:t>
            </a:r>
          </a:p>
        </p:txBody>
      </p:sp>
      <p:sp>
        <p:nvSpPr>
          <p:cNvPr id="37897" name="TextBox 10"/>
          <p:cNvSpPr txBox="1">
            <a:spLocks noChangeArrowheads="1"/>
          </p:cNvSpPr>
          <p:nvPr/>
        </p:nvSpPr>
        <p:spPr bwMode="auto">
          <a:xfrm>
            <a:off x="6858000" y="2971800"/>
            <a:ext cx="1219200" cy="381000"/>
          </a:xfrm>
          <a:prstGeom prst="rect">
            <a:avLst/>
          </a:prstGeom>
          <a:noFill/>
          <a:ln w="9525">
            <a:noFill/>
            <a:miter lim="800000"/>
            <a:headEnd/>
            <a:tailEnd/>
          </a:ln>
        </p:spPr>
        <p:txBody>
          <a:bodyPr>
            <a:spAutoFit/>
          </a:bodyPr>
          <a:lstStyle/>
          <a:p>
            <a:r>
              <a:rPr lang="en-US"/>
              <a:t>response</a:t>
            </a:r>
          </a:p>
        </p:txBody>
      </p:sp>
      <p:sp>
        <p:nvSpPr>
          <p:cNvPr id="37898" name="TextBox 11"/>
          <p:cNvSpPr txBox="1">
            <a:spLocks noChangeArrowheads="1"/>
          </p:cNvSpPr>
          <p:nvPr/>
        </p:nvSpPr>
        <p:spPr bwMode="auto">
          <a:xfrm>
            <a:off x="6553200" y="5867400"/>
            <a:ext cx="1219200" cy="381000"/>
          </a:xfrm>
          <a:prstGeom prst="rect">
            <a:avLst/>
          </a:prstGeom>
          <a:noFill/>
          <a:ln w="9525">
            <a:noFill/>
            <a:miter lim="800000"/>
            <a:headEnd/>
            <a:tailEnd/>
          </a:ln>
        </p:spPr>
        <p:txBody>
          <a:bodyPr>
            <a:spAutoFit/>
          </a:bodyPr>
          <a:lstStyle/>
          <a:p>
            <a:r>
              <a:rPr lang="en-US"/>
              <a:t>response</a:t>
            </a:r>
          </a:p>
        </p:txBody>
      </p:sp>
      <p:sp>
        <p:nvSpPr>
          <p:cNvPr id="37899" name="Slide Number Placeholder 10"/>
          <p:cNvSpPr>
            <a:spLocks noGrp="1"/>
          </p:cNvSpPr>
          <p:nvPr>
            <p:ph type="sldNum" sz="quarter" idx="12"/>
          </p:nvPr>
        </p:nvSpPr>
        <p:spPr>
          <a:noFill/>
        </p:spPr>
        <p:txBody>
          <a:bodyPr/>
          <a:lstStyle/>
          <a:p>
            <a:fld id="{D5D3A6A6-45AF-47DC-8C70-9AE1EFBA1B43}" type="slidenum">
              <a:rPr lang="en-US" smtClean="0"/>
              <a:pPr/>
              <a:t>11</a:t>
            </a:fld>
            <a:endParaRPr lang="en-US" smtClean="0"/>
          </a:p>
        </p:txBody>
      </p:sp>
      <p:sp>
        <p:nvSpPr>
          <p:cNvPr id="37900" name="Footer Placeholder 11"/>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381000" y="4495800"/>
            <a:ext cx="8077200" cy="304800"/>
          </a:xfrm>
          <a:prstGeom prst="rect">
            <a:avLst/>
          </a:prstGeom>
          <a:solidFill>
            <a:srgbClr val="CCFFFF"/>
          </a:solidFill>
          <a:ln w="9525">
            <a:solidFill>
              <a:schemeClr val="tx1"/>
            </a:solidFill>
            <a:miter lim="800000"/>
            <a:headEnd/>
            <a:tailEnd/>
          </a:ln>
        </p:spPr>
        <p:txBody>
          <a:bodyPr wrap="none" anchor="ctr"/>
          <a:lstStyle/>
          <a:p>
            <a:endParaRPr lang="en-US"/>
          </a:p>
        </p:txBody>
      </p:sp>
      <p:sp>
        <p:nvSpPr>
          <p:cNvPr id="130051" name="Text Box 3"/>
          <p:cNvSpPr txBox="1">
            <a:spLocks noChangeArrowheads="1"/>
          </p:cNvSpPr>
          <p:nvPr/>
        </p:nvSpPr>
        <p:spPr bwMode="auto">
          <a:xfrm>
            <a:off x="381000" y="1219200"/>
            <a:ext cx="8458200" cy="4247317"/>
          </a:xfrm>
          <a:prstGeom prst="rect">
            <a:avLst/>
          </a:prstGeom>
          <a:noFill/>
          <a:ln w="9525">
            <a:noFill/>
            <a:miter lim="800000"/>
            <a:headEnd/>
            <a:tailEnd/>
          </a:ln>
        </p:spPr>
        <p:txBody>
          <a:bodyPr>
            <a:spAutoFit/>
          </a:bodyPr>
          <a:lstStyle/>
          <a:p>
            <a:r>
              <a:rPr lang="en-US" b="1" dirty="0"/>
              <a:t>Two-Sample T-Test and CI: Catalyst 1, Catalyst 2 </a:t>
            </a:r>
          </a:p>
          <a:p>
            <a:endParaRPr lang="en-US" b="1" dirty="0"/>
          </a:p>
          <a:p>
            <a:r>
              <a:rPr lang="en-US" dirty="0"/>
              <a:t>Two-sample T for Catalyst 1 vs Catalyst 2</a:t>
            </a:r>
          </a:p>
          <a:p>
            <a:endParaRPr lang="en-US" dirty="0"/>
          </a:p>
          <a:p>
            <a:r>
              <a:rPr lang="en-US" dirty="0"/>
              <a:t>            N   Mean  </a:t>
            </a:r>
            <a:r>
              <a:rPr lang="en-US" dirty="0" err="1"/>
              <a:t>StDev</a:t>
            </a:r>
            <a:r>
              <a:rPr lang="en-US" dirty="0"/>
              <a:t>  SE Mean</a:t>
            </a:r>
          </a:p>
          <a:p>
            <a:r>
              <a:rPr lang="en-US" dirty="0"/>
              <a:t>Catalyst 1  8  92.26   2.39     0.84</a:t>
            </a:r>
          </a:p>
          <a:p>
            <a:r>
              <a:rPr lang="en-US" dirty="0"/>
              <a:t>Catalyst 2  8  92.73   2.99      1.1</a:t>
            </a:r>
          </a:p>
          <a:p>
            <a:endParaRPr lang="en-US" dirty="0"/>
          </a:p>
          <a:p>
            <a:endParaRPr lang="en-US" dirty="0"/>
          </a:p>
          <a:p>
            <a:r>
              <a:rPr lang="fr-FR" dirty="0" err="1"/>
              <a:t>Difference</a:t>
            </a:r>
            <a:r>
              <a:rPr lang="fr-FR" dirty="0"/>
              <a:t> = μ (</a:t>
            </a:r>
            <a:r>
              <a:rPr lang="fr-FR" dirty="0" err="1"/>
              <a:t>Catalyst</a:t>
            </a:r>
            <a:r>
              <a:rPr lang="fr-FR" dirty="0"/>
              <a:t> 1) - μ (</a:t>
            </a:r>
            <a:r>
              <a:rPr lang="fr-FR" dirty="0" err="1"/>
              <a:t>Catalyst</a:t>
            </a:r>
            <a:r>
              <a:rPr lang="fr-FR" dirty="0"/>
              <a:t> 2)</a:t>
            </a:r>
          </a:p>
          <a:p>
            <a:r>
              <a:rPr lang="en-US" dirty="0"/>
              <a:t>Estimate for difference:  -0.48</a:t>
            </a:r>
          </a:p>
          <a:p>
            <a:r>
              <a:rPr lang="it-IT" dirty="0"/>
              <a:t>95% CI for difference:  (-3.37, 2.42)</a:t>
            </a:r>
          </a:p>
          <a:p>
            <a:r>
              <a:rPr lang="en-US" dirty="0"/>
              <a:t>T-Test of difference = 0 (vs ≠): T-Value = -0.35  P-Value = 0.730  DF = 14</a:t>
            </a:r>
          </a:p>
          <a:p>
            <a:r>
              <a:rPr lang="en-US" dirty="0"/>
              <a:t>Both use Pooled </a:t>
            </a:r>
            <a:r>
              <a:rPr lang="en-US" dirty="0" err="1"/>
              <a:t>StDev</a:t>
            </a:r>
            <a:r>
              <a:rPr lang="en-US" dirty="0"/>
              <a:t> = 2.7018</a:t>
            </a:r>
          </a:p>
          <a:p>
            <a:endParaRPr lang="en-US" dirty="0"/>
          </a:p>
        </p:txBody>
      </p:sp>
      <p:sp>
        <p:nvSpPr>
          <p:cNvPr id="130052" name="Rectangle 4"/>
          <p:cNvSpPr>
            <a:spLocks noGrp="1" noChangeArrowheads="1"/>
          </p:cNvSpPr>
          <p:nvPr>
            <p:ph type="title"/>
          </p:nvPr>
        </p:nvSpPr>
        <p:spPr>
          <a:xfrm>
            <a:off x="457200" y="76200"/>
            <a:ext cx="8458200" cy="1143000"/>
          </a:xfrm>
        </p:spPr>
        <p:txBody>
          <a:bodyPr/>
          <a:lstStyle/>
          <a:p>
            <a:pPr eaLnBrk="1" hangingPunct="1"/>
            <a:r>
              <a:rPr lang="en-US" sz="3600" smtClean="0"/>
              <a:t>Simple Experiments: Hypothesis Testing</a:t>
            </a:r>
          </a:p>
        </p:txBody>
      </p:sp>
      <p:sp>
        <p:nvSpPr>
          <p:cNvPr id="130053" name="Text Box 5"/>
          <p:cNvSpPr txBox="1">
            <a:spLocks noChangeArrowheads="1"/>
          </p:cNvSpPr>
          <p:nvPr/>
        </p:nvSpPr>
        <p:spPr bwMode="auto">
          <a:xfrm>
            <a:off x="6934200" y="1905000"/>
            <a:ext cx="2057400" cy="830997"/>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pPr>
            <a:r>
              <a:rPr lang="en-US" sz="2400" dirty="0" smtClean="0"/>
              <a:t>if </a:t>
            </a:r>
            <a:r>
              <a:rPr lang="en-US" sz="2400" dirty="0"/>
              <a:t>p-value &lt; </a:t>
            </a:r>
            <a:r>
              <a:rPr lang="el-GR" sz="2400" dirty="0">
                <a:cs typeface="Arial" pitchFamily="34" charset="0"/>
              </a:rPr>
              <a:t>α</a:t>
            </a:r>
            <a:r>
              <a:rPr lang="en-US" sz="2400" dirty="0">
                <a:cs typeface="Arial" pitchFamily="34" charset="0"/>
              </a:rPr>
              <a:t>,         reject H</a:t>
            </a:r>
            <a:r>
              <a:rPr lang="en-US" sz="2400" baseline="-25000" dirty="0">
                <a:cs typeface="Arial" pitchFamily="34" charset="0"/>
              </a:rPr>
              <a:t>0</a:t>
            </a:r>
            <a:endParaRPr lang="el-GR" sz="2400" baseline="-25000" dirty="0">
              <a:cs typeface="Arial" pitchFamily="34" charset="0"/>
            </a:endParaRPr>
          </a:p>
        </p:txBody>
      </p:sp>
      <p:sp>
        <p:nvSpPr>
          <p:cNvPr id="130054" name="Text Box 6"/>
          <p:cNvSpPr txBox="1">
            <a:spLocks noChangeArrowheads="1"/>
          </p:cNvSpPr>
          <p:nvPr/>
        </p:nvSpPr>
        <p:spPr bwMode="auto">
          <a:xfrm>
            <a:off x="381000" y="5791200"/>
            <a:ext cx="7772400" cy="831850"/>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pPr>
            <a:r>
              <a:rPr lang="en-US" sz="2400" dirty="0"/>
              <a:t>Since </a:t>
            </a:r>
            <a:r>
              <a:rPr lang="en-US" sz="2400" dirty="0" smtClean="0"/>
              <a:t>p-value=0.730 </a:t>
            </a:r>
            <a:r>
              <a:rPr lang="en-US" sz="2400" dirty="0"/>
              <a:t>&gt; </a:t>
            </a:r>
            <a:r>
              <a:rPr lang="el-GR" sz="2400" dirty="0">
                <a:cs typeface="Arial" pitchFamily="34" charset="0"/>
              </a:rPr>
              <a:t>α</a:t>
            </a:r>
            <a:r>
              <a:rPr lang="en-US" sz="2400" dirty="0">
                <a:cs typeface="Arial" pitchFamily="34" charset="0"/>
              </a:rPr>
              <a:t>=0.05, we DO NOT reject H</a:t>
            </a:r>
            <a:r>
              <a:rPr lang="en-US" sz="2400" baseline="-25000" dirty="0">
                <a:cs typeface="Arial" pitchFamily="34" charset="0"/>
              </a:rPr>
              <a:t>0</a:t>
            </a:r>
            <a:r>
              <a:rPr lang="en-US" sz="2400" dirty="0">
                <a:cs typeface="Arial" pitchFamily="34" charset="0"/>
              </a:rPr>
              <a:t>. We believe means are equal</a:t>
            </a:r>
            <a:endParaRPr lang="el-GR" sz="2400" dirty="0">
              <a:cs typeface="Arial" pitchFamily="34" charset="0"/>
            </a:endParaRPr>
          </a:p>
        </p:txBody>
      </p:sp>
      <p:sp>
        <p:nvSpPr>
          <p:cNvPr id="130055" name="Slide Number Placeholder 6"/>
          <p:cNvSpPr>
            <a:spLocks noGrp="1"/>
          </p:cNvSpPr>
          <p:nvPr>
            <p:ph type="sldNum" sz="quarter" idx="12"/>
          </p:nvPr>
        </p:nvSpPr>
        <p:spPr>
          <a:noFill/>
        </p:spPr>
        <p:txBody>
          <a:bodyPr/>
          <a:lstStyle/>
          <a:p>
            <a:fld id="{0F61BC5D-9F5F-48EB-B1D0-531270D041E2}" type="slidenum">
              <a:rPr lang="en-US" smtClean="0"/>
              <a:pPr/>
              <a:t>110</a:t>
            </a:fld>
            <a:endParaRPr lang="en-US" smtClean="0"/>
          </a:p>
        </p:txBody>
      </p:sp>
      <p:sp>
        <p:nvSpPr>
          <p:cNvPr id="130056" name="Footer Placeholder 7"/>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31075" name="Rectangle 3"/>
          <p:cNvSpPr>
            <a:spLocks noGrp="1" noChangeArrowheads="1"/>
          </p:cNvSpPr>
          <p:nvPr>
            <p:ph type="body" idx="1"/>
          </p:nvPr>
        </p:nvSpPr>
        <p:spPr>
          <a:xfrm>
            <a:off x="457200" y="1219200"/>
            <a:ext cx="8229600" cy="4525963"/>
          </a:xfrm>
        </p:spPr>
        <p:txBody>
          <a:bodyPr/>
          <a:lstStyle/>
          <a:p>
            <a:pPr eaLnBrk="1" hangingPunct="1">
              <a:spcBef>
                <a:spcPts val="1200"/>
              </a:spcBef>
              <a:spcAft>
                <a:spcPts val="600"/>
              </a:spcAft>
              <a:buFontTx/>
              <a:buNone/>
            </a:pPr>
            <a:r>
              <a:rPr lang="en-US" sz="2400" b="1" smtClean="0">
                <a:solidFill>
                  <a:schemeClr val="accent2"/>
                </a:solidFill>
              </a:rPr>
              <a:t>Paired t test</a:t>
            </a:r>
          </a:p>
          <a:p>
            <a:pPr eaLnBrk="1" hangingPunct="1">
              <a:spcBef>
                <a:spcPts val="1200"/>
              </a:spcBef>
              <a:spcAft>
                <a:spcPts val="600"/>
              </a:spcAft>
            </a:pPr>
            <a:r>
              <a:rPr lang="en-US" sz="2400" smtClean="0"/>
              <a:t>Detects difference between </a:t>
            </a:r>
            <a:r>
              <a:rPr lang="en-US" sz="2400" u="sng" smtClean="0"/>
              <a:t>matched pairs</a:t>
            </a:r>
            <a:r>
              <a:rPr lang="en-US" sz="2400" smtClean="0"/>
              <a:t> of data.  </a:t>
            </a:r>
          </a:p>
          <a:p>
            <a:pPr eaLnBrk="1" hangingPunct="1">
              <a:spcBef>
                <a:spcPts val="1200"/>
              </a:spcBef>
              <a:spcAft>
                <a:spcPts val="600"/>
              </a:spcAft>
            </a:pPr>
            <a:r>
              <a:rPr lang="en-US" sz="2400" smtClean="0"/>
              <a:t>Each pair represents a </a:t>
            </a:r>
            <a:r>
              <a:rPr lang="en-US" sz="2400" smtClean="0">
                <a:solidFill>
                  <a:schemeClr val="accent2"/>
                </a:solidFill>
              </a:rPr>
              <a:t>block</a:t>
            </a:r>
            <a:r>
              <a:rPr lang="en-US" sz="2400" smtClean="0"/>
              <a:t>.</a:t>
            </a:r>
          </a:p>
          <a:p>
            <a:pPr eaLnBrk="1" hangingPunct="1">
              <a:spcBef>
                <a:spcPts val="1200"/>
              </a:spcBef>
              <a:spcAft>
                <a:spcPts val="600"/>
              </a:spcAft>
            </a:pPr>
            <a:r>
              <a:rPr lang="en-US" sz="2400" smtClean="0"/>
              <a:t>Remember: the objective of blocking is to reduce error by eliminating known sources of variation due to lot-to-lot, day-to-day, operator-to-operator, machine-to-machine, etc.</a:t>
            </a:r>
          </a:p>
        </p:txBody>
      </p:sp>
      <p:sp>
        <p:nvSpPr>
          <p:cNvPr id="131076" name="Slide Number Placeholder 3"/>
          <p:cNvSpPr>
            <a:spLocks noGrp="1"/>
          </p:cNvSpPr>
          <p:nvPr>
            <p:ph type="sldNum" sz="quarter" idx="12"/>
          </p:nvPr>
        </p:nvSpPr>
        <p:spPr>
          <a:noFill/>
        </p:spPr>
        <p:txBody>
          <a:bodyPr/>
          <a:lstStyle/>
          <a:p>
            <a:fld id="{D9F03984-FAA0-4592-8C95-84FAB6B4AE92}" type="slidenum">
              <a:rPr lang="en-US" smtClean="0"/>
              <a:pPr/>
              <a:t>111</a:t>
            </a:fld>
            <a:endParaRPr lang="en-US" smtClean="0"/>
          </a:p>
        </p:txBody>
      </p:sp>
      <p:sp>
        <p:nvSpPr>
          <p:cNvPr id="131077"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32099" name="Rectangle 3"/>
          <p:cNvSpPr>
            <a:spLocks noGrp="1" noChangeArrowheads="1"/>
          </p:cNvSpPr>
          <p:nvPr>
            <p:ph type="body" idx="1"/>
          </p:nvPr>
        </p:nvSpPr>
        <p:spPr>
          <a:xfrm>
            <a:off x="457200" y="1295400"/>
            <a:ext cx="8229600" cy="5105400"/>
          </a:xfrm>
        </p:spPr>
        <p:txBody>
          <a:bodyPr/>
          <a:lstStyle/>
          <a:p>
            <a:pPr eaLnBrk="1" hangingPunct="1">
              <a:spcBef>
                <a:spcPts val="600"/>
              </a:spcBef>
              <a:spcAft>
                <a:spcPts val="600"/>
              </a:spcAft>
              <a:buFontTx/>
              <a:buNone/>
            </a:pPr>
            <a:r>
              <a:rPr lang="en-US" sz="2400" b="1" smtClean="0">
                <a:solidFill>
                  <a:schemeClr val="accent2"/>
                </a:solidFill>
              </a:rPr>
              <a:t>Paired t test: Boys Shoe Example</a:t>
            </a:r>
          </a:p>
          <a:p>
            <a:pPr eaLnBrk="1" hangingPunct="1">
              <a:spcBef>
                <a:spcPts val="600"/>
              </a:spcBef>
              <a:spcAft>
                <a:spcPts val="600"/>
              </a:spcAft>
            </a:pPr>
            <a:r>
              <a:rPr lang="en-US" sz="2400" smtClean="0"/>
              <a:t>We want to determine if shoe sole material A wears faster, slower, or the same as material B (measured as mm of wear after 60 days)</a:t>
            </a:r>
          </a:p>
          <a:p>
            <a:pPr eaLnBrk="1" hangingPunct="1">
              <a:spcBef>
                <a:spcPts val="600"/>
              </a:spcBef>
              <a:spcAft>
                <a:spcPts val="600"/>
              </a:spcAft>
            </a:pPr>
            <a:r>
              <a:rPr lang="en-US" sz="2400" smtClean="0"/>
              <a:t>Data collection: Some shoes made with material A, some with material B. Ten (10) boys will wear the shoes for 60 days, after which time the wear (in mm) will be measured and analyzed.</a:t>
            </a:r>
          </a:p>
          <a:p>
            <a:pPr eaLnBrk="1" hangingPunct="1">
              <a:spcBef>
                <a:spcPts val="600"/>
              </a:spcBef>
              <a:spcAft>
                <a:spcPts val="600"/>
              </a:spcAft>
            </a:pPr>
            <a:r>
              <a:rPr lang="en-US" sz="2400" smtClean="0"/>
              <a:t>How exactly to conduct experiment?</a:t>
            </a:r>
          </a:p>
          <a:p>
            <a:pPr lvl="1" eaLnBrk="1" hangingPunct="1">
              <a:spcBef>
                <a:spcPts val="600"/>
              </a:spcBef>
              <a:spcAft>
                <a:spcPts val="600"/>
              </a:spcAft>
            </a:pPr>
            <a:r>
              <a:rPr lang="en-US" sz="2000" smtClean="0"/>
              <a:t>5 boys wear shoes made of Material A, 5 boys wear shoes made of Material B?</a:t>
            </a:r>
          </a:p>
          <a:p>
            <a:pPr lvl="1" eaLnBrk="1" hangingPunct="1">
              <a:spcBef>
                <a:spcPts val="600"/>
              </a:spcBef>
              <a:spcAft>
                <a:spcPts val="600"/>
              </a:spcAft>
            </a:pPr>
            <a:r>
              <a:rPr lang="en-US" sz="2000" smtClean="0"/>
              <a:t>No! why?</a:t>
            </a:r>
          </a:p>
        </p:txBody>
      </p:sp>
      <p:sp>
        <p:nvSpPr>
          <p:cNvPr id="132100" name="Slide Number Placeholder 3"/>
          <p:cNvSpPr>
            <a:spLocks noGrp="1"/>
          </p:cNvSpPr>
          <p:nvPr>
            <p:ph type="sldNum" sz="quarter" idx="12"/>
          </p:nvPr>
        </p:nvSpPr>
        <p:spPr>
          <a:noFill/>
        </p:spPr>
        <p:txBody>
          <a:bodyPr/>
          <a:lstStyle/>
          <a:p>
            <a:fld id="{C3B9C237-3035-479C-A6C0-D9EA5506C8CA}" type="slidenum">
              <a:rPr lang="en-US" smtClean="0"/>
              <a:pPr/>
              <a:t>112</a:t>
            </a:fld>
            <a:endParaRPr lang="en-US" smtClean="0"/>
          </a:p>
        </p:txBody>
      </p:sp>
      <p:sp>
        <p:nvSpPr>
          <p:cNvPr id="132101"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33123" name="Rectangle 3"/>
          <p:cNvSpPr>
            <a:spLocks noGrp="1" noChangeArrowheads="1"/>
          </p:cNvSpPr>
          <p:nvPr>
            <p:ph type="body" idx="1"/>
          </p:nvPr>
        </p:nvSpPr>
        <p:spPr>
          <a:xfrm>
            <a:off x="457200" y="1295400"/>
            <a:ext cx="8229600" cy="5105400"/>
          </a:xfrm>
        </p:spPr>
        <p:txBody>
          <a:bodyPr/>
          <a:lstStyle/>
          <a:p>
            <a:pPr eaLnBrk="1" hangingPunct="1">
              <a:spcBef>
                <a:spcPts val="600"/>
              </a:spcBef>
              <a:spcAft>
                <a:spcPts val="600"/>
              </a:spcAft>
              <a:buFontTx/>
              <a:buNone/>
            </a:pPr>
            <a:r>
              <a:rPr lang="en-US" sz="2400" b="1" smtClean="0">
                <a:solidFill>
                  <a:schemeClr val="accent2"/>
                </a:solidFill>
              </a:rPr>
              <a:t>Paired t test: Boys Shoe Example</a:t>
            </a:r>
          </a:p>
          <a:p>
            <a:pPr eaLnBrk="1" hangingPunct="1">
              <a:spcBef>
                <a:spcPts val="600"/>
              </a:spcBef>
              <a:spcAft>
                <a:spcPts val="600"/>
              </a:spcAft>
            </a:pPr>
            <a:r>
              <a:rPr lang="en-US" sz="2400" smtClean="0"/>
              <a:t>Remember, we want to evaluate the difference between the shoe sole materials, not the difference between boys.</a:t>
            </a:r>
          </a:p>
          <a:p>
            <a:pPr eaLnBrk="1" hangingPunct="1">
              <a:spcBef>
                <a:spcPts val="600"/>
              </a:spcBef>
              <a:spcAft>
                <a:spcPts val="600"/>
              </a:spcAft>
            </a:pPr>
            <a:r>
              <a:rPr lang="en-US" sz="2400" smtClean="0"/>
              <a:t>We want to block out the difference between boys and concentrate the difference between materials.</a:t>
            </a:r>
          </a:p>
          <a:p>
            <a:pPr lvl="1" eaLnBrk="1" hangingPunct="1">
              <a:spcBef>
                <a:spcPts val="600"/>
              </a:spcBef>
              <a:spcAft>
                <a:spcPts val="600"/>
              </a:spcAft>
            </a:pPr>
            <a:r>
              <a:rPr lang="en-US" sz="2000" b="1" smtClean="0">
                <a:solidFill>
                  <a:schemeClr val="accent2"/>
                </a:solidFill>
              </a:rPr>
              <a:t>Block</a:t>
            </a:r>
            <a:r>
              <a:rPr lang="en-US" sz="2000" smtClean="0"/>
              <a:t> on boys</a:t>
            </a:r>
          </a:p>
          <a:p>
            <a:pPr eaLnBrk="1" hangingPunct="1">
              <a:spcBef>
                <a:spcPts val="600"/>
              </a:spcBef>
              <a:spcAft>
                <a:spcPts val="600"/>
              </a:spcAft>
            </a:pPr>
            <a:r>
              <a:rPr lang="en-US" sz="2400" smtClean="0"/>
              <a:t>Can do this by giving each boy, 1 material A shoe and 1 material B shoe (randomize which is on left/right foot) </a:t>
            </a:r>
          </a:p>
          <a:p>
            <a:pPr lvl="1" eaLnBrk="1" hangingPunct="1">
              <a:spcBef>
                <a:spcPts val="600"/>
              </a:spcBef>
              <a:spcAft>
                <a:spcPts val="600"/>
              </a:spcAft>
            </a:pPr>
            <a:r>
              <a:rPr lang="en-US" sz="2000" smtClean="0"/>
              <a:t>use paired t test to analyze.</a:t>
            </a:r>
          </a:p>
          <a:p>
            <a:pPr lvl="1" eaLnBrk="1" hangingPunct="1">
              <a:spcBef>
                <a:spcPts val="600"/>
              </a:spcBef>
              <a:spcAft>
                <a:spcPts val="600"/>
              </a:spcAft>
            </a:pPr>
            <a:endParaRPr lang="en-US" sz="2000" smtClean="0"/>
          </a:p>
        </p:txBody>
      </p:sp>
      <p:sp>
        <p:nvSpPr>
          <p:cNvPr id="133124" name="Slide Number Placeholder 3"/>
          <p:cNvSpPr>
            <a:spLocks noGrp="1"/>
          </p:cNvSpPr>
          <p:nvPr>
            <p:ph type="sldNum" sz="quarter" idx="12"/>
          </p:nvPr>
        </p:nvSpPr>
        <p:spPr>
          <a:noFill/>
        </p:spPr>
        <p:txBody>
          <a:bodyPr/>
          <a:lstStyle/>
          <a:p>
            <a:fld id="{2E4A0954-954C-48D6-B409-2BEDDD64F25D}" type="slidenum">
              <a:rPr lang="en-US" smtClean="0"/>
              <a:pPr/>
              <a:t>113</a:t>
            </a:fld>
            <a:endParaRPr lang="en-US" smtClean="0"/>
          </a:p>
        </p:txBody>
      </p:sp>
      <p:sp>
        <p:nvSpPr>
          <p:cNvPr id="133125"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34147" name="Rectangle 3"/>
          <p:cNvSpPr>
            <a:spLocks noGrp="1" noChangeArrowheads="1"/>
          </p:cNvSpPr>
          <p:nvPr>
            <p:ph type="body" idx="1"/>
          </p:nvPr>
        </p:nvSpPr>
        <p:spPr>
          <a:xfrm>
            <a:off x="457200" y="1143000"/>
            <a:ext cx="8229600" cy="5105400"/>
          </a:xfrm>
        </p:spPr>
        <p:txBody>
          <a:bodyPr/>
          <a:lstStyle/>
          <a:p>
            <a:pPr eaLnBrk="1" hangingPunct="1">
              <a:buFontTx/>
              <a:buNone/>
            </a:pPr>
            <a:r>
              <a:rPr lang="en-US" sz="2800" b="1" smtClean="0">
                <a:solidFill>
                  <a:schemeClr val="accent2"/>
                </a:solidFill>
              </a:rPr>
              <a:t>Paired t test: Boys Shoe Example</a:t>
            </a:r>
          </a:p>
          <a:p>
            <a:pPr eaLnBrk="1" hangingPunct="1"/>
            <a:r>
              <a:rPr lang="en-US" sz="2800" smtClean="0"/>
              <a:t>Data</a:t>
            </a:r>
          </a:p>
        </p:txBody>
      </p:sp>
      <p:pic>
        <p:nvPicPr>
          <p:cNvPr id="134148" name="Picture 9"/>
          <p:cNvPicPr>
            <a:picLocks noChangeAspect="1" noChangeArrowheads="1"/>
          </p:cNvPicPr>
          <p:nvPr/>
        </p:nvPicPr>
        <p:blipFill>
          <a:blip r:embed="rId3" cstate="print"/>
          <a:srcRect/>
          <a:stretch>
            <a:fillRect/>
          </a:stretch>
        </p:blipFill>
        <p:spPr bwMode="auto">
          <a:xfrm>
            <a:off x="1905000" y="1893888"/>
            <a:ext cx="6400800" cy="4751387"/>
          </a:xfrm>
          <a:prstGeom prst="rect">
            <a:avLst/>
          </a:prstGeom>
          <a:noFill/>
          <a:ln w="9525">
            <a:noFill/>
            <a:miter lim="800000"/>
            <a:headEnd/>
            <a:tailEnd/>
          </a:ln>
        </p:spPr>
      </p:pic>
      <p:sp>
        <p:nvSpPr>
          <p:cNvPr id="134149" name="Slide Number Placeholder 4"/>
          <p:cNvSpPr>
            <a:spLocks noGrp="1"/>
          </p:cNvSpPr>
          <p:nvPr>
            <p:ph type="sldNum" sz="quarter" idx="12"/>
          </p:nvPr>
        </p:nvSpPr>
        <p:spPr>
          <a:noFill/>
        </p:spPr>
        <p:txBody>
          <a:bodyPr/>
          <a:lstStyle/>
          <a:p>
            <a:fld id="{40F089C6-AAE0-423A-96BD-FC1077D9F1B7}" type="slidenum">
              <a:rPr lang="en-US" smtClean="0"/>
              <a:pPr/>
              <a:t>114</a:t>
            </a:fld>
            <a:endParaRPr lang="en-US" smtClean="0"/>
          </a:p>
        </p:txBody>
      </p:sp>
      <p:sp>
        <p:nvSpPr>
          <p:cNvPr id="134150"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381000" y="0"/>
            <a:ext cx="8534400" cy="1143000"/>
          </a:xfrm>
        </p:spPr>
        <p:txBody>
          <a:bodyPr/>
          <a:lstStyle/>
          <a:p>
            <a:pPr eaLnBrk="1" hangingPunct="1"/>
            <a:r>
              <a:rPr lang="en-US" sz="3600" smtClean="0"/>
              <a:t>Simple Experiments: Hypothesis Testing</a:t>
            </a:r>
          </a:p>
        </p:txBody>
      </p:sp>
      <p:sp>
        <p:nvSpPr>
          <p:cNvPr id="135171" name="Rectangle 3"/>
          <p:cNvSpPr>
            <a:spLocks noGrp="1" noChangeArrowheads="1"/>
          </p:cNvSpPr>
          <p:nvPr>
            <p:ph type="body" idx="1"/>
          </p:nvPr>
        </p:nvSpPr>
        <p:spPr>
          <a:xfrm>
            <a:off x="457200" y="1219200"/>
            <a:ext cx="8229600" cy="5410200"/>
          </a:xfrm>
        </p:spPr>
        <p:txBody>
          <a:bodyPr/>
          <a:lstStyle/>
          <a:p>
            <a:pPr eaLnBrk="1" hangingPunct="1">
              <a:spcBef>
                <a:spcPts val="600"/>
              </a:spcBef>
              <a:spcAft>
                <a:spcPts val="600"/>
              </a:spcAft>
              <a:buFontTx/>
              <a:buNone/>
            </a:pPr>
            <a:r>
              <a:rPr lang="en-US" sz="2400" b="1" smtClean="0">
                <a:solidFill>
                  <a:schemeClr val="accent2"/>
                </a:solidFill>
              </a:rPr>
              <a:t>Paired t test</a:t>
            </a:r>
          </a:p>
          <a:p>
            <a:pPr eaLnBrk="1" hangingPunct="1">
              <a:spcBef>
                <a:spcPts val="600"/>
              </a:spcBef>
              <a:spcAft>
                <a:spcPts val="600"/>
              </a:spcAft>
            </a:pPr>
            <a:r>
              <a:rPr lang="en-US" sz="2400" smtClean="0"/>
              <a:t>Detects difference between </a:t>
            </a:r>
            <a:r>
              <a:rPr lang="en-US" sz="2400" u="sng" smtClean="0"/>
              <a:t>matched pairs</a:t>
            </a:r>
            <a:r>
              <a:rPr lang="en-US" sz="2400" smtClean="0"/>
              <a:t> of data.</a:t>
            </a:r>
          </a:p>
          <a:p>
            <a:pPr eaLnBrk="1" hangingPunct="1">
              <a:spcBef>
                <a:spcPts val="600"/>
              </a:spcBef>
              <a:spcAft>
                <a:spcPts val="600"/>
              </a:spcAft>
            </a:pPr>
            <a:r>
              <a:rPr lang="en-US" sz="2400" smtClean="0"/>
              <a:t>For each matched pair of data, find difference between responses</a:t>
            </a:r>
          </a:p>
          <a:p>
            <a:pPr lvl="1" eaLnBrk="1" hangingPunct="1">
              <a:spcBef>
                <a:spcPts val="600"/>
              </a:spcBef>
              <a:spcAft>
                <a:spcPts val="600"/>
              </a:spcAft>
            </a:pPr>
            <a:r>
              <a:rPr lang="en-US" sz="2000" smtClean="0"/>
              <a:t>For boys shoe example: d</a:t>
            </a:r>
            <a:r>
              <a:rPr lang="en-US" sz="2000" baseline="-25000" smtClean="0"/>
              <a:t>j</a:t>
            </a:r>
            <a:r>
              <a:rPr lang="en-US" sz="2000" smtClean="0"/>
              <a:t> = mat’l B</a:t>
            </a:r>
            <a:r>
              <a:rPr lang="en-US" sz="2000" baseline="-25000" smtClean="0"/>
              <a:t>j</a:t>
            </a:r>
            <a:r>
              <a:rPr lang="en-US" sz="2000" smtClean="0"/>
              <a:t> – mat’l A</a:t>
            </a:r>
            <a:r>
              <a:rPr lang="en-US" sz="2000" baseline="-25000" smtClean="0"/>
              <a:t>j</a:t>
            </a:r>
            <a:r>
              <a:rPr lang="en-US" sz="2000" smtClean="0"/>
              <a:t> for each boy j</a:t>
            </a:r>
          </a:p>
          <a:p>
            <a:pPr eaLnBrk="1" hangingPunct="1">
              <a:spcBef>
                <a:spcPts val="600"/>
              </a:spcBef>
              <a:spcAft>
                <a:spcPts val="600"/>
              </a:spcAft>
            </a:pPr>
            <a:r>
              <a:rPr lang="en-US" sz="2400" smtClean="0"/>
              <a:t>Do hypothesis test to determine if </a:t>
            </a:r>
            <a:r>
              <a:rPr lang="el-GR" sz="2400" smtClean="0">
                <a:cs typeface="Arial" pitchFamily="34" charset="0"/>
              </a:rPr>
              <a:t>μ</a:t>
            </a:r>
            <a:r>
              <a:rPr lang="en-US" sz="2400" baseline="-25000" smtClean="0"/>
              <a:t>d</a:t>
            </a:r>
            <a:r>
              <a:rPr lang="en-US" sz="2400" smtClean="0"/>
              <a:t>=0 (i.e. no difference between means)</a:t>
            </a:r>
          </a:p>
          <a:p>
            <a:pPr lvl="1" eaLnBrk="1" hangingPunct="1">
              <a:spcBef>
                <a:spcPts val="600"/>
              </a:spcBef>
              <a:spcAft>
                <a:spcPts val="600"/>
              </a:spcAft>
              <a:buFontTx/>
              <a:buChar char="•"/>
            </a:pPr>
            <a:r>
              <a:rPr lang="en-US" sz="2000" smtClean="0"/>
              <a:t>H</a:t>
            </a:r>
            <a:r>
              <a:rPr lang="en-US" sz="2000" baseline="-25000" smtClean="0"/>
              <a:t>0</a:t>
            </a:r>
            <a:r>
              <a:rPr lang="en-US" sz="2000" smtClean="0"/>
              <a:t>: </a:t>
            </a:r>
            <a:r>
              <a:rPr lang="el-GR" sz="2000" smtClean="0">
                <a:cs typeface="Arial" pitchFamily="34" charset="0"/>
              </a:rPr>
              <a:t>μ</a:t>
            </a:r>
            <a:r>
              <a:rPr lang="en-US" sz="2000" baseline="-25000" smtClean="0"/>
              <a:t>d</a:t>
            </a:r>
            <a:r>
              <a:rPr lang="en-US" sz="2000" smtClean="0"/>
              <a:t>=0 </a:t>
            </a:r>
          </a:p>
          <a:p>
            <a:pPr lvl="1" eaLnBrk="1" hangingPunct="1">
              <a:spcBef>
                <a:spcPts val="600"/>
              </a:spcBef>
              <a:spcAft>
                <a:spcPts val="600"/>
              </a:spcAft>
              <a:buFontTx/>
              <a:buChar char="•"/>
            </a:pPr>
            <a:r>
              <a:rPr lang="en-US" sz="2000" smtClean="0"/>
              <a:t>H</a:t>
            </a:r>
            <a:r>
              <a:rPr lang="en-US" sz="2000" baseline="-25000" smtClean="0"/>
              <a:t>1</a:t>
            </a:r>
            <a:r>
              <a:rPr lang="en-US" sz="2000" smtClean="0"/>
              <a:t>: </a:t>
            </a:r>
            <a:r>
              <a:rPr lang="el-GR" sz="2000" smtClean="0">
                <a:cs typeface="Arial" pitchFamily="34" charset="0"/>
              </a:rPr>
              <a:t>μ</a:t>
            </a:r>
            <a:r>
              <a:rPr lang="en-US" sz="2000" baseline="-25000" smtClean="0"/>
              <a:t>d</a:t>
            </a:r>
            <a:r>
              <a:rPr lang="en-US" sz="2000" smtClean="0">
                <a:cs typeface="Arial" pitchFamily="34" charset="0"/>
              </a:rPr>
              <a:t>≠</a:t>
            </a:r>
            <a:r>
              <a:rPr lang="en-US" sz="2000" smtClean="0"/>
              <a:t>0 </a:t>
            </a:r>
          </a:p>
        </p:txBody>
      </p:sp>
      <p:sp>
        <p:nvSpPr>
          <p:cNvPr id="135172" name="Slide Number Placeholder 3"/>
          <p:cNvSpPr>
            <a:spLocks noGrp="1"/>
          </p:cNvSpPr>
          <p:nvPr>
            <p:ph type="sldNum" sz="quarter" idx="12"/>
          </p:nvPr>
        </p:nvSpPr>
        <p:spPr>
          <a:noFill/>
        </p:spPr>
        <p:txBody>
          <a:bodyPr/>
          <a:lstStyle/>
          <a:p>
            <a:fld id="{CE248040-17C4-4570-87DE-DFF01EF8E955}" type="slidenum">
              <a:rPr lang="en-US" smtClean="0"/>
              <a:pPr/>
              <a:t>115</a:t>
            </a:fld>
            <a:endParaRPr lang="en-US" smtClean="0"/>
          </a:p>
        </p:txBody>
      </p:sp>
      <p:sp>
        <p:nvSpPr>
          <p:cNvPr id="135173"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381000" y="0"/>
            <a:ext cx="8534400" cy="1143000"/>
          </a:xfrm>
        </p:spPr>
        <p:txBody>
          <a:bodyPr/>
          <a:lstStyle/>
          <a:p>
            <a:pPr eaLnBrk="1" hangingPunct="1"/>
            <a:r>
              <a:rPr lang="en-US" sz="3600" smtClean="0"/>
              <a:t>Simple Experiments: Hypothesis Testing</a:t>
            </a:r>
          </a:p>
        </p:txBody>
      </p:sp>
      <p:sp>
        <p:nvSpPr>
          <p:cNvPr id="136195" name="Rectangle 3"/>
          <p:cNvSpPr>
            <a:spLocks noGrp="1" noChangeArrowheads="1"/>
          </p:cNvSpPr>
          <p:nvPr>
            <p:ph type="body" idx="1"/>
          </p:nvPr>
        </p:nvSpPr>
        <p:spPr>
          <a:xfrm>
            <a:off x="457200" y="1219200"/>
            <a:ext cx="8229600" cy="5410200"/>
          </a:xfrm>
        </p:spPr>
        <p:txBody>
          <a:bodyPr/>
          <a:lstStyle/>
          <a:p>
            <a:pPr eaLnBrk="1" hangingPunct="1">
              <a:buFontTx/>
              <a:buNone/>
            </a:pPr>
            <a:r>
              <a:rPr lang="en-US" sz="2800" b="1" smtClean="0">
                <a:solidFill>
                  <a:schemeClr val="accent2"/>
                </a:solidFill>
              </a:rPr>
              <a:t>Paired t test</a:t>
            </a:r>
          </a:p>
          <a:p>
            <a:pPr eaLnBrk="1" hangingPunct="1"/>
            <a:r>
              <a:rPr lang="en-US" sz="2400" smtClean="0"/>
              <a:t>Test statistic: </a:t>
            </a:r>
          </a:p>
          <a:p>
            <a:pPr eaLnBrk="1" hangingPunct="1"/>
            <a:endParaRPr lang="en-US" sz="2400" smtClean="0"/>
          </a:p>
          <a:p>
            <a:pPr eaLnBrk="1" hangingPunct="1"/>
            <a:endParaRPr lang="en-US" sz="2400" smtClean="0"/>
          </a:p>
          <a:p>
            <a:pPr lvl="1" eaLnBrk="1" hangingPunct="1">
              <a:buFontTx/>
              <a:buNone/>
            </a:pPr>
            <a:r>
              <a:rPr lang="en-US" sz="2000" smtClean="0"/>
              <a:t>where</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Rejection Criteria: </a:t>
            </a:r>
          </a:p>
          <a:p>
            <a:pPr eaLnBrk="1" hangingPunct="1">
              <a:buFontTx/>
              <a:buNone/>
            </a:pPr>
            <a:r>
              <a:rPr lang="en-US" sz="2400" smtClean="0"/>
              <a:t>		Reject H</a:t>
            </a:r>
            <a:r>
              <a:rPr lang="en-US" sz="2400" baseline="-25000" smtClean="0"/>
              <a:t>0</a:t>
            </a:r>
            <a:r>
              <a:rPr lang="en-US" sz="2400" smtClean="0"/>
              <a:t> when |t</a:t>
            </a:r>
            <a:r>
              <a:rPr lang="en-US" sz="2400" baseline="-25000" smtClean="0"/>
              <a:t>0</a:t>
            </a:r>
            <a:r>
              <a:rPr lang="en-US" sz="2400" smtClean="0"/>
              <a:t>| &gt; t</a:t>
            </a:r>
            <a:r>
              <a:rPr lang="el-GR" sz="2400" baseline="-25000" smtClean="0">
                <a:cs typeface="Arial" pitchFamily="34" charset="0"/>
              </a:rPr>
              <a:t>α</a:t>
            </a:r>
            <a:r>
              <a:rPr lang="en-US" sz="2400" baseline="-25000" smtClean="0">
                <a:cs typeface="Arial" pitchFamily="34" charset="0"/>
              </a:rPr>
              <a:t>/2,n-1</a:t>
            </a:r>
            <a:endParaRPr lang="el-GR" sz="2400" baseline="-25000" smtClean="0">
              <a:cs typeface="Arial" pitchFamily="34" charset="0"/>
            </a:endParaRPr>
          </a:p>
        </p:txBody>
      </p:sp>
      <p:pic>
        <p:nvPicPr>
          <p:cNvPr id="136196" name="Picture 4"/>
          <p:cNvPicPr>
            <a:picLocks noChangeAspect="1" noChangeArrowheads="1"/>
          </p:cNvPicPr>
          <p:nvPr/>
        </p:nvPicPr>
        <p:blipFill>
          <a:blip r:embed="rId3" cstate="print"/>
          <a:srcRect/>
          <a:stretch>
            <a:fillRect/>
          </a:stretch>
        </p:blipFill>
        <p:spPr bwMode="auto">
          <a:xfrm>
            <a:off x="3429000" y="1751013"/>
            <a:ext cx="1600200" cy="1341437"/>
          </a:xfrm>
          <a:prstGeom prst="rect">
            <a:avLst/>
          </a:prstGeom>
          <a:solidFill>
            <a:schemeClr val="accent5"/>
          </a:solidFill>
          <a:ln w="9525">
            <a:solidFill>
              <a:schemeClr val="tx1"/>
            </a:solidFill>
            <a:miter lim="800000"/>
            <a:headEnd/>
            <a:tailEnd/>
          </a:ln>
        </p:spPr>
      </p:pic>
      <p:pic>
        <p:nvPicPr>
          <p:cNvPr id="136197" name="Picture 5"/>
          <p:cNvPicPr>
            <a:picLocks noChangeAspect="1" noChangeArrowheads="1"/>
          </p:cNvPicPr>
          <p:nvPr/>
        </p:nvPicPr>
        <p:blipFill>
          <a:blip r:embed="rId4" cstate="print"/>
          <a:srcRect/>
          <a:stretch>
            <a:fillRect/>
          </a:stretch>
        </p:blipFill>
        <p:spPr bwMode="auto">
          <a:xfrm>
            <a:off x="1600200" y="4097338"/>
            <a:ext cx="1676400" cy="1008062"/>
          </a:xfrm>
          <a:prstGeom prst="rect">
            <a:avLst/>
          </a:prstGeom>
          <a:noFill/>
          <a:ln w="9525">
            <a:noFill/>
            <a:miter lim="800000"/>
            <a:headEnd/>
            <a:tailEnd/>
          </a:ln>
        </p:spPr>
      </p:pic>
      <p:pic>
        <p:nvPicPr>
          <p:cNvPr id="136198" name="Picture 6"/>
          <p:cNvPicPr>
            <a:picLocks noChangeAspect="1" noChangeArrowheads="1"/>
          </p:cNvPicPr>
          <p:nvPr/>
        </p:nvPicPr>
        <p:blipFill>
          <a:blip r:embed="rId5" cstate="print"/>
          <a:srcRect/>
          <a:stretch>
            <a:fillRect/>
          </a:stretch>
        </p:blipFill>
        <p:spPr bwMode="auto">
          <a:xfrm>
            <a:off x="4648200" y="3432175"/>
            <a:ext cx="3657600" cy="1673225"/>
          </a:xfrm>
          <a:prstGeom prst="rect">
            <a:avLst/>
          </a:prstGeom>
          <a:noFill/>
          <a:ln w="9525">
            <a:noFill/>
            <a:miter lim="800000"/>
            <a:headEnd/>
            <a:tailEnd/>
          </a:ln>
        </p:spPr>
      </p:pic>
      <p:sp>
        <p:nvSpPr>
          <p:cNvPr id="136199" name="Text Box 7"/>
          <p:cNvSpPr txBox="1">
            <a:spLocks noChangeArrowheads="1"/>
          </p:cNvSpPr>
          <p:nvPr/>
        </p:nvSpPr>
        <p:spPr bwMode="auto">
          <a:xfrm>
            <a:off x="5638800" y="1879600"/>
            <a:ext cx="3352800" cy="1016000"/>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pPr>
            <a:r>
              <a:rPr lang="en-US" sz="2000"/>
              <a:t>Note: Here </a:t>
            </a:r>
            <a:r>
              <a:rPr lang="en-US" sz="2000" i="1"/>
              <a:t>n</a:t>
            </a:r>
            <a:r>
              <a:rPr lang="en-US" sz="2000"/>
              <a:t> is the number of differences, not the number of observations</a:t>
            </a:r>
          </a:p>
        </p:txBody>
      </p:sp>
      <p:sp>
        <p:nvSpPr>
          <p:cNvPr id="136200" name="Slide Number Placeholder 7"/>
          <p:cNvSpPr>
            <a:spLocks noGrp="1"/>
          </p:cNvSpPr>
          <p:nvPr>
            <p:ph type="sldNum" sz="quarter" idx="12"/>
          </p:nvPr>
        </p:nvSpPr>
        <p:spPr>
          <a:noFill/>
        </p:spPr>
        <p:txBody>
          <a:bodyPr/>
          <a:lstStyle/>
          <a:p>
            <a:fld id="{1C6B22FB-995D-4362-BDF2-0617AFC94C34}" type="slidenum">
              <a:rPr lang="en-US" smtClean="0"/>
              <a:pPr/>
              <a:t>116</a:t>
            </a:fld>
            <a:endParaRPr lang="en-US" smtClean="0"/>
          </a:p>
        </p:txBody>
      </p:sp>
      <p:sp>
        <p:nvSpPr>
          <p:cNvPr id="136201" name="Footer Placeholder 8"/>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37219" name="Rectangle 3"/>
          <p:cNvSpPr>
            <a:spLocks noGrp="1" noChangeArrowheads="1"/>
          </p:cNvSpPr>
          <p:nvPr>
            <p:ph type="body" idx="1"/>
          </p:nvPr>
        </p:nvSpPr>
        <p:spPr>
          <a:xfrm>
            <a:off x="457200" y="1066800"/>
            <a:ext cx="8229600" cy="5105400"/>
          </a:xfrm>
        </p:spPr>
        <p:txBody>
          <a:bodyPr/>
          <a:lstStyle/>
          <a:p>
            <a:pPr eaLnBrk="1" hangingPunct="1">
              <a:buFontTx/>
              <a:buNone/>
            </a:pPr>
            <a:r>
              <a:rPr lang="en-US" sz="2800" b="1" smtClean="0">
                <a:solidFill>
                  <a:schemeClr val="accent2"/>
                </a:solidFill>
              </a:rPr>
              <a:t>Paired t test: Boys Shoe Example</a:t>
            </a:r>
          </a:p>
        </p:txBody>
      </p:sp>
      <p:pic>
        <p:nvPicPr>
          <p:cNvPr id="137220" name="Picture 4"/>
          <p:cNvPicPr>
            <a:picLocks noChangeAspect="1" noChangeArrowheads="1"/>
          </p:cNvPicPr>
          <p:nvPr/>
        </p:nvPicPr>
        <p:blipFill>
          <a:blip r:embed="rId3" cstate="print"/>
          <a:srcRect/>
          <a:stretch>
            <a:fillRect/>
          </a:stretch>
        </p:blipFill>
        <p:spPr bwMode="auto">
          <a:xfrm>
            <a:off x="838200" y="1689100"/>
            <a:ext cx="5257800" cy="5016500"/>
          </a:xfrm>
          <a:prstGeom prst="rect">
            <a:avLst/>
          </a:prstGeom>
          <a:noFill/>
          <a:ln w="9525">
            <a:noFill/>
            <a:miter lim="800000"/>
            <a:headEnd/>
            <a:tailEnd/>
          </a:ln>
        </p:spPr>
      </p:pic>
      <p:sp>
        <p:nvSpPr>
          <p:cNvPr id="137221" name="Text Box 5"/>
          <p:cNvSpPr txBox="1">
            <a:spLocks noChangeArrowheads="1"/>
          </p:cNvSpPr>
          <p:nvPr/>
        </p:nvSpPr>
        <p:spPr bwMode="auto">
          <a:xfrm>
            <a:off x="6400800" y="2871788"/>
            <a:ext cx="2590800" cy="1014412"/>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pPr>
            <a:r>
              <a:rPr lang="en-US" sz="2400"/>
              <a:t>Why d=B-A?</a:t>
            </a:r>
          </a:p>
          <a:p>
            <a:pPr>
              <a:spcBef>
                <a:spcPct val="50000"/>
              </a:spcBef>
            </a:pPr>
            <a:r>
              <a:rPr lang="en-US" sz="2400"/>
              <a:t>Why not d=A-B?</a:t>
            </a:r>
          </a:p>
        </p:txBody>
      </p:sp>
      <p:sp>
        <p:nvSpPr>
          <p:cNvPr id="137222" name="Slide Number Placeholder 5"/>
          <p:cNvSpPr>
            <a:spLocks noGrp="1"/>
          </p:cNvSpPr>
          <p:nvPr>
            <p:ph type="sldNum" sz="quarter" idx="12"/>
          </p:nvPr>
        </p:nvSpPr>
        <p:spPr>
          <a:noFill/>
        </p:spPr>
        <p:txBody>
          <a:bodyPr/>
          <a:lstStyle/>
          <a:p>
            <a:fld id="{A94BBFF9-5C03-4E1A-BF2F-8F13EC1C3038}" type="slidenum">
              <a:rPr lang="en-US" smtClean="0"/>
              <a:pPr/>
              <a:t>117</a:t>
            </a:fld>
            <a:endParaRPr lang="en-US" smtClean="0"/>
          </a:p>
        </p:txBody>
      </p:sp>
      <p:sp>
        <p:nvSpPr>
          <p:cNvPr id="137223"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38243" name="Rectangle 3"/>
          <p:cNvSpPr>
            <a:spLocks noGrp="1" noChangeArrowheads="1"/>
          </p:cNvSpPr>
          <p:nvPr>
            <p:ph type="body" idx="1"/>
          </p:nvPr>
        </p:nvSpPr>
        <p:spPr>
          <a:xfrm>
            <a:off x="457200" y="1295400"/>
            <a:ext cx="8229600" cy="5105400"/>
          </a:xfrm>
        </p:spPr>
        <p:txBody>
          <a:bodyPr/>
          <a:lstStyle/>
          <a:p>
            <a:pPr eaLnBrk="1" hangingPunct="1">
              <a:spcBef>
                <a:spcPts val="600"/>
              </a:spcBef>
              <a:spcAft>
                <a:spcPts val="600"/>
              </a:spcAft>
              <a:buFontTx/>
              <a:buNone/>
            </a:pPr>
            <a:r>
              <a:rPr lang="en-US" sz="2800" b="1" smtClean="0">
                <a:solidFill>
                  <a:schemeClr val="accent2"/>
                </a:solidFill>
              </a:rPr>
              <a:t>Paired t test: Boys Shoe Example</a:t>
            </a:r>
          </a:p>
          <a:p>
            <a:pPr eaLnBrk="1" hangingPunct="1">
              <a:spcBef>
                <a:spcPts val="600"/>
              </a:spcBef>
              <a:spcAft>
                <a:spcPts val="600"/>
              </a:spcAft>
            </a:pPr>
            <a:endParaRPr lang="en-US" sz="2800" smtClean="0"/>
          </a:p>
          <a:p>
            <a:pPr eaLnBrk="1" hangingPunct="1">
              <a:spcBef>
                <a:spcPts val="600"/>
              </a:spcBef>
              <a:spcAft>
                <a:spcPts val="600"/>
              </a:spcAft>
            </a:pPr>
            <a:endParaRPr lang="en-US" sz="2800" smtClean="0"/>
          </a:p>
          <a:p>
            <a:pPr eaLnBrk="1" hangingPunct="1">
              <a:spcBef>
                <a:spcPts val="600"/>
              </a:spcBef>
              <a:spcAft>
                <a:spcPts val="600"/>
              </a:spcAft>
            </a:pPr>
            <a:endParaRPr lang="en-US" sz="2800" smtClean="0"/>
          </a:p>
          <a:p>
            <a:pPr eaLnBrk="1" hangingPunct="1">
              <a:spcBef>
                <a:spcPts val="600"/>
              </a:spcBef>
              <a:spcAft>
                <a:spcPts val="600"/>
              </a:spcAft>
            </a:pPr>
            <a:endParaRPr lang="en-US" sz="2800" smtClean="0"/>
          </a:p>
          <a:p>
            <a:pPr eaLnBrk="1" hangingPunct="1">
              <a:spcBef>
                <a:spcPts val="600"/>
              </a:spcBef>
              <a:spcAft>
                <a:spcPts val="600"/>
              </a:spcAft>
            </a:pPr>
            <a:r>
              <a:rPr lang="en-US" sz="2800" smtClean="0"/>
              <a:t>For </a:t>
            </a:r>
            <a:r>
              <a:rPr lang="el-GR" sz="2800" smtClean="0">
                <a:cs typeface="Arial" pitchFamily="34" charset="0"/>
              </a:rPr>
              <a:t>α</a:t>
            </a:r>
            <a:r>
              <a:rPr lang="en-US" sz="2800" smtClean="0">
                <a:cs typeface="Arial" pitchFamily="34" charset="0"/>
              </a:rPr>
              <a:t>=0.05, t</a:t>
            </a:r>
            <a:r>
              <a:rPr lang="en-US" sz="2800" baseline="-25000" smtClean="0">
                <a:cs typeface="Arial" pitchFamily="34" charset="0"/>
              </a:rPr>
              <a:t>0.025,9</a:t>
            </a:r>
            <a:r>
              <a:rPr lang="en-US" sz="2800" smtClean="0">
                <a:cs typeface="Arial" pitchFamily="34" charset="0"/>
              </a:rPr>
              <a:t> = 2.262</a:t>
            </a:r>
            <a:endParaRPr lang="en-US" sz="2800" smtClean="0"/>
          </a:p>
          <a:p>
            <a:pPr eaLnBrk="1" hangingPunct="1">
              <a:spcBef>
                <a:spcPts val="600"/>
              </a:spcBef>
              <a:spcAft>
                <a:spcPts val="600"/>
              </a:spcAft>
            </a:pPr>
            <a:r>
              <a:rPr lang="en-US" sz="2800" smtClean="0"/>
              <a:t>Since |3.36| &gt; 2.262 we reject H</a:t>
            </a:r>
            <a:r>
              <a:rPr lang="en-US" sz="2800" baseline="-25000" smtClean="0"/>
              <a:t>0</a:t>
            </a:r>
            <a:r>
              <a:rPr lang="en-US" sz="2800" smtClean="0"/>
              <a:t>: </a:t>
            </a:r>
            <a:r>
              <a:rPr lang="el-GR" sz="2800" smtClean="0">
                <a:cs typeface="Arial" pitchFamily="34" charset="0"/>
              </a:rPr>
              <a:t>μ</a:t>
            </a:r>
            <a:r>
              <a:rPr lang="en-US" sz="2800" baseline="-25000" smtClean="0"/>
              <a:t>d</a:t>
            </a:r>
            <a:r>
              <a:rPr lang="en-US" sz="2800" smtClean="0"/>
              <a:t> =0. </a:t>
            </a:r>
          </a:p>
          <a:p>
            <a:pPr eaLnBrk="1" hangingPunct="1">
              <a:spcBef>
                <a:spcPts val="600"/>
              </a:spcBef>
              <a:spcAft>
                <a:spcPts val="600"/>
              </a:spcAft>
            </a:pPr>
            <a:r>
              <a:rPr lang="en-US" sz="2800" smtClean="0"/>
              <a:t>Therefore we believe material A and material B </a:t>
            </a:r>
            <a:r>
              <a:rPr lang="en-US" sz="2800" u="sng" smtClean="0"/>
              <a:t>do not</a:t>
            </a:r>
            <a:r>
              <a:rPr lang="en-US" sz="2800" smtClean="0"/>
              <a:t> wear the same</a:t>
            </a:r>
          </a:p>
        </p:txBody>
      </p:sp>
      <p:pic>
        <p:nvPicPr>
          <p:cNvPr id="138244" name="Picture 4"/>
          <p:cNvPicPr>
            <a:picLocks noChangeAspect="1" noChangeArrowheads="1"/>
          </p:cNvPicPr>
          <p:nvPr/>
        </p:nvPicPr>
        <p:blipFill>
          <a:blip r:embed="rId3" cstate="print"/>
          <a:srcRect/>
          <a:stretch>
            <a:fillRect/>
          </a:stretch>
        </p:blipFill>
        <p:spPr bwMode="auto">
          <a:xfrm>
            <a:off x="1371600" y="2209800"/>
            <a:ext cx="3352800" cy="1317625"/>
          </a:xfrm>
          <a:prstGeom prst="rect">
            <a:avLst/>
          </a:prstGeom>
          <a:noFill/>
          <a:ln w="9525">
            <a:noFill/>
            <a:miter lim="800000"/>
            <a:headEnd/>
            <a:tailEnd/>
          </a:ln>
        </p:spPr>
      </p:pic>
      <p:sp>
        <p:nvSpPr>
          <p:cNvPr id="138245" name="Slide Number Placeholder 4"/>
          <p:cNvSpPr>
            <a:spLocks noGrp="1"/>
          </p:cNvSpPr>
          <p:nvPr>
            <p:ph type="sldNum" sz="quarter" idx="12"/>
          </p:nvPr>
        </p:nvSpPr>
        <p:spPr>
          <a:noFill/>
        </p:spPr>
        <p:txBody>
          <a:bodyPr/>
          <a:lstStyle/>
          <a:p>
            <a:fld id="{D1674817-E85F-4E0F-A492-CB851B089C98}" type="slidenum">
              <a:rPr lang="en-US" smtClean="0"/>
              <a:pPr/>
              <a:t>118</a:t>
            </a:fld>
            <a:endParaRPr lang="en-US" smtClean="0"/>
          </a:p>
        </p:txBody>
      </p:sp>
      <p:sp>
        <p:nvSpPr>
          <p:cNvPr id="138246"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81000" y="0"/>
            <a:ext cx="8534400" cy="1143000"/>
          </a:xfrm>
        </p:spPr>
        <p:txBody>
          <a:bodyPr/>
          <a:lstStyle/>
          <a:p>
            <a:pPr eaLnBrk="1" hangingPunct="1"/>
            <a:r>
              <a:rPr lang="en-US" sz="3600" smtClean="0"/>
              <a:t>Simple Experiments: Hypothesis Testing</a:t>
            </a:r>
          </a:p>
        </p:txBody>
      </p:sp>
      <p:sp>
        <p:nvSpPr>
          <p:cNvPr id="139267" name="Rectangle 3"/>
          <p:cNvSpPr>
            <a:spLocks noGrp="1" noChangeArrowheads="1"/>
          </p:cNvSpPr>
          <p:nvPr>
            <p:ph type="body" idx="1"/>
          </p:nvPr>
        </p:nvSpPr>
        <p:spPr>
          <a:xfrm>
            <a:off x="457200" y="1219200"/>
            <a:ext cx="8229600" cy="5410200"/>
          </a:xfrm>
        </p:spPr>
        <p:txBody>
          <a:bodyPr/>
          <a:lstStyle/>
          <a:p>
            <a:pPr eaLnBrk="1" hangingPunct="1">
              <a:spcBef>
                <a:spcPts val="600"/>
              </a:spcBef>
              <a:spcAft>
                <a:spcPts val="600"/>
              </a:spcAft>
              <a:buFontTx/>
              <a:buNone/>
            </a:pPr>
            <a:r>
              <a:rPr lang="en-US" sz="2800" b="1" smtClean="0">
                <a:solidFill>
                  <a:schemeClr val="accent2"/>
                </a:solidFill>
              </a:rPr>
              <a:t>Paired t test in Minitab</a:t>
            </a:r>
          </a:p>
          <a:p>
            <a:pPr eaLnBrk="1" hangingPunct="1">
              <a:spcBef>
                <a:spcPts val="600"/>
              </a:spcBef>
              <a:spcAft>
                <a:spcPts val="600"/>
              </a:spcAft>
              <a:buFontTx/>
              <a:buNone/>
            </a:pPr>
            <a:r>
              <a:rPr lang="en-US" sz="2400" smtClean="0"/>
              <a:t>&gt;Stat</a:t>
            </a:r>
          </a:p>
          <a:p>
            <a:pPr eaLnBrk="1" hangingPunct="1">
              <a:spcBef>
                <a:spcPts val="600"/>
              </a:spcBef>
              <a:spcAft>
                <a:spcPts val="600"/>
              </a:spcAft>
              <a:buFontTx/>
              <a:buNone/>
            </a:pPr>
            <a:r>
              <a:rPr lang="en-US" sz="2400" smtClean="0"/>
              <a:t>	&gt;Basic Statistics</a:t>
            </a:r>
          </a:p>
          <a:p>
            <a:pPr eaLnBrk="1" hangingPunct="1">
              <a:spcBef>
                <a:spcPts val="600"/>
              </a:spcBef>
              <a:spcAft>
                <a:spcPts val="600"/>
              </a:spcAft>
              <a:buFontTx/>
              <a:buNone/>
            </a:pPr>
            <a:r>
              <a:rPr lang="en-US" sz="2400" smtClean="0"/>
              <a:t>		&gt;Paired t</a:t>
            </a:r>
          </a:p>
        </p:txBody>
      </p:sp>
      <p:sp>
        <p:nvSpPr>
          <p:cNvPr id="139269" name="Slide Number Placeholder 4"/>
          <p:cNvSpPr>
            <a:spLocks noGrp="1"/>
          </p:cNvSpPr>
          <p:nvPr>
            <p:ph type="sldNum" sz="quarter" idx="12"/>
          </p:nvPr>
        </p:nvSpPr>
        <p:spPr>
          <a:noFill/>
        </p:spPr>
        <p:txBody>
          <a:bodyPr/>
          <a:lstStyle/>
          <a:p>
            <a:fld id="{552D39FD-0A12-4379-B284-DB5336CE7E76}" type="slidenum">
              <a:rPr lang="en-US" smtClean="0"/>
              <a:pPr/>
              <a:t>119</a:t>
            </a:fld>
            <a:endParaRPr lang="en-US" smtClean="0"/>
          </a:p>
        </p:txBody>
      </p:sp>
      <p:sp>
        <p:nvSpPr>
          <p:cNvPr id="139270" name="Footer Placeholder 5"/>
          <p:cNvSpPr>
            <a:spLocks noGrp="1"/>
          </p:cNvSpPr>
          <p:nvPr>
            <p:ph type="ftr" sz="quarter" idx="11"/>
          </p:nvPr>
        </p:nvSpPr>
        <p:spPr>
          <a:noFill/>
        </p:spPr>
        <p:txBody>
          <a:bodyPr/>
          <a:lstStyle/>
          <a:p>
            <a:r>
              <a:rPr lang="de-DE" smtClean="0"/>
              <a:t>IE 563  Dr. Erin Gerber, P.E.,  UofL</a:t>
            </a:r>
            <a:endParaRPr lang="en-US" smtClean="0"/>
          </a:p>
        </p:txBody>
      </p:sp>
      <p:pic>
        <p:nvPicPr>
          <p:cNvPr id="2" name="Picture 1"/>
          <p:cNvPicPr>
            <a:picLocks noChangeAspect="1"/>
          </p:cNvPicPr>
          <p:nvPr/>
        </p:nvPicPr>
        <p:blipFill rotWithShape="1">
          <a:blip r:embed="rId3"/>
          <a:srcRect l="6000" t="32222" r="72000" b="35778"/>
          <a:stretch/>
        </p:blipFill>
        <p:spPr>
          <a:xfrm>
            <a:off x="4114800" y="2266950"/>
            <a:ext cx="4051300" cy="33147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4000" smtClean="0"/>
              <a:t>Design of Experiments (DOE)</a:t>
            </a:r>
          </a:p>
        </p:txBody>
      </p:sp>
      <p:sp>
        <p:nvSpPr>
          <p:cNvPr id="38915" name="Rectangle 3"/>
          <p:cNvSpPr>
            <a:spLocks noGrp="1" noChangeArrowheads="1"/>
          </p:cNvSpPr>
          <p:nvPr>
            <p:ph type="body" idx="1"/>
          </p:nvPr>
        </p:nvSpPr>
        <p:spPr>
          <a:xfrm>
            <a:off x="457200" y="1143000"/>
            <a:ext cx="8229600" cy="4983163"/>
          </a:xfrm>
        </p:spPr>
        <p:txBody>
          <a:bodyPr/>
          <a:lstStyle/>
          <a:p>
            <a:pPr eaLnBrk="1" hangingPunct="1">
              <a:spcBef>
                <a:spcPts val="600"/>
              </a:spcBef>
              <a:spcAft>
                <a:spcPts val="600"/>
              </a:spcAft>
            </a:pPr>
            <a:r>
              <a:rPr lang="en-US" sz="2400" smtClean="0">
                <a:sym typeface="Symbol" pitchFamily="18" charset="2"/>
              </a:rPr>
              <a:t>Classical design of experiments is a formal methodology wherein purposeful changes in the factors are made with the aim to observe the resulting changes in the response variables.</a:t>
            </a:r>
          </a:p>
          <a:p>
            <a:pPr eaLnBrk="1" hangingPunct="1">
              <a:spcBef>
                <a:spcPts val="600"/>
              </a:spcBef>
              <a:spcAft>
                <a:spcPts val="600"/>
              </a:spcAft>
            </a:pPr>
            <a:r>
              <a:rPr lang="en-US" sz="2400" smtClean="0">
                <a:sym typeface="Symbol" pitchFamily="18" charset="2"/>
              </a:rPr>
              <a:t>Vital few factors are determined from the analysis of resulting data.</a:t>
            </a:r>
          </a:p>
          <a:p>
            <a:pPr eaLnBrk="1" hangingPunct="1">
              <a:spcBef>
                <a:spcPts val="600"/>
              </a:spcBef>
              <a:spcAft>
                <a:spcPts val="600"/>
              </a:spcAft>
            </a:pPr>
            <a:r>
              <a:rPr lang="en-US" sz="2400" smtClean="0">
                <a:sym typeface="Symbol" pitchFamily="18" charset="2"/>
              </a:rPr>
              <a:t>With the vital few factors identified, mathematical models for predicting the response variable and its standard deviation can be developed.</a:t>
            </a:r>
          </a:p>
          <a:p>
            <a:pPr eaLnBrk="1" hangingPunct="1">
              <a:spcBef>
                <a:spcPts val="600"/>
              </a:spcBef>
              <a:spcAft>
                <a:spcPts val="600"/>
              </a:spcAft>
            </a:pPr>
            <a:r>
              <a:rPr lang="en-US" sz="2400" smtClean="0">
                <a:sym typeface="Symbol" pitchFamily="18" charset="2"/>
              </a:rPr>
              <a:t>These models will be used to determine the values of the factors which will provide the best response average and the lowest possible standard deviation of the response variable(s).</a:t>
            </a:r>
          </a:p>
        </p:txBody>
      </p:sp>
      <p:sp>
        <p:nvSpPr>
          <p:cNvPr id="38916" name="Slide Number Placeholder 3"/>
          <p:cNvSpPr>
            <a:spLocks noGrp="1"/>
          </p:cNvSpPr>
          <p:nvPr>
            <p:ph type="sldNum" sz="quarter" idx="12"/>
          </p:nvPr>
        </p:nvSpPr>
        <p:spPr>
          <a:noFill/>
        </p:spPr>
        <p:txBody>
          <a:bodyPr/>
          <a:lstStyle/>
          <a:p>
            <a:fld id="{D55042F7-4353-4E62-BAF6-24C43CD55B49}" type="slidenum">
              <a:rPr lang="en-US" smtClean="0"/>
              <a:pPr/>
              <a:t>12</a:t>
            </a:fld>
            <a:endParaRPr lang="en-US" smtClean="0"/>
          </a:p>
        </p:txBody>
      </p:sp>
      <p:sp>
        <p:nvSpPr>
          <p:cNvPr id="38917"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p:cNvSpPr>
            <a:spLocks noChangeArrowheads="1"/>
          </p:cNvSpPr>
          <p:nvPr/>
        </p:nvSpPr>
        <p:spPr bwMode="auto">
          <a:xfrm>
            <a:off x="457200" y="5410199"/>
            <a:ext cx="8305800" cy="533401"/>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40291" name="Rectangle 2"/>
          <p:cNvSpPr>
            <a:spLocks noGrp="1" noChangeArrowheads="1"/>
          </p:cNvSpPr>
          <p:nvPr>
            <p:ph type="title"/>
          </p:nvPr>
        </p:nvSpPr>
        <p:spPr>
          <a:xfrm>
            <a:off x="381000" y="0"/>
            <a:ext cx="8534400" cy="1143000"/>
          </a:xfrm>
        </p:spPr>
        <p:txBody>
          <a:bodyPr/>
          <a:lstStyle/>
          <a:p>
            <a:pPr eaLnBrk="1" hangingPunct="1"/>
            <a:r>
              <a:rPr lang="en-US" sz="3600" smtClean="0"/>
              <a:t>Simple Experiments: Hypothesis Testing</a:t>
            </a:r>
          </a:p>
        </p:txBody>
      </p:sp>
      <p:sp>
        <p:nvSpPr>
          <p:cNvPr id="140292" name="Rectangle 3"/>
          <p:cNvSpPr>
            <a:spLocks noGrp="1" noChangeArrowheads="1"/>
          </p:cNvSpPr>
          <p:nvPr>
            <p:ph type="body" idx="1"/>
          </p:nvPr>
        </p:nvSpPr>
        <p:spPr>
          <a:xfrm>
            <a:off x="457200" y="1143000"/>
            <a:ext cx="8229600" cy="5410200"/>
          </a:xfrm>
        </p:spPr>
        <p:txBody>
          <a:bodyPr/>
          <a:lstStyle/>
          <a:p>
            <a:pPr eaLnBrk="1" hangingPunct="1">
              <a:lnSpc>
                <a:spcPct val="80000"/>
              </a:lnSpc>
              <a:buFontTx/>
              <a:buNone/>
            </a:pPr>
            <a:r>
              <a:rPr lang="en-US" sz="2800" b="1" dirty="0" smtClean="0">
                <a:solidFill>
                  <a:schemeClr val="accent2"/>
                </a:solidFill>
              </a:rPr>
              <a:t>Paired t test in Minitab</a:t>
            </a:r>
          </a:p>
          <a:p>
            <a:pPr eaLnBrk="1" hangingPunct="1">
              <a:lnSpc>
                <a:spcPct val="80000"/>
              </a:lnSpc>
              <a:buFontTx/>
              <a:buNone/>
            </a:pPr>
            <a:endParaRPr lang="en-US" sz="1600" dirty="0" smtClean="0"/>
          </a:p>
          <a:p>
            <a:pPr marL="0" indent="0">
              <a:buNone/>
            </a:pPr>
            <a:r>
              <a:rPr lang="en-US" sz="2000" b="1" dirty="0"/>
              <a:t>Paired T-Test and CI: Material A, Material B </a:t>
            </a:r>
          </a:p>
          <a:p>
            <a:endParaRPr lang="en-US" sz="1800" b="1" dirty="0"/>
          </a:p>
          <a:p>
            <a:pPr marL="0" indent="0">
              <a:buNone/>
            </a:pPr>
            <a:r>
              <a:rPr lang="en-US" sz="2000" dirty="0"/>
              <a:t>Paired T for Material A - Material B</a:t>
            </a:r>
          </a:p>
          <a:p>
            <a:endParaRPr lang="en-US" sz="1800" dirty="0"/>
          </a:p>
          <a:p>
            <a:pPr marL="0" indent="0">
              <a:buNone/>
            </a:pPr>
            <a:r>
              <a:rPr lang="en-US" sz="2000" dirty="0"/>
              <a:t>           </a:t>
            </a:r>
            <a:r>
              <a:rPr lang="en-US" sz="2000" dirty="0" smtClean="0"/>
              <a:t>  </a:t>
            </a:r>
            <a:r>
              <a:rPr lang="en-US" sz="2000" dirty="0"/>
              <a:t>N    Mean  </a:t>
            </a:r>
            <a:r>
              <a:rPr lang="en-US" sz="2000" dirty="0" err="1"/>
              <a:t>StDev</a:t>
            </a:r>
            <a:r>
              <a:rPr lang="en-US" sz="2000" dirty="0"/>
              <a:t>  SE Mean</a:t>
            </a:r>
          </a:p>
          <a:p>
            <a:pPr marL="0" indent="0">
              <a:buNone/>
            </a:pPr>
            <a:r>
              <a:rPr lang="pt-BR" sz="2000" dirty="0"/>
              <a:t>Material A  10  10.630  2.451    0.775</a:t>
            </a:r>
          </a:p>
          <a:p>
            <a:pPr marL="0" indent="0">
              <a:buNone/>
            </a:pPr>
            <a:r>
              <a:rPr lang="en-US" sz="2000" dirty="0"/>
              <a:t>Material B  10  11.040  2.518    0.796</a:t>
            </a:r>
          </a:p>
          <a:p>
            <a:pPr marL="0" indent="0">
              <a:buNone/>
            </a:pPr>
            <a:r>
              <a:rPr lang="en-US" sz="2000" dirty="0"/>
              <a:t>Difference  10  -0.410  0.387    0.122</a:t>
            </a:r>
          </a:p>
          <a:p>
            <a:pPr marL="0" indent="0">
              <a:buNone/>
            </a:pPr>
            <a:endParaRPr lang="en-US" sz="1800" dirty="0"/>
          </a:p>
          <a:p>
            <a:pPr marL="0" indent="0">
              <a:buNone/>
            </a:pPr>
            <a:r>
              <a:rPr lang="en-US" sz="2000" dirty="0"/>
              <a:t>95% CI for mean difference: (-0.687, -0.133)</a:t>
            </a:r>
          </a:p>
          <a:p>
            <a:pPr marL="0" indent="0">
              <a:buNone/>
            </a:pPr>
            <a:r>
              <a:rPr lang="en-US" sz="2000" dirty="0"/>
              <a:t>T-Test of mean difference = 0 (vs ≠ 0): T-Value = -3.35  P-Value = 0.009</a:t>
            </a:r>
          </a:p>
          <a:p>
            <a:endParaRPr lang="en-US" sz="2000" dirty="0"/>
          </a:p>
          <a:p>
            <a:endParaRPr lang="en-US" sz="2000" dirty="0"/>
          </a:p>
          <a:p>
            <a:pPr eaLnBrk="1" hangingPunct="1">
              <a:lnSpc>
                <a:spcPct val="80000"/>
              </a:lnSpc>
              <a:buFontTx/>
              <a:buNone/>
            </a:pPr>
            <a:endParaRPr lang="en-US" sz="1800" dirty="0" smtClean="0"/>
          </a:p>
        </p:txBody>
      </p:sp>
      <p:sp>
        <p:nvSpPr>
          <p:cNvPr id="140293" name="Text Box 6"/>
          <p:cNvSpPr txBox="1">
            <a:spLocks noChangeArrowheads="1"/>
          </p:cNvSpPr>
          <p:nvPr/>
        </p:nvSpPr>
        <p:spPr bwMode="auto">
          <a:xfrm>
            <a:off x="0" y="5935362"/>
            <a:ext cx="8991600" cy="831850"/>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pPr>
            <a:r>
              <a:rPr lang="en-US" sz="2400" dirty="0"/>
              <a:t>Since p-value = 0.009 &lt; </a:t>
            </a:r>
            <a:r>
              <a:rPr lang="el-GR" sz="2400" dirty="0">
                <a:cs typeface="Arial" pitchFamily="34" charset="0"/>
              </a:rPr>
              <a:t>α</a:t>
            </a:r>
            <a:r>
              <a:rPr lang="en-US" sz="2400" dirty="0">
                <a:cs typeface="Arial" pitchFamily="34" charset="0"/>
              </a:rPr>
              <a:t>=0.05, we reject H</a:t>
            </a:r>
            <a:r>
              <a:rPr lang="en-US" sz="2400" baseline="-25000" dirty="0">
                <a:cs typeface="Arial" pitchFamily="34" charset="0"/>
              </a:rPr>
              <a:t>0</a:t>
            </a:r>
            <a:r>
              <a:rPr lang="en-US" sz="2400" dirty="0">
                <a:cs typeface="Arial" pitchFamily="34" charset="0"/>
              </a:rPr>
              <a:t>, therefore we believe there IS a difference in wear between materials A and B.</a:t>
            </a:r>
            <a:endParaRPr lang="el-GR" sz="2400" dirty="0">
              <a:cs typeface="Arial" pitchFamily="34" charset="0"/>
            </a:endParaRPr>
          </a:p>
        </p:txBody>
      </p:sp>
      <p:sp>
        <p:nvSpPr>
          <p:cNvPr id="140294" name="Slide Number Placeholder 5"/>
          <p:cNvSpPr>
            <a:spLocks noGrp="1"/>
          </p:cNvSpPr>
          <p:nvPr>
            <p:ph type="sldNum" sz="quarter" idx="12"/>
          </p:nvPr>
        </p:nvSpPr>
        <p:spPr>
          <a:noFill/>
        </p:spPr>
        <p:txBody>
          <a:bodyPr/>
          <a:lstStyle/>
          <a:p>
            <a:fld id="{BEE51850-9DD9-4AAF-8B16-1A4803B2B66B}" type="slidenum">
              <a:rPr lang="en-US" smtClean="0"/>
              <a:pPr/>
              <a:t>120</a:t>
            </a:fld>
            <a:endParaRPr lang="en-US" smtClean="0"/>
          </a:p>
        </p:txBody>
      </p:sp>
      <p:sp>
        <p:nvSpPr>
          <p:cNvPr id="140295"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280086" y="5486400"/>
            <a:ext cx="7263714" cy="533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41315" name="Rectangle 3"/>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41316" name="Rectangle 4"/>
          <p:cNvSpPr>
            <a:spLocks noGrp="1" noChangeArrowheads="1"/>
          </p:cNvSpPr>
          <p:nvPr>
            <p:ph type="body" idx="1"/>
          </p:nvPr>
        </p:nvSpPr>
        <p:spPr>
          <a:xfrm>
            <a:off x="381000" y="914400"/>
            <a:ext cx="8382000" cy="5562600"/>
          </a:xfrm>
        </p:spPr>
        <p:txBody>
          <a:bodyPr/>
          <a:lstStyle/>
          <a:p>
            <a:pPr eaLnBrk="1" hangingPunct="1">
              <a:buFontTx/>
              <a:buNone/>
            </a:pPr>
            <a:r>
              <a:rPr lang="en-US" sz="2800" b="1" dirty="0" smtClean="0">
                <a:solidFill>
                  <a:schemeClr val="accent2"/>
                </a:solidFill>
              </a:rPr>
              <a:t>Paired t test: Boys Shoe Example</a:t>
            </a:r>
          </a:p>
          <a:p>
            <a:pPr eaLnBrk="1" hangingPunct="1"/>
            <a:r>
              <a:rPr lang="en-US" sz="2000" dirty="0" smtClean="0"/>
              <a:t>What if we had evaluated the data using a t test to compare the mean wear of material A and material B (assume equal variances)?</a:t>
            </a:r>
          </a:p>
          <a:p>
            <a:pPr eaLnBrk="1" hangingPunct="1"/>
            <a:endParaRPr lang="en-US" sz="2400" dirty="0" smtClean="0"/>
          </a:p>
          <a:p>
            <a:pPr marL="0" indent="0">
              <a:buNone/>
            </a:pPr>
            <a:r>
              <a:rPr lang="en-US" sz="1600" dirty="0"/>
              <a:t>Two-sample T for Material A vs Material B</a:t>
            </a:r>
          </a:p>
          <a:p>
            <a:endParaRPr lang="en-US" sz="1600" dirty="0"/>
          </a:p>
          <a:p>
            <a:pPr marL="0" indent="0">
              <a:buNone/>
            </a:pPr>
            <a:r>
              <a:rPr lang="en-US" sz="1600" dirty="0"/>
              <a:t>             N   Mean  </a:t>
            </a:r>
            <a:r>
              <a:rPr lang="en-US" sz="1600" dirty="0" err="1"/>
              <a:t>StDev</a:t>
            </a:r>
            <a:r>
              <a:rPr lang="en-US" sz="1600" dirty="0"/>
              <a:t>  SE Mean</a:t>
            </a:r>
          </a:p>
          <a:p>
            <a:pPr marL="0" indent="0">
              <a:buNone/>
            </a:pPr>
            <a:r>
              <a:rPr lang="pt-BR" sz="1600" dirty="0"/>
              <a:t>Material A  10  10.63   2.45     0.78</a:t>
            </a:r>
          </a:p>
          <a:p>
            <a:pPr marL="0" indent="0">
              <a:buNone/>
            </a:pPr>
            <a:r>
              <a:rPr lang="en-US" sz="1600" dirty="0"/>
              <a:t>Material B  10  11.04   2.52     0.80</a:t>
            </a:r>
          </a:p>
          <a:p>
            <a:endParaRPr lang="en-US" sz="1600" dirty="0"/>
          </a:p>
          <a:p>
            <a:endParaRPr lang="en-US" sz="1600" dirty="0"/>
          </a:p>
          <a:p>
            <a:pPr marL="0" indent="0">
              <a:buNone/>
            </a:pPr>
            <a:r>
              <a:rPr lang="en-US" sz="1600" dirty="0"/>
              <a:t>Difference = </a:t>
            </a:r>
            <a:r>
              <a:rPr lang="el-GR" sz="1600" dirty="0"/>
              <a:t>μ (</a:t>
            </a:r>
            <a:r>
              <a:rPr lang="en-US" sz="1600" dirty="0"/>
              <a:t>Material A) - </a:t>
            </a:r>
            <a:r>
              <a:rPr lang="el-GR" sz="1600" dirty="0"/>
              <a:t>μ (</a:t>
            </a:r>
            <a:r>
              <a:rPr lang="en-US" sz="1600" dirty="0"/>
              <a:t>Material B)</a:t>
            </a:r>
          </a:p>
          <a:p>
            <a:pPr marL="0" indent="0">
              <a:buNone/>
            </a:pPr>
            <a:r>
              <a:rPr lang="en-US" sz="1600" dirty="0"/>
              <a:t>Estimate for difference:  -0.41</a:t>
            </a:r>
          </a:p>
          <a:p>
            <a:pPr marL="0" indent="0">
              <a:buNone/>
            </a:pPr>
            <a:r>
              <a:rPr lang="it-IT" sz="1600" dirty="0"/>
              <a:t>95% CI for difference:  (-2.74, 1.92)</a:t>
            </a:r>
          </a:p>
          <a:p>
            <a:pPr marL="0" indent="0">
              <a:buNone/>
            </a:pPr>
            <a:r>
              <a:rPr lang="en-US" sz="1600" dirty="0"/>
              <a:t>T-Test of difference = 0 (vs ≠): T-Value = -0.37  P-Value = 0.716  DF = 18</a:t>
            </a:r>
          </a:p>
          <a:p>
            <a:pPr marL="0" indent="0">
              <a:buNone/>
            </a:pPr>
            <a:r>
              <a:rPr lang="en-US" sz="1600" dirty="0"/>
              <a:t>Both use Pooled </a:t>
            </a:r>
            <a:r>
              <a:rPr lang="en-US" sz="1600" dirty="0" err="1"/>
              <a:t>StDev</a:t>
            </a:r>
            <a:r>
              <a:rPr lang="en-US" sz="1600" dirty="0"/>
              <a:t> = 2.4851</a:t>
            </a:r>
          </a:p>
          <a:p>
            <a:endParaRPr lang="en-US" sz="1600" dirty="0"/>
          </a:p>
          <a:p>
            <a:endParaRPr lang="en-US" sz="1600" dirty="0"/>
          </a:p>
          <a:p>
            <a:endParaRPr lang="en-US" sz="1600" dirty="0"/>
          </a:p>
          <a:p>
            <a:pPr eaLnBrk="1" hangingPunct="1"/>
            <a:endParaRPr lang="en-US" sz="2400" dirty="0" smtClean="0"/>
          </a:p>
          <a:p>
            <a:pPr eaLnBrk="1" hangingPunct="1"/>
            <a:endParaRPr lang="en-US" sz="2400" dirty="0" smtClean="0"/>
          </a:p>
          <a:p>
            <a:pPr eaLnBrk="1" hangingPunct="1"/>
            <a:endParaRPr lang="en-US" sz="2400" dirty="0" smtClean="0"/>
          </a:p>
        </p:txBody>
      </p:sp>
      <p:sp>
        <p:nvSpPr>
          <p:cNvPr id="141317" name="Slide Number Placeholder 4"/>
          <p:cNvSpPr>
            <a:spLocks noGrp="1"/>
          </p:cNvSpPr>
          <p:nvPr>
            <p:ph type="sldNum" sz="quarter" idx="12"/>
          </p:nvPr>
        </p:nvSpPr>
        <p:spPr>
          <a:noFill/>
        </p:spPr>
        <p:txBody>
          <a:bodyPr/>
          <a:lstStyle/>
          <a:p>
            <a:fld id="{97F9BAFD-6912-46A1-BED0-557B64AF867D}" type="slidenum">
              <a:rPr lang="en-US" smtClean="0"/>
              <a:pPr/>
              <a:t>121</a:t>
            </a:fld>
            <a:endParaRPr lang="en-US" smtClean="0"/>
          </a:p>
        </p:txBody>
      </p:sp>
      <p:sp>
        <p:nvSpPr>
          <p:cNvPr id="141318"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42339" name="Rectangle 4"/>
          <p:cNvSpPr>
            <a:spLocks noGrp="1" noChangeArrowheads="1"/>
          </p:cNvSpPr>
          <p:nvPr>
            <p:ph type="body" idx="1"/>
          </p:nvPr>
        </p:nvSpPr>
        <p:spPr>
          <a:xfrm>
            <a:off x="381000" y="1219200"/>
            <a:ext cx="8382000" cy="5638800"/>
          </a:xfrm>
        </p:spPr>
        <p:txBody>
          <a:bodyPr/>
          <a:lstStyle/>
          <a:p>
            <a:pPr eaLnBrk="1" hangingPunct="1">
              <a:spcBef>
                <a:spcPts val="600"/>
              </a:spcBef>
              <a:spcAft>
                <a:spcPts val="600"/>
              </a:spcAft>
              <a:buFontTx/>
              <a:buNone/>
            </a:pPr>
            <a:r>
              <a:rPr lang="en-US" sz="2800" b="1" smtClean="0">
                <a:solidFill>
                  <a:schemeClr val="accent2"/>
                </a:solidFill>
              </a:rPr>
              <a:t>Paired t test: Boys Shoe Example</a:t>
            </a:r>
          </a:p>
          <a:p>
            <a:pPr eaLnBrk="1" hangingPunct="1">
              <a:spcBef>
                <a:spcPts val="600"/>
              </a:spcBef>
              <a:spcAft>
                <a:spcPts val="600"/>
              </a:spcAft>
            </a:pPr>
            <a:r>
              <a:rPr lang="en-US" sz="2400" smtClean="0"/>
              <a:t>Using a t test to compare the mean wear of material A and material B (assume equal variances) we conclude……</a:t>
            </a:r>
          </a:p>
          <a:p>
            <a:pPr eaLnBrk="1" hangingPunct="1">
              <a:spcBef>
                <a:spcPts val="600"/>
              </a:spcBef>
              <a:spcAft>
                <a:spcPts val="600"/>
              </a:spcAft>
            </a:pPr>
            <a:r>
              <a:rPr lang="en-US" sz="2400" smtClean="0"/>
              <a:t>Since p-value=0.716 &gt; </a:t>
            </a:r>
            <a:r>
              <a:rPr lang="el-GR" sz="2400" smtClean="0"/>
              <a:t>α</a:t>
            </a:r>
            <a:r>
              <a:rPr lang="en-US" sz="2400" smtClean="0"/>
              <a:t>=0.05  we accept H0: </a:t>
            </a:r>
            <a:r>
              <a:rPr lang="el-GR" sz="2400" smtClean="0"/>
              <a:t>μ</a:t>
            </a:r>
            <a:r>
              <a:rPr lang="en-US" sz="2400" baseline="-25000" smtClean="0"/>
              <a:t>A</a:t>
            </a:r>
            <a:r>
              <a:rPr lang="en-US" sz="2400" smtClean="0"/>
              <a:t>=</a:t>
            </a:r>
            <a:r>
              <a:rPr lang="el-GR" sz="2400" smtClean="0"/>
              <a:t>μ</a:t>
            </a:r>
            <a:r>
              <a:rPr lang="en-US" sz="2400" baseline="-25000" smtClean="0"/>
              <a:t>B</a:t>
            </a:r>
            <a:r>
              <a:rPr lang="en-US" sz="2400" smtClean="0"/>
              <a:t> </a:t>
            </a:r>
          </a:p>
          <a:p>
            <a:pPr eaLnBrk="1" hangingPunct="1">
              <a:spcBef>
                <a:spcPts val="600"/>
              </a:spcBef>
              <a:spcAft>
                <a:spcPts val="600"/>
              </a:spcAft>
            </a:pPr>
            <a:r>
              <a:rPr lang="en-US" sz="2400" smtClean="0"/>
              <a:t>Therefore, we believe no difference in wear between material A and B </a:t>
            </a:r>
          </a:p>
          <a:p>
            <a:pPr eaLnBrk="1" hangingPunct="1">
              <a:spcBef>
                <a:spcPts val="600"/>
              </a:spcBef>
              <a:spcAft>
                <a:spcPts val="600"/>
              </a:spcAft>
            </a:pPr>
            <a:r>
              <a:rPr lang="en-US" sz="2400" smtClean="0"/>
              <a:t>However, this is </a:t>
            </a:r>
            <a:r>
              <a:rPr lang="en-US" sz="2400" u="sng" smtClean="0"/>
              <a:t>not</a:t>
            </a:r>
            <a:r>
              <a:rPr lang="en-US" sz="2400" smtClean="0"/>
              <a:t> the correct analysis because it does not block out the differences between boys</a:t>
            </a:r>
          </a:p>
          <a:p>
            <a:pPr lvl="1" eaLnBrk="1" hangingPunct="1">
              <a:spcBef>
                <a:spcPts val="600"/>
              </a:spcBef>
              <a:spcAft>
                <a:spcPts val="600"/>
              </a:spcAft>
            </a:pPr>
            <a:r>
              <a:rPr lang="en-US" sz="2000" smtClean="0"/>
              <a:t>This example shows how you can reach the wrong conclusion if you do not use the proper test.</a:t>
            </a:r>
          </a:p>
          <a:p>
            <a:pPr eaLnBrk="1" hangingPunct="1">
              <a:spcBef>
                <a:spcPts val="600"/>
              </a:spcBef>
              <a:spcAft>
                <a:spcPts val="600"/>
              </a:spcAft>
              <a:buFontTx/>
              <a:buNone/>
            </a:pPr>
            <a:endParaRPr lang="en-US" sz="2400" smtClean="0"/>
          </a:p>
          <a:p>
            <a:pPr eaLnBrk="1" hangingPunct="1">
              <a:spcBef>
                <a:spcPts val="600"/>
              </a:spcBef>
              <a:spcAft>
                <a:spcPts val="600"/>
              </a:spcAft>
            </a:pPr>
            <a:endParaRPr lang="el-GR" sz="2400" smtClean="0"/>
          </a:p>
          <a:p>
            <a:pPr eaLnBrk="1" hangingPunct="1">
              <a:spcBef>
                <a:spcPts val="600"/>
              </a:spcBef>
              <a:spcAft>
                <a:spcPts val="600"/>
              </a:spcAft>
            </a:pPr>
            <a:endParaRPr lang="en-US" sz="2400" smtClean="0"/>
          </a:p>
          <a:p>
            <a:pPr eaLnBrk="1" hangingPunct="1">
              <a:spcBef>
                <a:spcPts val="600"/>
              </a:spcBef>
              <a:spcAft>
                <a:spcPts val="600"/>
              </a:spcAft>
            </a:pPr>
            <a:endParaRPr lang="en-US" smtClean="0"/>
          </a:p>
          <a:p>
            <a:pPr eaLnBrk="1" hangingPunct="1">
              <a:spcBef>
                <a:spcPts val="600"/>
              </a:spcBef>
              <a:spcAft>
                <a:spcPts val="600"/>
              </a:spcAft>
            </a:pPr>
            <a:endParaRPr lang="en-US" smtClean="0"/>
          </a:p>
          <a:p>
            <a:pPr eaLnBrk="1" hangingPunct="1">
              <a:spcBef>
                <a:spcPts val="600"/>
              </a:spcBef>
              <a:spcAft>
                <a:spcPts val="600"/>
              </a:spcAft>
            </a:pPr>
            <a:endParaRPr lang="en-US" smtClean="0"/>
          </a:p>
          <a:p>
            <a:pPr eaLnBrk="1" hangingPunct="1">
              <a:spcBef>
                <a:spcPts val="600"/>
              </a:spcBef>
              <a:spcAft>
                <a:spcPts val="600"/>
              </a:spcAft>
            </a:pPr>
            <a:endParaRPr lang="en-US" smtClean="0"/>
          </a:p>
        </p:txBody>
      </p:sp>
      <p:sp>
        <p:nvSpPr>
          <p:cNvPr id="142340" name="Slide Number Placeholder 3"/>
          <p:cNvSpPr>
            <a:spLocks noGrp="1"/>
          </p:cNvSpPr>
          <p:nvPr>
            <p:ph type="sldNum" sz="quarter" idx="12"/>
          </p:nvPr>
        </p:nvSpPr>
        <p:spPr>
          <a:noFill/>
        </p:spPr>
        <p:txBody>
          <a:bodyPr/>
          <a:lstStyle/>
          <a:p>
            <a:fld id="{9E520B26-1D72-4179-8BE0-849647D420CF}" type="slidenum">
              <a:rPr lang="en-US" smtClean="0"/>
              <a:pPr/>
              <a:t>122</a:t>
            </a:fld>
            <a:endParaRPr lang="en-US" smtClean="0"/>
          </a:p>
        </p:txBody>
      </p:sp>
      <p:sp>
        <p:nvSpPr>
          <p:cNvPr id="142341"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a:xfrm>
            <a:off x="304800" y="381000"/>
            <a:ext cx="8229600" cy="1143000"/>
          </a:xfrm>
        </p:spPr>
        <p:txBody>
          <a:bodyPr/>
          <a:lstStyle/>
          <a:p>
            <a:r>
              <a:rPr lang="en-US" dirty="0" smtClean="0"/>
              <a:t>Relationship between Hypothesis Test and CI</a:t>
            </a:r>
          </a:p>
        </p:txBody>
      </p:sp>
      <p:sp>
        <p:nvSpPr>
          <p:cNvPr id="143363" name="Content Placeholder 2"/>
          <p:cNvSpPr>
            <a:spLocks noGrp="1"/>
          </p:cNvSpPr>
          <p:nvPr>
            <p:ph idx="1"/>
          </p:nvPr>
        </p:nvSpPr>
        <p:spPr>
          <a:xfrm>
            <a:off x="152400" y="1524000"/>
            <a:ext cx="8839200" cy="5181600"/>
          </a:xfrm>
        </p:spPr>
        <p:txBody>
          <a:bodyPr/>
          <a:lstStyle/>
          <a:p>
            <a:pPr>
              <a:spcBef>
                <a:spcPts val="600"/>
              </a:spcBef>
              <a:spcAft>
                <a:spcPts val="600"/>
              </a:spcAft>
            </a:pPr>
            <a:r>
              <a:rPr lang="en-US" sz="2400" smtClean="0"/>
              <a:t>Close relationship between CI and hypothesis test</a:t>
            </a:r>
          </a:p>
          <a:p>
            <a:pPr>
              <a:spcBef>
                <a:spcPts val="600"/>
              </a:spcBef>
              <a:spcAft>
                <a:spcPts val="600"/>
              </a:spcAft>
            </a:pPr>
            <a:r>
              <a:rPr lang="en-US" sz="2400" u="sng" smtClean="0"/>
              <a:t>For a specific significance level, </a:t>
            </a:r>
            <a:r>
              <a:rPr lang="el-GR" sz="2400" u="sng" smtClean="0">
                <a:cs typeface="Times New Roman" pitchFamily="18" charset="0"/>
              </a:rPr>
              <a:t>α</a:t>
            </a:r>
            <a:r>
              <a:rPr lang="en-US" sz="2400" smtClean="0">
                <a:cs typeface="Times New Roman" pitchFamily="18" charset="0"/>
              </a:rPr>
              <a:t>, a CI</a:t>
            </a:r>
            <a:r>
              <a:rPr lang="en-US" sz="2400" smtClean="0"/>
              <a:t> is more informative than performing a hypothesis test.  </a:t>
            </a:r>
          </a:p>
          <a:p>
            <a:pPr lvl="1">
              <a:spcBef>
                <a:spcPts val="600"/>
              </a:spcBef>
              <a:spcAft>
                <a:spcPts val="600"/>
              </a:spcAft>
              <a:buFont typeface="Arial" pitchFamily="34" charset="0"/>
              <a:buChar char="•"/>
            </a:pPr>
            <a:r>
              <a:rPr lang="en-US" sz="2000" smtClean="0"/>
              <a:t>The decision made by the hypothesis test can be deduced from the confidence interval by looking to see whether </a:t>
            </a:r>
            <a:r>
              <a:rPr lang="el-GR" sz="2000" smtClean="0"/>
              <a:t>μ</a:t>
            </a:r>
            <a:r>
              <a:rPr lang="en-US" sz="2000" baseline="-25000" smtClean="0"/>
              <a:t>0</a:t>
            </a:r>
            <a:r>
              <a:rPr lang="en-US" sz="2000" smtClean="0"/>
              <a:t> is inside the confidence interval or not. </a:t>
            </a:r>
          </a:p>
          <a:p>
            <a:pPr>
              <a:spcBef>
                <a:spcPts val="600"/>
              </a:spcBef>
              <a:spcAft>
                <a:spcPts val="600"/>
              </a:spcAft>
            </a:pPr>
            <a:r>
              <a:rPr lang="en-US" sz="2400" smtClean="0"/>
              <a:t>Thus the confidence interval portrays the decisions made by hypothesis test for all possible values of </a:t>
            </a:r>
            <a:r>
              <a:rPr lang="el-GR" sz="2400" smtClean="0"/>
              <a:t>μ</a:t>
            </a:r>
            <a:r>
              <a:rPr lang="en-US" sz="2400" baseline="-25000" smtClean="0"/>
              <a:t>0</a:t>
            </a:r>
            <a:r>
              <a:rPr lang="en-US" sz="2000" smtClean="0"/>
              <a:t> </a:t>
            </a:r>
            <a:r>
              <a:rPr lang="en-US" sz="2400" smtClean="0"/>
              <a:t>(</a:t>
            </a:r>
            <a:r>
              <a:rPr lang="en-US" sz="2400" u="sng" smtClean="0"/>
              <a:t>for a given </a:t>
            </a:r>
            <a:r>
              <a:rPr lang="el-GR" sz="2400" u="sng" smtClean="0"/>
              <a:t>α</a:t>
            </a:r>
            <a:r>
              <a:rPr lang="en-US" sz="2400" smtClean="0"/>
              <a:t>)</a:t>
            </a:r>
          </a:p>
          <a:p>
            <a:pPr>
              <a:spcBef>
                <a:spcPts val="600"/>
              </a:spcBef>
              <a:spcAft>
                <a:spcPts val="600"/>
              </a:spcAft>
            </a:pPr>
            <a:r>
              <a:rPr lang="en-US" sz="2400" smtClean="0"/>
              <a:t>However, </a:t>
            </a:r>
            <a:r>
              <a:rPr lang="en-US" sz="2400" u="sng" smtClean="0"/>
              <a:t>for a specific sample</a:t>
            </a:r>
            <a:r>
              <a:rPr lang="en-US" sz="2400" smtClean="0"/>
              <a:t>, </a:t>
            </a:r>
            <a:r>
              <a:rPr lang="en-US" sz="2400" smtClean="0">
                <a:cs typeface="Times New Roman" pitchFamily="18" charset="0"/>
              </a:rPr>
              <a:t>a hypothesis test</a:t>
            </a:r>
            <a:r>
              <a:rPr lang="en-US" sz="2400" smtClean="0"/>
              <a:t> is more informative than performing a CI because the hypothesis test can quickly show decisions (accept or reject) for a variety of significance levels, </a:t>
            </a:r>
            <a:r>
              <a:rPr lang="el-GR" sz="2400" smtClean="0"/>
              <a:t>α</a:t>
            </a:r>
            <a:r>
              <a:rPr lang="en-US" sz="2400" smtClean="0"/>
              <a:t>.  </a:t>
            </a:r>
          </a:p>
          <a:p>
            <a:pPr>
              <a:spcBef>
                <a:spcPts val="600"/>
              </a:spcBef>
              <a:spcAft>
                <a:spcPts val="600"/>
              </a:spcAft>
            </a:pPr>
            <a:endParaRPr lang="en-US" sz="2400" baseline="-25000" smtClean="0"/>
          </a:p>
          <a:p>
            <a:pPr>
              <a:spcBef>
                <a:spcPts val="600"/>
              </a:spcBef>
              <a:spcAft>
                <a:spcPts val="600"/>
              </a:spcAft>
            </a:pPr>
            <a:endParaRPr lang="en-US" sz="2400" smtClean="0"/>
          </a:p>
        </p:txBody>
      </p:sp>
      <p:sp>
        <p:nvSpPr>
          <p:cNvPr id="143364" name="Slide Number Placeholder 3"/>
          <p:cNvSpPr>
            <a:spLocks noGrp="1"/>
          </p:cNvSpPr>
          <p:nvPr>
            <p:ph type="sldNum" sz="quarter" idx="12"/>
          </p:nvPr>
        </p:nvSpPr>
        <p:spPr>
          <a:noFill/>
        </p:spPr>
        <p:txBody>
          <a:bodyPr/>
          <a:lstStyle/>
          <a:p>
            <a:fld id="{7F280E95-536F-4CAF-BFA6-ABF761F3DD03}" type="slidenum">
              <a:rPr lang="en-US" smtClean="0"/>
              <a:pPr/>
              <a:t>123</a:t>
            </a:fld>
            <a:endParaRPr lang="en-US" smtClean="0"/>
          </a:p>
        </p:txBody>
      </p:sp>
      <p:sp>
        <p:nvSpPr>
          <p:cNvPr id="143365"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533400" y="0"/>
            <a:ext cx="8229600" cy="1143000"/>
          </a:xfrm>
        </p:spPr>
        <p:txBody>
          <a:bodyPr/>
          <a:lstStyle/>
          <a:p>
            <a:pPr eaLnBrk="1" hangingPunct="1"/>
            <a:r>
              <a:rPr lang="en-US" smtClean="0"/>
              <a:t>HW#1 here</a:t>
            </a:r>
          </a:p>
        </p:txBody>
      </p:sp>
      <p:sp>
        <p:nvSpPr>
          <p:cNvPr id="191493" name="Rectangle 3"/>
          <p:cNvSpPr>
            <a:spLocks noGrp="1" noChangeArrowheads="1"/>
          </p:cNvSpPr>
          <p:nvPr>
            <p:ph type="body" idx="1"/>
          </p:nvPr>
        </p:nvSpPr>
        <p:spPr>
          <a:xfrm>
            <a:off x="304800" y="1066800"/>
            <a:ext cx="8610600" cy="5791200"/>
          </a:xfrm>
          <a:solidFill>
            <a:schemeClr val="accent3"/>
          </a:solidFill>
        </p:spPr>
        <p:txBody>
          <a:bodyPr/>
          <a:lstStyle/>
          <a:p>
            <a:pPr eaLnBrk="1" hangingPunct="1">
              <a:spcBef>
                <a:spcPct val="30000"/>
              </a:spcBef>
              <a:spcAft>
                <a:spcPct val="20000"/>
              </a:spcAft>
              <a:defRPr/>
            </a:pPr>
            <a:r>
              <a:rPr lang="en-US" dirty="0" smtClean="0"/>
              <a:t>Due date =</a:t>
            </a:r>
          </a:p>
          <a:p>
            <a:pPr>
              <a:defRPr/>
            </a:pPr>
            <a:endParaRPr lang="en-US" dirty="0" smtClean="0"/>
          </a:p>
          <a:p>
            <a:pPr>
              <a:spcBef>
                <a:spcPts val="1200"/>
              </a:spcBef>
              <a:defRPr/>
            </a:pPr>
            <a:r>
              <a:rPr lang="en-US" sz="2400" dirty="0" smtClean="0"/>
              <a:t>Unless otherwise stated, you may use Minitab to do HW assignments</a:t>
            </a:r>
          </a:p>
          <a:p>
            <a:pPr>
              <a:spcBef>
                <a:spcPts val="1200"/>
              </a:spcBef>
              <a:defRPr/>
            </a:pPr>
            <a:r>
              <a:rPr lang="en-US" sz="2400" dirty="0" smtClean="0"/>
              <a:t>If submitting HW electronically, submit one (1) file only !!!</a:t>
            </a:r>
          </a:p>
          <a:p>
            <a:pPr>
              <a:spcBef>
                <a:spcPts val="1200"/>
              </a:spcBef>
              <a:defRPr/>
            </a:pPr>
            <a:r>
              <a:rPr lang="en-US" sz="2400" dirty="0" smtClean="0"/>
              <a:t>Can copy Minitab output and paste into MS Word.  Use ‘</a:t>
            </a:r>
            <a:r>
              <a:rPr lang="en-US" sz="2400" dirty="0" smtClean="0">
                <a:cs typeface="Courier New" pitchFamily="49" charset="0"/>
              </a:rPr>
              <a:t>Courier New</a:t>
            </a:r>
            <a:r>
              <a:rPr lang="en-US" sz="2400" dirty="0" smtClean="0"/>
              <a:t>’ font when pasting Minitab output in MS Word. </a:t>
            </a:r>
          </a:p>
          <a:p>
            <a:pPr>
              <a:spcBef>
                <a:spcPts val="1200"/>
              </a:spcBef>
              <a:defRPr/>
            </a:pPr>
            <a:r>
              <a:rPr lang="en-US" sz="2400" dirty="0" smtClean="0"/>
              <a:t>Indicate where the answer is located in Minitab output (circle, highlight, etc.)</a:t>
            </a:r>
          </a:p>
          <a:p>
            <a:pPr>
              <a:spcBef>
                <a:spcPts val="1200"/>
              </a:spcBef>
              <a:defRPr/>
            </a:pPr>
            <a:r>
              <a:rPr lang="en-US" sz="2400" dirty="0" smtClean="0"/>
              <a:t>Submit Word, Excel, or PDF files (Minitab supplemental files are ok). NO .</a:t>
            </a:r>
            <a:r>
              <a:rPr lang="en-US" sz="2400" dirty="0" err="1" smtClean="0"/>
              <a:t>jnt</a:t>
            </a:r>
            <a:r>
              <a:rPr lang="en-US" sz="2400" dirty="0" smtClean="0"/>
              <a:t> files!</a:t>
            </a:r>
          </a:p>
        </p:txBody>
      </p:sp>
      <p:sp>
        <p:nvSpPr>
          <p:cNvPr id="144388" name="Slide Number Placeholder 3"/>
          <p:cNvSpPr>
            <a:spLocks noGrp="1"/>
          </p:cNvSpPr>
          <p:nvPr>
            <p:ph type="sldNum" sz="quarter" idx="12"/>
          </p:nvPr>
        </p:nvSpPr>
        <p:spPr>
          <a:noFill/>
        </p:spPr>
        <p:txBody>
          <a:bodyPr/>
          <a:lstStyle/>
          <a:p>
            <a:fld id="{CE442867-03EA-4F42-98CC-6B1DD8A9FEA3}" type="slidenum">
              <a:rPr lang="en-US" smtClean="0"/>
              <a:pPr/>
              <a:t>124</a:t>
            </a:fld>
            <a:endParaRPr lang="en-US" smtClean="0"/>
          </a:p>
        </p:txBody>
      </p:sp>
      <p:sp>
        <p:nvSpPr>
          <p:cNvPr id="14438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57200" y="381000"/>
            <a:ext cx="8229600" cy="1143000"/>
          </a:xfrm>
        </p:spPr>
        <p:txBody>
          <a:bodyPr/>
          <a:lstStyle/>
          <a:p>
            <a:pPr eaLnBrk="1" hangingPunct="1"/>
            <a:r>
              <a:rPr lang="en-US" sz="4000" smtClean="0"/>
              <a:t>Simple Experiments and Design of Experiments</a:t>
            </a:r>
          </a:p>
        </p:txBody>
      </p:sp>
      <p:sp>
        <p:nvSpPr>
          <p:cNvPr id="145411" name="Rectangle 3"/>
          <p:cNvSpPr>
            <a:spLocks noGrp="1" noChangeArrowheads="1"/>
          </p:cNvSpPr>
          <p:nvPr>
            <p:ph type="body" idx="1"/>
          </p:nvPr>
        </p:nvSpPr>
        <p:spPr>
          <a:xfrm>
            <a:off x="457200" y="1905000"/>
            <a:ext cx="8229600" cy="4525963"/>
          </a:xfrm>
        </p:spPr>
        <p:txBody>
          <a:bodyPr/>
          <a:lstStyle/>
          <a:p>
            <a:pPr eaLnBrk="1" hangingPunct="1">
              <a:spcBef>
                <a:spcPts val="600"/>
              </a:spcBef>
              <a:spcAft>
                <a:spcPts val="600"/>
              </a:spcAft>
            </a:pPr>
            <a:r>
              <a:rPr lang="en-US" sz="2800" smtClean="0"/>
              <a:t>We reviewed several simple two-sample, comparative experiments</a:t>
            </a:r>
          </a:p>
          <a:p>
            <a:pPr lvl="1" eaLnBrk="1" hangingPunct="1">
              <a:spcBef>
                <a:spcPts val="600"/>
              </a:spcBef>
              <a:spcAft>
                <a:spcPts val="600"/>
              </a:spcAft>
            </a:pPr>
            <a:r>
              <a:rPr lang="en-US" sz="2400" smtClean="0"/>
              <a:t>Compare response at two factor levels</a:t>
            </a:r>
          </a:p>
          <a:p>
            <a:pPr lvl="2" eaLnBrk="1" hangingPunct="1">
              <a:spcBef>
                <a:spcPts val="600"/>
              </a:spcBef>
              <a:spcAft>
                <a:spcPts val="600"/>
              </a:spcAft>
            </a:pPr>
            <a:r>
              <a:rPr lang="en-US" sz="2000" smtClean="0"/>
              <a:t>Compare mean yield rates for two catalysts</a:t>
            </a:r>
          </a:p>
          <a:p>
            <a:pPr lvl="2" eaLnBrk="1" hangingPunct="1">
              <a:spcBef>
                <a:spcPts val="600"/>
              </a:spcBef>
              <a:spcAft>
                <a:spcPts val="600"/>
              </a:spcAft>
            </a:pPr>
            <a:r>
              <a:rPr lang="en-US" sz="2000" smtClean="0"/>
              <a:t>Compare mean wear for two shoe sole materials</a:t>
            </a:r>
          </a:p>
          <a:p>
            <a:pPr lvl="2" eaLnBrk="1" hangingPunct="1">
              <a:spcBef>
                <a:spcPts val="600"/>
              </a:spcBef>
              <a:spcAft>
                <a:spcPts val="600"/>
              </a:spcAft>
            </a:pPr>
            <a:endParaRPr lang="en-US" sz="2000" smtClean="0"/>
          </a:p>
          <a:p>
            <a:pPr eaLnBrk="1" hangingPunct="1">
              <a:spcBef>
                <a:spcPts val="600"/>
              </a:spcBef>
              <a:spcAft>
                <a:spcPts val="600"/>
              </a:spcAft>
            </a:pPr>
            <a:r>
              <a:rPr lang="en-US" sz="2800" smtClean="0"/>
              <a:t>This DOE course extends these simple experiments to more than two factor levels</a:t>
            </a:r>
          </a:p>
          <a:p>
            <a:pPr lvl="1" eaLnBrk="1" hangingPunct="1">
              <a:spcBef>
                <a:spcPts val="600"/>
              </a:spcBef>
              <a:spcAft>
                <a:spcPts val="600"/>
              </a:spcAft>
            </a:pPr>
            <a:r>
              <a:rPr lang="en-US" sz="2400" smtClean="0"/>
              <a:t>The main analysis technique we’ll use in this class, ANOVA, is an extension of a t test</a:t>
            </a:r>
          </a:p>
        </p:txBody>
      </p:sp>
      <p:sp>
        <p:nvSpPr>
          <p:cNvPr id="145412" name="Slide Number Placeholder 3"/>
          <p:cNvSpPr>
            <a:spLocks noGrp="1"/>
          </p:cNvSpPr>
          <p:nvPr>
            <p:ph type="sldNum" sz="quarter" idx="12"/>
          </p:nvPr>
        </p:nvSpPr>
        <p:spPr>
          <a:noFill/>
        </p:spPr>
        <p:txBody>
          <a:bodyPr/>
          <a:lstStyle/>
          <a:p>
            <a:fld id="{CE18C36E-36D8-48F8-8295-A1CBB77B28D2}" type="slidenum">
              <a:rPr lang="en-US" smtClean="0"/>
              <a:pPr/>
              <a:t>125</a:t>
            </a:fld>
            <a:endParaRPr lang="en-US" smtClean="0"/>
          </a:p>
        </p:txBody>
      </p:sp>
      <p:sp>
        <p:nvSpPr>
          <p:cNvPr id="145413"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381000" y="457200"/>
            <a:ext cx="8229600" cy="1143000"/>
          </a:xfrm>
        </p:spPr>
        <p:txBody>
          <a:bodyPr/>
          <a:lstStyle/>
          <a:p>
            <a:pPr eaLnBrk="1" hangingPunct="1"/>
            <a:r>
              <a:rPr lang="en-US" sz="4000" smtClean="0"/>
              <a:t>What If There Are More Than Two Factor Levels?</a:t>
            </a:r>
          </a:p>
        </p:txBody>
      </p:sp>
      <p:sp>
        <p:nvSpPr>
          <p:cNvPr id="24580" name="Rectangle 3"/>
          <p:cNvSpPr>
            <a:spLocks noGrp="1" noChangeArrowheads="1"/>
          </p:cNvSpPr>
          <p:nvPr>
            <p:ph type="body" idx="1"/>
          </p:nvPr>
        </p:nvSpPr>
        <p:spPr>
          <a:xfrm>
            <a:off x="457200" y="2103438"/>
            <a:ext cx="8229600" cy="4525962"/>
          </a:xfrm>
        </p:spPr>
        <p:txBody>
          <a:bodyPr/>
          <a:lstStyle/>
          <a:p>
            <a:pPr eaLnBrk="1" hangingPunct="1">
              <a:spcBef>
                <a:spcPts val="600"/>
              </a:spcBef>
            </a:pPr>
            <a:r>
              <a:rPr lang="en-US" sz="2400" smtClean="0"/>
              <a:t>The </a:t>
            </a:r>
            <a:r>
              <a:rPr lang="en-US" sz="2400" i="1" smtClean="0"/>
              <a:t>t</a:t>
            </a:r>
            <a:r>
              <a:rPr lang="en-US" sz="2400" smtClean="0"/>
              <a:t>-test does not directly apply</a:t>
            </a:r>
          </a:p>
          <a:p>
            <a:pPr eaLnBrk="1" hangingPunct="1">
              <a:spcBef>
                <a:spcPts val="600"/>
              </a:spcBef>
            </a:pPr>
            <a:r>
              <a:rPr lang="en-US" sz="2400" smtClean="0"/>
              <a:t>There are lots of practical situations where there are either more than two levels of interest, or there are several factors of simultaneous interest</a:t>
            </a:r>
          </a:p>
          <a:p>
            <a:pPr eaLnBrk="1" hangingPunct="1">
              <a:spcBef>
                <a:spcPts val="600"/>
              </a:spcBef>
            </a:pPr>
            <a:r>
              <a:rPr lang="en-US" sz="2400" smtClean="0"/>
              <a:t>The </a:t>
            </a:r>
            <a:r>
              <a:rPr lang="en-US" sz="2400" b="1" smtClean="0">
                <a:solidFill>
                  <a:schemeClr val="accent2"/>
                </a:solidFill>
              </a:rPr>
              <a:t>analysis of variance</a:t>
            </a:r>
            <a:r>
              <a:rPr lang="en-US" sz="2400" smtClean="0"/>
              <a:t> (ANOVA) is the appropriate analysis “engine” for these types of experiments – Chapter 3, textbook</a:t>
            </a:r>
          </a:p>
          <a:p>
            <a:pPr eaLnBrk="1" hangingPunct="1">
              <a:spcBef>
                <a:spcPts val="600"/>
              </a:spcBef>
            </a:pPr>
            <a:r>
              <a:rPr lang="en-US" sz="2400" smtClean="0"/>
              <a:t>The ANOVA was developed by Fisher in the early 1920s, and initially applied to agricultural experiments</a:t>
            </a:r>
          </a:p>
          <a:p>
            <a:pPr eaLnBrk="1" hangingPunct="1">
              <a:spcBef>
                <a:spcPts val="600"/>
              </a:spcBef>
            </a:pPr>
            <a:r>
              <a:rPr lang="en-US" sz="2400" smtClean="0"/>
              <a:t>Used extensively today for industrial experiments</a:t>
            </a:r>
          </a:p>
        </p:txBody>
      </p:sp>
      <p:graphicFrame>
        <p:nvGraphicFramePr>
          <p:cNvPr id="24578" name="Object 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24622" name="Equation" r:id="rId3" imgW="435285" imgH="677109" progId="">
                  <p:embed/>
                </p:oleObj>
              </mc:Choice>
              <mc:Fallback>
                <p:oleObj name="Equation" r:id="rId3" imgW="435285" imgH="677109"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1" name="Slide Number Placeholder 4"/>
          <p:cNvSpPr>
            <a:spLocks noGrp="1"/>
          </p:cNvSpPr>
          <p:nvPr>
            <p:ph type="sldNum" sz="quarter" idx="12"/>
          </p:nvPr>
        </p:nvSpPr>
        <p:spPr>
          <a:noFill/>
        </p:spPr>
        <p:txBody>
          <a:bodyPr/>
          <a:lstStyle/>
          <a:p>
            <a:fld id="{5CB638EA-AAB1-4561-805E-B26E36D043BB}" type="slidenum">
              <a:rPr lang="en-US" smtClean="0"/>
              <a:pPr/>
              <a:t>126</a:t>
            </a:fld>
            <a:endParaRPr lang="en-US" smtClean="0"/>
          </a:p>
        </p:txBody>
      </p:sp>
      <p:sp>
        <p:nvSpPr>
          <p:cNvPr id="24582"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lstStyle/>
          <a:p>
            <a:r>
              <a:rPr lang="en-US" sz="4000" dirty="0" smtClean="0"/>
              <a:t>Single Factor Designed Experiment</a:t>
            </a:r>
            <a:endParaRPr lang="en-US" sz="4000" dirty="0"/>
          </a:p>
        </p:txBody>
      </p:sp>
      <p:sp>
        <p:nvSpPr>
          <p:cNvPr id="3" name="Content Placeholder 2"/>
          <p:cNvSpPr>
            <a:spLocks noGrp="1"/>
          </p:cNvSpPr>
          <p:nvPr>
            <p:ph idx="1"/>
          </p:nvPr>
        </p:nvSpPr>
        <p:spPr>
          <a:xfrm>
            <a:off x="228600" y="990600"/>
            <a:ext cx="8686800" cy="4525963"/>
          </a:xfrm>
        </p:spPr>
        <p:txBody>
          <a:bodyPr/>
          <a:lstStyle/>
          <a:p>
            <a:r>
              <a:rPr lang="en-US" sz="2400" dirty="0" smtClean="0"/>
              <a:t>Does </a:t>
            </a:r>
            <a:r>
              <a:rPr lang="en-US" sz="2400" b="1" dirty="0" smtClean="0">
                <a:solidFill>
                  <a:schemeClr val="accent2"/>
                </a:solidFill>
              </a:rPr>
              <a:t>factor</a:t>
            </a:r>
            <a:r>
              <a:rPr lang="en-US" sz="2400" dirty="0" smtClean="0"/>
              <a:t> affect the </a:t>
            </a:r>
            <a:r>
              <a:rPr lang="en-US" sz="2400" b="1" dirty="0" smtClean="0">
                <a:solidFill>
                  <a:schemeClr val="accent2"/>
                </a:solidFill>
              </a:rPr>
              <a:t>response</a:t>
            </a:r>
            <a:r>
              <a:rPr lang="en-US" sz="2400" dirty="0" smtClean="0"/>
              <a:t>?</a:t>
            </a:r>
          </a:p>
          <a:p>
            <a:r>
              <a:rPr lang="en-US" sz="2400" dirty="0" smtClean="0"/>
              <a:t>Collect observations (i.e. measure response) at each of </a:t>
            </a:r>
            <a:r>
              <a:rPr lang="en-US" sz="2400" b="1" dirty="0" smtClean="0">
                <a:solidFill>
                  <a:srgbClr val="FF0000"/>
                </a:solidFill>
              </a:rPr>
              <a:t>a</a:t>
            </a:r>
            <a:r>
              <a:rPr lang="en-US" sz="2400" dirty="0" smtClean="0"/>
              <a:t> </a:t>
            </a:r>
            <a:r>
              <a:rPr lang="en-US" sz="2400" b="1" dirty="0" smtClean="0">
                <a:solidFill>
                  <a:schemeClr val="accent2"/>
                </a:solidFill>
              </a:rPr>
              <a:t>levels</a:t>
            </a:r>
            <a:r>
              <a:rPr lang="en-US" sz="2400" dirty="0" smtClean="0"/>
              <a:t> (or treatments or settings) of the factor through </a:t>
            </a:r>
            <a:r>
              <a:rPr lang="en-US" sz="2400" b="1" dirty="0" smtClean="0">
                <a:solidFill>
                  <a:schemeClr val="accent2"/>
                </a:solidFill>
              </a:rPr>
              <a:t>replication</a:t>
            </a:r>
            <a:r>
              <a:rPr lang="en-US" sz="2400" dirty="0" smtClean="0"/>
              <a:t> (repeated experimentation). </a:t>
            </a:r>
          </a:p>
          <a:p>
            <a:pPr lvl="2">
              <a:buNone/>
              <a:tabLst>
                <a:tab pos="4572000" algn="l"/>
              </a:tabLst>
            </a:pPr>
            <a:r>
              <a:rPr lang="en-US" sz="2000" dirty="0" smtClean="0"/>
              <a:t>n</a:t>
            </a:r>
            <a:r>
              <a:rPr lang="en-US" sz="2000" baseline="-25000" dirty="0" smtClean="0"/>
              <a:t>1</a:t>
            </a:r>
            <a:r>
              <a:rPr lang="en-US" sz="2000" dirty="0" smtClean="0"/>
              <a:t> observations at level 1	n</a:t>
            </a:r>
            <a:r>
              <a:rPr lang="en-US" sz="2000" baseline="-25000" dirty="0" smtClean="0"/>
              <a:t>1</a:t>
            </a:r>
            <a:r>
              <a:rPr lang="en-US" sz="2000" dirty="0" smtClean="0"/>
              <a:t> replicates at level 1 	</a:t>
            </a:r>
          </a:p>
          <a:p>
            <a:pPr lvl="2">
              <a:buNone/>
              <a:tabLst>
                <a:tab pos="4572000" algn="l"/>
              </a:tabLst>
            </a:pPr>
            <a:r>
              <a:rPr lang="en-US" sz="2000" dirty="0" smtClean="0"/>
              <a:t>n</a:t>
            </a:r>
            <a:r>
              <a:rPr lang="en-US" sz="2000" baseline="-25000" dirty="0" smtClean="0"/>
              <a:t>2</a:t>
            </a:r>
            <a:r>
              <a:rPr lang="en-US" sz="2000" dirty="0" smtClean="0"/>
              <a:t> observations at level 2	n</a:t>
            </a:r>
            <a:r>
              <a:rPr lang="en-US" sz="2000" baseline="-25000" dirty="0" smtClean="0"/>
              <a:t>2</a:t>
            </a:r>
            <a:r>
              <a:rPr lang="en-US" sz="2000" dirty="0" smtClean="0"/>
              <a:t> replicates at level 2 </a:t>
            </a:r>
          </a:p>
          <a:p>
            <a:pPr lvl="2">
              <a:buNone/>
              <a:tabLst>
                <a:tab pos="4572000" algn="l"/>
              </a:tabLst>
            </a:pPr>
            <a:r>
              <a:rPr lang="en-US" sz="2000" dirty="0" smtClean="0"/>
              <a:t>•••			</a:t>
            </a:r>
          </a:p>
          <a:p>
            <a:pPr lvl="2">
              <a:buNone/>
              <a:tabLst>
                <a:tab pos="4572000" algn="l"/>
              </a:tabLst>
            </a:pPr>
            <a:r>
              <a:rPr lang="en-US" sz="2000" dirty="0" err="1" smtClean="0"/>
              <a:t>n</a:t>
            </a:r>
            <a:r>
              <a:rPr lang="en-US" sz="2000" baseline="-25000" dirty="0" err="1" smtClean="0"/>
              <a:t>a</a:t>
            </a:r>
            <a:r>
              <a:rPr lang="en-US" sz="2000" dirty="0" smtClean="0"/>
              <a:t> observations at level a	</a:t>
            </a:r>
            <a:r>
              <a:rPr lang="en-US" sz="2000" dirty="0" err="1" smtClean="0"/>
              <a:t>n</a:t>
            </a:r>
            <a:r>
              <a:rPr lang="en-US" sz="2000" baseline="-25000" dirty="0" err="1" smtClean="0"/>
              <a:t>a</a:t>
            </a:r>
            <a:r>
              <a:rPr lang="en-US" sz="2000" dirty="0" smtClean="0"/>
              <a:t> replicates at level a</a:t>
            </a:r>
          </a:p>
          <a:p>
            <a:pPr lvl="1"/>
            <a:endParaRPr lang="en-US" sz="2000" dirty="0" smtClean="0"/>
          </a:p>
          <a:p>
            <a:r>
              <a:rPr lang="en-US" sz="2400" dirty="0" smtClean="0"/>
              <a:t>Total observations = </a:t>
            </a:r>
            <a:r>
              <a:rPr lang="en-US" sz="2400" b="1" dirty="0" smtClean="0">
                <a:solidFill>
                  <a:srgbClr val="FF0000"/>
                </a:solidFill>
              </a:rPr>
              <a:t>N</a:t>
            </a:r>
            <a:r>
              <a:rPr lang="en-US" sz="2400" dirty="0" smtClean="0"/>
              <a:t> = n</a:t>
            </a:r>
            <a:r>
              <a:rPr lang="en-US" sz="2400" baseline="-25000" dirty="0" smtClean="0"/>
              <a:t>1</a:t>
            </a:r>
            <a:r>
              <a:rPr lang="en-US" sz="2400" dirty="0" smtClean="0"/>
              <a:t> + n</a:t>
            </a:r>
            <a:r>
              <a:rPr lang="en-US" sz="2400" baseline="-25000" dirty="0" smtClean="0"/>
              <a:t>2</a:t>
            </a:r>
            <a:r>
              <a:rPr lang="en-US" sz="2400" dirty="0" smtClean="0"/>
              <a:t> + ••• + </a:t>
            </a:r>
            <a:r>
              <a:rPr lang="en-US" sz="2400" dirty="0" err="1" smtClean="0"/>
              <a:t>n</a:t>
            </a:r>
            <a:r>
              <a:rPr lang="en-US" sz="2400" baseline="-25000" dirty="0" err="1" smtClean="0"/>
              <a:t>a</a:t>
            </a:r>
            <a:endParaRPr lang="en-US" sz="2400" baseline="-25000" dirty="0" smtClean="0"/>
          </a:p>
          <a:p>
            <a:pPr>
              <a:spcBef>
                <a:spcPts val="1800"/>
              </a:spcBef>
            </a:pPr>
            <a:r>
              <a:rPr lang="en-US" sz="2400" dirty="0" smtClean="0"/>
              <a:t>If n</a:t>
            </a:r>
            <a:r>
              <a:rPr lang="en-US" sz="2400" baseline="-25000" dirty="0" smtClean="0"/>
              <a:t>1</a:t>
            </a:r>
            <a:r>
              <a:rPr lang="en-US" sz="2400" dirty="0" smtClean="0"/>
              <a:t> = n</a:t>
            </a:r>
            <a:r>
              <a:rPr lang="en-US" sz="2400" baseline="-25000" dirty="0" smtClean="0"/>
              <a:t>2</a:t>
            </a:r>
            <a:r>
              <a:rPr lang="en-US" sz="2400" dirty="0" smtClean="0"/>
              <a:t> = ••• = </a:t>
            </a:r>
            <a:r>
              <a:rPr lang="en-US" sz="2400" dirty="0" err="1" smtClean="0"/>
              <a:t>n</a:t>
            </a:r>
            <a:r>
              <a:rPr lang="en-US" sz="2400" baseline="-25000" dirty="0" err="1" smtClean="0"/>
              <a:t>a</a:t>
            </a:r>
            <a:r>
              <a:rPr lang="en-US" sz="2400" dirty="0" smtClean="0"/>
              <a:t> then </a:t>
            </a:r>
            <a:r>
              <a:rPr lang="en-US" sz="2400" b="1" dirty="0" smtClean="0">
                <a:solidFill>
                  <a:schemeClr val="accent2"/>
                </a:solidFill>
              </a:rPr>
              <a:t>balanced design</a:t>
            </a:r>
            <a:r>
              <a:rPr lang="en-US" sz="2400" dirty="0" smtClean="0"/>
              <a:t>, otherwise </a:t>
            </a:r>
            <a:r>
              <a:rPr lang="en-US" sz="2400" b="1" dirty="0" smtClean="0">
                <a:solidFill>
                  <a:schemeClr val="accent2"/>
                </a:solidFill>
              </a:rPr>
              <a:t>unbalanced design</a:t>
            </a:r>
          </a:p>
          <a:p>
            <a:r>
              <a:rPr lang="en-US" sz="2400" dirty="0" smtClean="0"/>
              <a:t>When all N observations collected in random order, then completely randomized design (</a:t>
            </a:r>
            <a:r>
              <a:rPr lang="en-US" sz="2400" b="1" dirty="0" smtClean="0">
                <a:solidFill>
                  <a:schemeClr val="accent2"/>
                </a:solidFill>
              </a:rPr>
              <a:t>CRD</a:t>
            </a:r>
            <a:r>
              <a:rPr lang="en-US" sz="2400" dirty="0" smtClean="0"/>
              <a:t>)</a:t>
            </a: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44FDA994-1CB5-45DC-A91A-EA1F4BFE0E50}" type="slidenum">
              <a:rPr lang="en-US" smtClean="0"/>
              <a:pPr>
                <a:defRPr/>
              </a:pPr>
              <a:t>127</a:t>
            </a:fld>
            <a:endParaRPr lang="en-US" dirty="0"/>
          </a:p>
        </p:txBody>
      </p:sp>
    </p:spTree>
    <p:extLst>
      <p:ext uri="{BB962C8B-B14F-4D97-AF65-F5344CB8AC3E}">
        <p14:creationId xmlns:p14="http://schemas.microsoft.com/office/powerpoint/2010/main" val="232731499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5"/>
          <p:cNvGraphicFramePr>
            <a:graphicFrameLocks noGrp="1"/>
          </p:cNvGraphicFramePr>
          <p:nvPr>
            <p:ph idx="1"/>
          </p:nvPr>
        </p:nvGraphicFramePr>
        <p:xfrm>
          <a:off x="228600" y="838200"/>
          <a:ext cx="8709660" cy="3627120"/>
        </p:xfrm>
        <a:graphic>
          <a:graphicData uri="http://schemas.openxmlformats.org/drawingml/2006/table">
            <a:tbl>
              <a:tblPr firstRow="1" bandRow="1">
                <a:tableStyleId>{5C22544A-7EE6-4342-B048-85BDC9FD1C3A}</a:tableStyleId>
              </a:tblPr>
              <a:tblGrid>
                <a:gridCol w="1554480"/>
                <a:gridCol w="1188720"/>
                <a:gridCol w="1188720"/>
                <a:gridCol w="1188720"/>
                <a:gridCol w="1188720"/>
                <a:gridCol w="1028700"/>
                <a:gridCol w="1371600"/>
              </a:tblGrid>
              <a:tr h="370840">
                <a:tc>
                  <a:txBody>
                    <a:bodyPr/>
                    <a:lstStyle/>
                    <a:p>
                      <a:pPr algn="ctr"/>
                      <a:r>
                        <a:rPr lang="en-US" sz="2000" dirty="0" smtClean="0">
                          <a:solidFill>
                            <a:schemeClr val="tx1"/>
                          </a:solidFill>
                        </a:rPr>
                        <a:t>Level</a:t>
                      </a:r>
                    </a:p>
                    <a:p>
                      <a:pPr algn="ctr"/>
                      <a:r>
                        <a:rPr lang="en-US" sz="2000" b="0" dirty="0" smtClean="0">
                          <a:solidFill>
                            <a:schemeClr val="tx1"/>
                          </a:solidFill>
                        </a:rPr>
                        <a:t>(treatment)</a:t>
                      </a:r>
                      <a:endParaRPr lang="en-US" sz="2000" b="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4">
                  <a:txBody>
                    <a:bodyPr/>
                    <a:lstStyle/>
                    <a:p>
                      <a:pPr algn="ctr"/>
                      <a:r>
                        <a:rPr lang="en-US" sz="2000" dirty="0" smtClean="0">
                          <a:solidFill>
                            <a:schemeClr val="tx1"/>
                          </a:solidFill>
                        </a:rPr>
                        <a:t>Observations</a:t>
                      </a:r>
                    </a:p>
                    <a:p>
                      <a:pPr algn="ctr"/>
                      <a:r>
                        <a:rPr lang="en-US" sz="1800" b="0" baseline="0" dirty="0" err="1" smtClean="0">
                          <a:solidFill>
                            <a:schemeClr val="tx1"/>
                          </a:solidFill>
                        </a:rPr>
                        <a:t>Y</a:t>
                      </a:r>
                      <a:r>
                        <a:rPr lang="en-US" sz="1800" b="0" baseline="-25000" dirty="0" err="1" smtClean="0">
                          <a:solidFill>
                            <a:schemeClr val="tx1"/>
                          </a:solidFill>
                        </a:rPr>
                        <a:t>ij</a:t>
                      </a:r>
                      <a:r>
                        <a:rPr lang="en-US" sz="1800" b="0" dirty="0" smtClean="0">
                          <a:solidFill>
                            <a:schemeClr val="tx1"/>
                          </a:solidFill>
                        </a:rPr>
                        <a:t> = </a:t>
                      </a:r>
                      <a:r>
                        <a:rPr lang="en-US" sz="1800" b="0" dirty="0" err="1" smtClean="0">
                          <a:solidFill>
                            <a:schemeClr val="tx1"/>
                          </a:solidFill>
                        </a:rPr>
                        <a:t>ij</a:t>
                      </a:r>
                      <a:r>
                        <a:rPr lang="en-US" sz="1800" b="0" baseline="30000" dirty="0" err="1" smtClean="0">
                          <a:solidFill>
                            <a:schemeClr val="tx1"/>
                          </a:solidFill>
                        </a:rPr>
                        <a:t>th</a:t>
                      </a:r>
                      <a:r>
                        <a:rPr lang="en-US" sz="1800" b="0" dirty="0" smtClean="0">
                          <a:solidFill>
                            <a:schemeClr val="tx1"/>
                          </a:solidFill>
                        </a:rPr>
                        <a:t> observation (factor level </a:t>
                      </a:r>
                      <a:r>
                        <a:rPr lang="en-US" sz="1800" b="0" dirty="0" err="1" smtClean="0">
                          <a:solidFill>
                            <a:schemeClr val="tx1"/>
                          </a:solidFill>
                        </a:rPr>
                        <a:t>i</a:t>
                      </a:r>
                      <a:r>
                        <a:rPr lang="en-US" sz="1800" b="0" dirty="0" smtClean="0">
                          <a:solidFill>
                            <a:schemeClr val="tx1"/>
                          </a:solidFill>
                        </a:rPr>
                        <a:t>, replicate j) </a:t>
                      </a:r>
                      <a:endParaRPr lang="en-US" sz="1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pPr algn="ctr"/>
                      <a:r>
                        <a:rPr lang="en-US" sz="2000" dirty="0" smtClean="0">
                          <a:solidFill>
                            <a:schemeClr val="tx1"/>
                          </a:solidFill>
                        </a:rPr>
                        <a:t>Totals</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smtClean="0">
                          <a:solidFill>
                            <a:schemeClr val="tx1"/>
                          </a:solidFill>
                        </a:rPr>
                        <a:t>Averages</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457200">
                <a:tc>
                  <a:txBody>
                    <a:bodyPr/>
                    <a:lstStyle/>
                    <a:p>
                      <a:pPr algn="ctr"/>
                      <a:r>
                        <a:rPr lang="en-US" sz="2000" dirty="0" smtClean="0"/>
                        <a:t>1</a:t>
                      </a:r>
                      <a:endParaRPr lang="en-US" sz="20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baseline="0" dirty="0" smtClean="0"/>
                        <a:t>Y</a:t>
                      </a:r>
                      <a:r>
                        <a:rPr lang="en-US" sz="2000" baseline="-25000" dirty="0" smtClean="0"/>
                        <a:t>11</a:t>
                      </a:r>
                      <a:endParaRPr lang="en-US" sz="2000" baseline="-250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baseline="0" dirty="0" smtClean="0"/>
                        <a:t>Y</a:t>
                      </a:r>
                      <a:r>
                        <a:rPr lang="en-US" sz="2000" baseline="-25000" dirty="0" smtClean="0"/>
                        <a:t>12</a:t>
                      </a:r>
                      <a:endParaRPr lang="en-US" sz="2000" baseline="-25000" dirty="0"/>
                    </a:p>
                  </a:txBody>
                  <a:tcPr anchor="ctr">
                    <a:lnT w="12700" cap="flat" cmpd="sng" algn="ctr">
                      <a:solidFill>
                        <a:schemeClr val="tx1"/>
                      </a:solidFill>
                      <a:prstDash val="solid"/>
                      <a:round/>
                      <a:headEnd type="none" w="med" len="med"/>
                      <a:tailEnd type="none" w="med" len="med"/>
                    </a:lnT>
                  </a:tcPr>
                </a:tc>
                <a:tc>
                  <a:txBody>
                    <a:bodyPr/>
                    <a:lstStyle/>
                    <a:p>
                      <a:pPr algn="ctr"/>
                      <a:r>
                        <a:rPr lang="en-US" sz="2000" dirty="0" smtClean="0"/>
                        <a:t>• •</a:t>
                      </a:r>
                      <a:r>
                        <a:rPr lang="en-US" sz="2000" baseline="0" dirty="0" smtClean="0"/>
                        <a:t> </a:t>
                      </a:r>
                      <a:r>
                        <a:rPr lang="en-US" sz="2000" dirty="0" smtClean="0"/>
                        <a:t>•</a:t>
                      </a:r>
                      <a:endParaRPr lang="en-US" sz="2000" dirty="0"/>
                    </a:p>
                  </a:txBody>
                  <a:tcPr anchor="ctr">
                    <a:lnT w="12700" cap="flat" cmpd="sng" algn="ctr">
                      <a:solidFill>
                        <a:schemeClr val="tx1"/>
                      </a:solidFill>
                      <a:prstDash val="solid"/>
                      <a:round/>
                      <a:headEnd type="none" w="med" len="med"/>
                      <a:tailEnd type="none" w="med" len="med"/>
                    </a:lnT>
                  </a:tcPr>
                </a:tc>
                <a:tc>
                  <a:txBody>
                    <a:bodyPr/>
                    <a:lstStyle/>
                    <a:p>
                      <a:pPr algn="ctr"/>
                      <a:r>
                        <a:rPr lang="en-US" sz="2000" baseline="0" dirty="0" smtClean="0"/>
                        <a:t>Y</a:t>
                      </a:r>
                      <a:r>
                        <a:rPr lang="en-US" sz="2000" baseline="-25000" dirty="0" smtClean="0"/>
                        <a:t>1n1</a:t>
                      </a:r>
                      <a:endParaRPr lang="en-US" sz="2000" baseline="-250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smtClean="0"/>
                        <a:t>Y </a:t>
                      </a:r>
                      <a:r>
                        <a:rPr lang="en-US" sz="2000" baseline="-25000" dirty="0" smtClean="0"/>
                        <a:t>1•</a:t>
                      </a:r>
                      <a:endParaRPr lang="en-US" sz="2000" baseline="-25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smtClean="0"/>
                        <a:t>Y </a:t>
                      </a:r>
                      <a:r>
                        <a:rPr lang="en-US" sz="2000" baseline="-25000" dirty="0" smtClean="0"/>
                        <a:t>1•</a:t>
                      </a:r>
                      <a:endParaRPr lang="en-US" sz="2000" baseline="-250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457200">
                <a:tc>
                  <a:txBody>
                    <a:bodyPr/>
                    <a:lstStyle/>
                    <a:p>
                      <a:pPr algn="ctr"/>
                      <a:r>
                        <a:rPr lang="en-US" sz="2000" dirty="0" smtClean="0"/>
                        <a:t>2</a:t>
                      </a: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baseline="0" dirty="0" smtClean="0"/>
                        <a:t>Y</a:t>
                      </a:r>
                      <a:r>
                        <a:rPr lang="en-US" sz="2000" baseline="-25000" dirty="0" smtClean="0"/>
                        <a:t>21</a:t>
                      </a:r>
                      <a:endParaRPr lang="en-US" sz="2000" baseline="-25000" dirty="0"/>
                    </a:p>
                  </a:txBody>
                  <a:tcPr anchor="ctr">
                    <a:lnL w="12700" cap="flat" cmpd="sng" algn="ctr">
                      <a:solidFill>
                        <a:schemeClr val="tx1"/>
                      </a:solidFill>
                      <a:prstDash val="solid"/>
                      <a:round/>
                      <a:headEnd type="none" w="med" len="med"/>
                      <a:tailEnd type="none" w="med" len="med"/>
                    </a:lnL>
                  </a:tcPr>
                </a:tc>
                <a:tc>
                  <a:txBody>
                    <a:bodyPr/>
                    <a:lstStyle/>
                    <a:p>
                      <a:pPr algn="ctr"/>
                      <a:r>
                        <a:rPr lang="en-US" sz="2000" baseline="0" dirty="0" smtClean="0"/>
                        <a:t>Y</a:t>
                      </a:r>
                      <a:r>
                        <a:rPr lang="en-US" sz="2000" baseline="-25000" dirty="0" smtClean="0"/>
                        <a:t>22</a:t>
                      </a:r>
                      <a:endParaRPr lang="en-US" sz="2000" baseline="-25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 •</a:t>
                      </a:r>
                      <a:r>
                        <a:rPr lang="en-US" sz="2000" baseline="0" dirty="0" smtClean="0"/>
                        <a:t> </a:t>
                      </a:r>
                      <a:r>
                        <a:rPr lang="en-US" sz="2000" dirty="0" smtClean="0"/>
                        <a:t>•</a:t>
                      </a:r>
                    </a:p>
                  </a:txBody>
                  <a:tcPr anchor="ctr"/>
                </a:tc>
                <a:tc>
                  <a:txBody>
                    <a:bodyPr/>
                    <a:lstStyle/>
                    <a:p>
                      <a:pPr algn="ctr"/>
                      <a:r>
                        <a:rPr lang="en-US" sz="2000" baseline="0" dirty="0" smtClean="0"/>
                        <a:t>Y</a:t>
                      </a:r>
                      <a:r>
                        <a:rPr lang="en-US" sz="2000" baseline="-25000" dirty="0" smtClean="0"/>
                        <a:t>2n2</a:t>
                      </a:r>
                      <a:endParaRPr lang="en-US" sz="2000" baseline="-25000"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Y </a:t>
                      </a:r>
                      <a:r>
                        <a:rPr lang="en-US" sz="2000" baseline="-25000" dirty="0" smtClean="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Y </a:t>
                      </a:r>
                      <a:r>
                        <a:rPr lang="en-US" sz="2000" baseline="-25000" dirty="0" smtClean="0"/>
                        <a:t>2•</a:t>
                      </a:r>
                    </a:p>
                  </a:txBody>
                  <a:tcPr anchor="ctr">
                    <a:lnL w="12700" cap="flat" cmpd="sng" algn="ctr">
                      <a:solidFill>
                        <a:schemeClr val="tx1"/>
                      </a:solidFill>
                      <a:prstDash val="solid"/>
                      <a:round/>
                      <a:headEnd type="none" w="med" len="med"/>
                      <a:tailEnd type="none" w="med" len="med"/>
                    </a:lnL>
                  </a:tcPr>
                </a:tc>
              </a:tr>
              <a:tr h="370840">
                <a:tc>
                  <a:txBody>
                    <a:bodyPr/>
                    <a:lstStyle/>
                    <a:p>
                      <a:pPr algn="ct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smtClean="0"/>
                        <a:t>•</a:t>
                      </a:r>
                    </a:p>
                    <a:p>
                      <a:pPr algn="ctr"/>
                      <a:r>
                        <a:rPr lang="en-US" sz="2000" dirty="0" smtClean="0"/>
                        <a:t>•</a:t>
                      </a:r>
                    </a:p>
                    <a:p>
                      <a:pPr algn="ctr"/>
                      <a:r>
                        <a:rPr lang="en-US" sz="2000" dirty="0" smtClean="0"/>
                        <a:t>•</a:t>
                      </a:r>
                      <a:endParaRPr lang="en-US" sz="2000" dirty="0"/>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smtClean="0"/>
                        <a:t>•</a:t>
                      </a:r>
                    </a:p>
                    <a:p>
                      <a:pPr algn="ctr"/>
                      <a:r>
                        <a:rPr lang="en-US" sz="2000" dirty="0" smtClean="0"/>
                        <a:t>•</a:t>
                      </a:r>
                    </a:p>
                    <a:p>
                      <a:pPr algn="ctr"/>
                      <a:r>
                        <a:rPr lang="en-US" sz="2000" dirty="0" smtClean="0"/>
                        <a:t>•</a:t>
                      </a:r>
                      <a:endParaRPr lang="en-US" sz="2000" dirty="0"/>
                    </a:p>
                  </a:txBody>
                  <a:tcPr anchor="ctr"/>
                </a:tc>
                <a:tc>
                  <a:txBody>
                    <a:bodyPr/>
                    <a:lstStyle/>
                    <a:p>
                      <a:pPr algn="ctr"/>
                      <a:r>
                        <a:rPr lang="en-US" sz="2000" dirty="0" smtClean="0"/>
                        <a:t>•</a:t>
                      </a:r>
                    </a:p>
                    <a:p>
                      <a:pPr algn="ctr"/>
                      <a:r>
                        <a:rPr lang="en-US" sz="2000" dirty="0" smtClean="0"/>
                        <a:t>•</a:t>
                      </a:r>
                    </a:p>
                    <a:p>
                      <a:pPr algn="ctr"/>
                      <a:r>
                        <a:rPr lang="en-US" sz="2000" dirty="0" smtClean="0"/>
                        <a:t>•</a:t>
                      </a:r>
                      <a:endParaRPr lang="en-US" sz="2000" dirty="0"/>
                    </a:p>
                  </a:txBody>
                  <a:tcPr anchor="ctr"/>
                </a:tc>
                <a:tc>
                  <a:txBody>
                    <a:bodyPr/>
                    <a:lstStyle/>
                    <a:p>
                      <a:pPr algn="ctr"/>
                      <a:r>
                        <a:rPr lang="en-US" sz="2000" dirty="0" smtClean="0"/>
                        <a:t>•</a:t>
                      </a:r>
                    </a:p>
                    <a:p>
                      <a:pPr algn="ctr"/>
                      <a:r>
                        <a:rPr lang="en-US" sz="2000" dirty="0" smtClean="0"/>
                        <a:t>•</a:t>
                      </a:r>
                    </a:p>
                    <a:p>
                      <a:pPr algn="ctr"/>
                      <a:r>
                        <a:rPr lang="en-US" sz="2000" dirty="0" smtClean="0"/>
                        <a:t>•</a:t>
                      </a: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smtClean="0"/>
                        <a:t>•</a:t>
                      </a:r>
                    </a:p>
                    <a:p>
                      <a:pPr algn="ctr"/>
                      <a:r>
                        <a:rPr lang="en-US" sz="2000" dirty="0" smtClean="0"/>
                        <a:t>•</a:t>
                      </a:r>
                    </a:p>
                    <a:p>
                      <a:pPr algn="ctr"/>
                      <a:r>
                        <a:rPr lang="en-US" sz="2000" dirty="0" smtClean="0"/>
                        <a:t>•</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smtClean="0"/>
                        <a:t>•</a:t>
                      </a:r>
                    </a:p>
                    <a:p>
                      <a:pPr algn="ctr"/>
                      <a:r>
                        <a:rPr lang="en-US" sz="2000" dirty="0" smtClean="0"/>
                        <a:t>•</a:t>
                      </a:r>
                    </a:p>
                    <a:p>
                      <a:pPr algn="ctr"/>
                      <a:r>
                        <a:rPr lang="en-US" sz="2000" dirty="0" smtClean="0"/>
                        <a:t>•</a:t>
                      </a:r>
                    </a:p>
                  </a:txBody>
                  <a:tcPr anchor="ctr">
                    <a:lnL w="12700" cap="flat" cmpd="sng" algn="ctr">
                      <a:solidFill>
                        <a:schemeClr val="tx1"/>
                      </a:solidFill>
                      <a:prstDash val="solid"/>
                      <a:round/>
                      <a:headEnd type="none" w="med" len="med"/>
                      <a:tailEnd type="none" w="med" len="med"/>
                    </a:lnL>
                  </a:tcPr>
                </a:tc>
              </a:tr>
              <a:tr h="457200">
                <a:tc>
                  <a:txBody>
                    <a:bodyPr/>
                    <a:lstStyle/>
                    <a:p>
                      <a:pPr algn="ctr"/>
                      <a:r>
                        <a:rPr lang="en-US" sz="2000" dirty="0" smtClean="0"/>
                        <a:t>a</a:t>
                      </a: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baseline="0" dirty="0" smtClean="0"/>
                        <a:t>Y</a:t>
                      </a:r>
                      <a:r>
                        <a:rPr lang="en-US" sz="2000" baseline="-25000" dirty="0" smtClean="0"/>
                        <a:t>a1</a:t>
                      </a:r>
                      <a:endParaRPr lang="en-US" sz="2000" baseline="-25000" dirty="0"/>
                    </a:p>
                  </a:txBody>
                  <a:tcPr anchor="ctr">
                    <a:lnL w="12700" cap="flat" cmpd="sng" algn="ctr">
                      <a:solidFill>
                        <a:schemeClr val="tx1"/>
                      </a:solidFill>
                      <a:prstDash val="solid"/>
                      <a:round/>
                      <a:headEnd type="none" w="med" len="med"/>
                      <a:tailEnd type="none" w="med" len="med"/>
                    </a:lnL>
                  </a:tcPr>
                </a:tc>
                <a:tc>
                  <a:txBody>
                    <a:bodyPr/>
                    <a:lstStyle/>
                    <a:p>
                      <a:pPr algn="ctr"/>
                      <a:r>
                        <a:rPr lang="en-US" sz="2000" baseline="0" dirty="0" smtClean="0"/>
                        <a:t>Y</a:t>
                      </a:r>
                      <a:r>
                        <a:rPr lang="en-US" sz="2000" baseline="-25000" dirty="0" smtClean="0"/>
                        <a:t>a2</a:t>
                      </a:r>
                      <a:endParaRPr lang="en-US" sz="2000" baseline="-25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 •</a:t>
                      </a:r>
                      <a:r>
                        <a:rPr lang="en-US" sz="2000" baseline="0" dirty="0" smtClean="0"/>
                        <a:t> </a:t>
                      </a:r>
                      <a:r>
                        <a:rPr lang="en-US" sz="2000" dirty="0" smtClean="0"/>
                        <a:t>•</a:t>
                      </a:r>
                    </a:p>
                  </a:txBody>
                  <a:tcPr anchor="ctr"/>
                </a:tc>
                <a:tc>
                  <a:txBody>
                    <a:bodyPr/>
                    <a:lstStyle/>
                    <a:p>
                      <a:pPr algn="ctr"/>
                      <a:r>
                        <a:rPr lang="en-US" sz="2000" baseline="0" dirty="0" smtClean="0"/>
                        <a:t>Y</a:t>
                      </a:r>
                      <a:r>
                        <a:rPr lang="en-US" sz="2000" baseline="-25000" dirty="0" smtClean="0"/>
                        <a:t>ana</a:t>
                      </a:r>
                      <a:endParaRPr lang="en-US" sz="2000" baseline="-25000"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Y </a:t>
                      </a:r>
                      <a:r>
                        <a:rPr lang="en-US" sz="2000" baseline="-25000" dirty="0" smtClean="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Y </a:t>
                      </a:r>
                      <a:r>
                        <a:rPr lang="en-US" sz="2000" baseline="-25000" dirty="0" smtClean="0"/>
                        <a:t>a•</a:t>
                      </a:r>
                    </a:p>
                  </a:txBody>
                  <a:tcPr anchor="ct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r>
              <a:tr h="548640">
                <a:tc>
                  <a:txBody>
                    <a:bodyPr/>
                    <a:lstStyle/>
                    <a:p>
                      <a:pPr algn="ctr"/>
                      <a:endParaRPr lang="en-US" sz="2000" dirty="0"/>
                    </a:p>
                  </a:txBody>
                  <a:tcPr anchor="b"/>
                </a:tc>
                <a:tc>
                  <a:txBody>
                    <a:bodyPr/>
                    <a:lstStyle/>
                    <a:p>
                      <a:pPr algn="ctr"/>
                      <a:endParaRPr lang="en-US" sz="2000" dirty="0"/>
                    </a:p>
                  </a:txBody>
                  <a:tcPr anchor="b"/>
                </a:tc>
                <a:tc>
                  <a:txBody>
                    <a:bodyPr/>
                    <a:lstStyle/>
                    <a:p>
                      <a:pPr algn="ctr"/>
                      <a:endParaRPr lang="en-US" sz="2000" dirty="0"/>
                    </a:p>
                  </a:txBody>
                  <a:tcPr anchor="b"/>
                </a:tc>
                <a:tc>
                  <a:txBody>
                    <a:bodyPr/>
                    <a:lstStyle/>
                    <a:p>
                      <a:pPr algn="ctr"/>
                      <a:endParaRPr lang="en-US" sz="2000" dirty="0"/>
                    </a:p>
                  </a:txBody>
                  <a:tcPr anchor="b"/>
                </a:tc>
                <a:tc>
                  <a:txBody>
                    <a:bodyPr/>
                    <a:lstStyle/>
                    <a:p>
                      <a:pPr algn="ctr"/>
                      <a:endParaRPr lang="en-US" sz="2000" dirty="0"/>
                    </a:p>
                  </a:txBody>
                  <a:tcPr anchor="b">
                    <a:lnR w="12700" cmpd="sng">
                      <a:noFill/>
                    </a:lnR>
                  </a:tcPr>
                </a:tc>
                <a:tc>
                  <a:txBody>
                    <a:bodyPr/>
                    <a:lstStyle/>
                    <a:p>
                      <a:pPr algn="ctr"/>
                      <a:r>
                        <a:rPr lang="en-US" sz="2000" baseline="0" dirty="0" smtClean="0"/>
                        <a:t>Y</a:t>
                      </a:r>
                      <a:r>
                        <a:rPr lang="en-US" sz="2000" baseline="-25000" dirty="0" smtClean="0"/>
                        <a:t>••</a:t>
                      </a:r>
                      <a:endParaRPr lang="en-US" sz="2000" baseline="-25000" dirty="0"/>
                    </a:p>
                  </a:txBody>
                  <a:tcPr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000" baseline="0" dirty="0" smtClean="0"/>
                        <a:t>Y</a:t>
                      </a:r>
                      <a:r>
                        <a:rPr lang="en-US" sz="2000" baseline="-25000" dirty="0" smtClean="0"/>
                        <a:t>••</a:t>
                      </a:r>
                      <a:endParaRPr lang="en-US" sz="2000" baseline="-25000" dirty="0"/>
                    </a:p>
                  </a:txBody>
                  <a:tcPr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bl>
          </a:graphicData>
        </a:graphic>
      </p:graphicFrame>
      <p:sp>
        <p:nvSpPr>
          <p:cNvPr id="22530" name="Footer Placeholder 5"/>
          <p:cNvSpPr>
            <a:spLocks noGrp="1"/>
          </p:cNvSpPr>
          <p:nvPr>
            <p:ph type="ftr" sz="quarter" idx="11"/>
          </p:nvPr>
        </p:nvSpPr>
        <p:spPr>
          <a:noFill/>
        </p:spPr>
        <p:txBody>
          <a:bodyPr/>
          <a:lstStyle/>
          <a:p>
            <a:r>
              <a:rPr lang="de-DE" smtClean="0"/>
              <a:t>IE 563  Dr. Erin Gerber, P.E.,  UofL</a:t>
            </a:r>
            <a:endParaRPr lang="en-US" smtClean="0"/>
          </a:p>
        </p:txBody>
      </p:sp>
      <p:sp>
        <p:nvSpPr>
          <p:cNvPr id="22531" name="Rectangle 2"/>
          <p:cNvSpPr>
            <a:spLocks noGrp="1" noChangeArrowheads="1"/>
          </p:cNvSpPr>
          <p:nvPr>
            <p:ph type="title"/>
          </p:nvPr>
        </p:nvSpPr>
        <p:spPr>
          <a:xfrm>
            <a:off x="304800" y="-152400"/>
            <a:ext cx="8534400" cy="1143000"/>
          </a:xfrm>
        </p:spPr>
        <p:txBody>
          <a:bodyPr/>
          <a:lstStyle/>
          <a:p>
            <a:pPr eaLnBrk="1" hangingPunct="1"/>
            <a:r>
              <a:rPr lang="en-US" sz="4000" dirty="0" smtClean="0"/>
              <a:t>Single Factor Designed Experiment</a:t>
            </a:r>
          </a:p>
        </p:txBody>
      </p:sp>
      <p:sp>
        <p:nvSpPr>
          <p:cNvPr id="22532" name="Rectangle 3"/>
          <p:cNvSpPr>
            <a:spLocks noGrp="1" noChangeArrowheads="1"/>
          </p:cNvSpPr>
          <p:nvPr>
            <p:ph type="body" sz="half" idx="2"/>
          </p:nvPr>
        </p:nvSpPr>
        <p:spPr>
          <a:xfrm>
            <a:off x="228600" y="5105400"/>
            <a:ext cx="8839200" cy="1600200"/>
          </a:xfrm>
        </p:spPr>
        <p:txBody>
          <a:bodyPr/>
          <a:lstStyle/>
          <a:p>
            <a:pPr eaLnBrk="1" hangingPunct="1">
              <a:lnSpc>
                <a:spcPct val="90000"/>
              </a:lnSpc>
              <a:spcBef>
                <a:spcPct val="40000"/>
              </a:spcBef>
            </a:pPr>
            <a:r>
              <a:rPr lang="en-US" sz="2400" dirty="0" smtClean="0"/>
              <a:t>Use </a:t>
            </a:r>
            <a:r>
              <a:rPr lang="en-US" sz="2400" b="1" dirty="0" smtClean="0">
                <a:solidFill>
                  <a:schemeClr val="accent2"/>
                </a:solidFill>
              </a:rPr>
              <a:t>ANOVA</a:t>
            </a:r>
            <a:r>
              <a:rPr lang="en-US" sz="2400" dirty="0" smtClean="0"/>
              <a:t> (Analysis of Variance) to determine if factor affects response</a:t>
            </a:r>
          </a:p>
          <a:p>
            <a:pPr eaLnBrk="1" hangingPunct="1">
              <a:lnSpc>
                <a:spcPct val="90000"/>
              </a:lnSpc>
              <a:spcBef>
                <a:spcPct val="40000"/>
              </a:spcBef>
            </a:pPr>
            <a:r>
              <a:rPr lang="en-US" sz="2400" dirty="0" smtClean="0"/>
              <a:t>Objective of ANOVA is to test hypotheses about the equality of the </a:t>
            </a:r>
            <a:r>
              <a:rPr lang="en-US" sz="2400" b="1" dirty="0" smtClean="0">
                <a:solidFill>
                  <a:srgbClr val="FF0000"/>
                </a:solidFill>
              </a:rPr>
              <a:t>a</a:t>
            </a:r>
            <a:r>
              <a:rPr lang="en-US" sz="2400" i="1" dirty="0" smtClean="0"/>
              <a:t> </a:t>
            </a:r>
            <a:r>
              <a:rPr lang="en-US" sz="2400" dirty="0" smtClean="0"/>
              <a:t>factor level means</a:t>
            </a:r>
          </a:p>
        </p:txBody>
      </p:sp>
      <p:sp>
        <p:nvSpPr>
          <p:cNvPr id="22534" name="Text Box 5"/>
          <p:cNvSpPr txBox="1">
            <a:spLocks noChangeArrowheads="1"/>
          </p:cNvSpPr>
          <p:nvPr/>
        </p:nvSpPr>
        <p:spPr bwMode="auto">
          <a:xfrm>
            <a:off x="4267200" y="4576762"/>
            <a:ext cx="4648200" cy="376238"/>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pPr>
            <a:r>
              <a:rPr lang="en-US"/>
              <a:t>Dot (</a:t>
            </a:r>
            <a:r>
              <a:rPr lang="en-US">
                <a:cs typeface="Arial" pitchFamily="34" charset="0"/>
              </a:rPr>
              <a:t>•</a:t>
            </a:r>
            <a:r>
              <a:rPr lang="en-US"/>
              <a:t>) indicates we sum over that subscript</a:t>
            </a:r>
          </a:p>
        </p:txBody>
      </p:sp>
      <p:cxnSp>
        <p:nvCxnSpPr>
          <p:cNvPr id="15" name="Straight Connector 14"/>
          <p:cNvCxnSpPr/>
          <p:nvPr/>
        </p:nvCxnSpPr>
        <p:spPr>
          <a:xfrm>
            <a:off x="8001000" y="1615440"/>
            <a:ext cx="304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2072640"/>
            <a:ext cx="304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001000" y="3520440"/>
            <a:ext cx="304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001000" y="4114800"/>
            <a:ext cx="304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a:defRPr/>
            </a:pPr>
            <a:fld id="{CD274C06-25B6-40AD-BCFE-63AA0BC3B44D}" type="slidenum">
              <a:rPr lang="en-US" smtClean="0"/>
              <a:pPr>
                <a:defRPr/>
              </a:pPr>
              <a:t>128</a:t>
            </a:fld>
            <a:endParaRPr lang="en-US"/>
          </a:p>
        </p:txBody>
      </p:sp>
    </p:spTree>
    <p:extLst>
      <p:ext uri="{BB962C8B-B14F-4D97-AF65-F5344CB8AC3E}">
        <p14:creationId xmlns:p14="http://schemas.microsoft.com/office/powerpoint/2010/main" val="394477668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8435" name="Slide Number Placeholder 5"/>
          <p:cNvSpPr>
            <a:spLocks noGrp="1"/>
          </p:cNvSpPr>
          <p:nvPr>
            <p:ph type="sldNum" sz="quarter" idx="12"/>
          </p:nvPr>
        </p:nvSpPr>
        <p:spPr>
          <a:noFill/>
        </p:spPr>
        <p:txBody>
          <a:bodyPr/>
          <a:lstStyle/>
          <a:p>
            <a:fld id="{5D587A59-D6B8-476B-B5A0-83C03EFF9D56}" type="slidenum">
              <a:rPr lang="en-US" smtClean="0"/>
              <a:pPr/>
              <a:t>129</a:t>
            </a:fld>
            <a:endParaRPr lang="en-US" smtClean="0"/>
          </a:p>
        </p:txBody>
      </p:sp>
      <p:sp>
        <p:nvSpPr>
          <p:cNvPr id="18436" name="Rectangle 2"/>
          <p:cNvSpPr>
            <a:spLocks noGrp="1" noChangeArrowheads="1"/>
          </p:cNvSpPr>
          <p:nvPr>
            <p:ph type="title"/>
          </p:nvPr>
        </p:nvSpPr>
        <p:spPr>
          <a:xfrm>
            <a:off x="457200" y="1828800"/>
            <a:ext cx="8229600" cy="2667000"/>
          </a:xfrm>
        </p:spPr>
        <p:txBody>
          <a:bodyPr/>
          <a:lstStyle/>
          <a:p>
            <a:pPr eaLnBrk="1" hangingPunct="1"/>
            <a:r>
              <a:rPr lang="en-US" smtClean="0"/>
              <a:t>Chapter 3</a:t>
            </a:r>
            <a:br>
              <a:rPr lang="en-US" smtClean="0"/>
            </a:br>
            <a:r>
              <a:rPr lang="en-US" smtClean="0"/>
              <a:t> The Analysis of Variance</a:t>
            </a:r>
            <a:br>
              <a:rPr lang="en-US" smtClean="0"/>
            </a:br>
            <a:r>
              <a:rPr lang="en-US" smtClean="0"/>
              <a:t>(ANOVA)</a:t>
            </a:r>
          </a:p>
        </p:txBody>
      </p:sp>
    </p:spTree>
    <p:extLst>
      <p:ext uri="{BB962C8B-B14F-4D97-AF65-F5344CB8AC3E}">
        <p14:creationId xmlns:p14="http://schemas.microsoft.com/office/powerpoint/2010/main" val="1671164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28600"/>
            <a:ext cx="8229600" cy="1143000"/>
          </a:xfrm>
        </p:spPr>
        <p:txBody>
          <a:bodyPr/>
          <a:lstStyle/>
          <a:p>
            <a:pPr eaLnBrk="1" hangingPunct="1"/>
            <a:r>
              <a:rPr lang="en-US" sz="4000" smtClean="0"/>
              <a:t>Potential Results of Designed Experiment</a:t>
            </a:r>
          </a:p>
        </p:txBody>
      </p:sp>
      <p:sp>
        <p:nvSpPr>
          <p:cNvPr id="32771" name="Rectangle 5"/>
          <p:cNvSpPr>
            <a:spLocks noGrp="1" noChangeArrowheads="1"/>
          </p:cNvSpPr>
          <p:nvPr>
            <p:ph type="body" idx="1"/>
          </p:nvPr>
        </p:nvSpPr>
        <p:spPr>
          <a:xfrm>
            <a:off x="533400" y="1828800"/>
            <a:ext cx="7924800" cy="4525963"/>
          </a:xfrm>
        </p:spPr>
        <p:txBody>
          <a:bodyPr/>
          <a:lstStyle/>
          <a:p>
            <a:pPr eaLnBrk="1" hangingPunct="1"/>
            <a:r>
              <a:rPr lang="en-US" sz="2800" b="1" smtClean="0">
                <a:solidFill>
                  <a:srgbClr val="CC0000"/>
                </a:solidFill>
              </a:rPr>
              <a:t>Evaluation</a:t>
            </a:r>
            <a:r>
              <a:rPr lang="en-US" sz="2800" smtClean="0"/>
              <a:t> of materials, design alternatives, </a:t>
            </a:r>
            <a:r>
              <a:rPr lang="en-US" sz="2800" b="1" smtClean="0">
                <a:solidFill>
                  <a:srgbClr val="CC0000"/>
                </a:solidFill>
              </a:rPr>
              <a:t>setting</a:t>
            </a:r>
            <a:r>
              <a:rPr lang="en-US" sz="2800" smtClean="0"/>
              <a:t> component &amp; system tolerances, etc.</a:t>
            </a:r>
          </a:p>
          <a:p>
            <a:pPr eaLnBrk="1" hangingPunct="1"/>
            <a:r>
              <a:rPr lang="en-US" sz="2800" smtClean="0"/>
              <a:t>Improve </a:t>
            </a:r>
            <a:r>
              <a:rPr lang="en-US" sz="2800" b="1" smtClean="0">
                <a:solidFill>
                  <a:srgbClr val="CC0000"/>
                </a:solidFill>
              </a:rPr>
              <a:t>performance</a:t>
            </a:r>
            <a:r>
              <a:rPr lang="en-US" sz="2800" smtClean="0"/>
              <a:t> of existing processes</a:t>
            </a:r>
          </a:p>
          <a:p>
            <a:pPr eaLnBrk="1" hangingPunct="1"/>
            <a:r>
              <a:rPr lang="en-US" sz="2800" smtClean="0"/>
              <a:t>Achieve product &amp; process </a:t>
            </a:r>
            <a:r>
              <a:rPr lang="en-US" sz="2800" b="1" smtClean="0">
                <a:solidFill>
                  <a:srgbClr val="CC0000"/>
                </a:solidFill>
              </a:rPr>
              <a:t>robustness</a:t>
            </a:r>
          </a:p>
          <a:p>
            <a:pPr eaLnBrk="1" hangingPunct="1"/>
            <a:r>
              <a:rPr lang="en-US" sz="2800" smtClean="0"/>
              <a:t>Improve </a:t>
            </a:r>
            <a:r>
              <a:rPr lang="en-US" sz="2800" b="1" smtClean="0">
                <a:solidFill>
                  <a:srgbClr val="CC0000"/>
                </a:solidFill>
              </a:rPr>
              <a:t>reliability</a:t>
            </a:r>
            <a:r>
              <a:rPr lang="en-US" sz="2800" smtClean="0"/>
              <a:t> and performance of products</a:t>
            </a:r>
          </a:p>
          <a:p>
            <a:pPr eaLnBrk="1" hangingPunct="1"/>
            <a:r>
              <a:rPr lang="en-US" sz="2800" smtClean="0"/>
              <a:t>Reduce </a:t>
            </a:r>
            <a:r>
              <a:rPr lang="en-US" sz="2800" b="1" smtClean="0">
                <a:solidFill>
                  <a:srgbClr val="CC0000"/>
                </a:solidFill>
              </a:rPr>
              <a:t>time</a:t>
            </a:r>
            <a:r>
              <a:rPr lang="en-US" sz="2800" smtClean="0"/>
              <a:t> to design/develop new products &amp; processes</a:t>
            </a:r>
          </a:p>
          <a:p>
            <a:pPr eaLnBrk="1" hangingPunct="1"/>
            <a:endParaRPr lang="en-US" sz="2800" smtClean="0"/>
          </a:p>
        </p:txBody>
      </p:sp>
      <p:sp>
        <p:nvSpPr>
          <p:cNvPr id="32772" name="Slide Number Placeholder 3"/>
          <p:cNvSpPr>
            <a:spLocks noGrp="1"/>
          </p:cNvSpPr>
          <p:nvPr>
            <p:ph type="sldNum" sz="quarter" idx="12"/>
          </p:nvPr>
        </p:nvSpPr>
        <p:spPr>
          <a:noFill/>
        </p:spPr>
        <p:txBody>
          <a:bodyPr/>
          <a:lstStyle/>
          <a:p>
            <a:fld id="{479D184C-4BBC-4AB8-83C8-48A0350C2B80}" type="slidenum">
              <a:rPr lang="en-US" smtClean="0"/>
              <a:pPr/>
              <a:t>13</a:t>
            </a:fld>
            <a:endParaRPr lang="en-US" smtClean="0"/>
          </a:p>
        </p:txBody>
      </p:sp>
      <p:sp>
        <p:nvSpPr>
          <p:cNvPr id="32773"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6"/>
          <p:cNvSpPr>
            <a:spLocks noGrp="1"/>
          </p:cNvSpPr>
          <p:nvPr>
            <p:ph type="ftr" sz="quarter" idx="11"/>
          </p:nvPr>
        </p:nvSpPr>
        <p:spPr>
          <a:noFill/>
        </p:spPr>
        <p:txBody>
          <a:bodyPr/>
          <a:lstStyle/>
          <a:p>
            <a:r>
              <a:rPr lang="de-DE" smtClean="0"/>
              <a:t>IE 563  Dr. Erin Gerber, P.E.,  UofL</a:t>
            </a:r>
            <a:endParaRPr lang="en-US" smtClean="0"/>
          </a:p>
        </p:txBody>
      </p:sp>
      <p:pic>
        <p:nvPicPr>
          <p:cNvPr id="21507" name="Picture 16"/>
          <p:cNvPicPr>
            <a:picLocks noChangeAspect="1" noChangeArrowheads="1"/>
          </p:cNvPicPr>
          <p:nvPr/>
        </p:nvPicPr>
        <p:blipFill>
          <a:blip r:embed="rId2" cstate="print"/>
          <a:srcRect/>
          <a:stretch>
            <a:fillRect/>
          </a:stretch>
        </p:blipFill>
        <p:spPr bwMode="auto">
          <a:xfrm>
            <a:off x="4467225" y="3824288"/>
            <a:ext cx="4676775" cy="2686050"/>
          </a:xfrm>
          <a:prstGeom prst="rect">
            <a:avLst/>
          </a:prstGeom>
          <a:noFill/>
          <a:ln w="9525">
            <a:noFill/>
            <a:miter lim="800000"/>
            <a:headEnd/>
            <a:tailEnd/>
          </a:ln>
        </p:spPr>
      </p:pic>
      <p:pic>
        <p:nvPicPr>
          <p:cNvPr id="21508" name="Picture 15"/>
          <p:cNvPicPr>
            <a:picLocks noChangeAspect="1" noChangeArrowheads="1"/>
          </p:cNvPicPr>
          <p:nvPr/>
        </p:nvPicPr>
        <p:blipFill>
          <a:blip r:embed="rId3" cstate="print"/>
          <a:srcRect/>
          <a:stretch>
            <a:fillRect/>
          </a:stretch>
        </p:blipFill>
        <p:spPr bwMode="auto">
          <a:xfrm>
            <a:off x="0" y="2438400"/>
            <a:ext cx="4676775" cy="2686050"/>
          </a:xfrm>
          <a:prstGeom prst="rect">
            <a:avLst/>
          </a:prstGeom>
          <a:noFill/>
          <a:ln w="9525">
            <a:noFill/>
            <a:miter lim="800000"/>
            <a:headEnd/>
            <a:tailEnd/>
          </a:ln>
        </p:spPr>
      </p:pic>
      <p:pic>
        <p:nvPicPr>
          <p:cNvPr id="21509" name="Picture 14"/>
          <p:cNvPicPr>
            <a:picLocks noChangeAspect="1" noChangeArrowheads="1"/>
          </p:cNvPicPr>
          <p:nvPr/>
        </p:nvPicPr>
        <p:blipFill>
          <a:blip r:embed="rId4" cstate="print"/>
          <a:srcRect/>
          <a:stretch>
            <a:fillRect/>
          </a:stretch>
        </p:blipFill>
        <p:spPr bwMode="auto">
          <a:xfrm>
            <a:off x="4467225" y="1676400"/>
            <a:ext cx="4676775" cy="2686050"/>
          </a:xfrm>
          <a:prstGeom prst="rect">
            <a:avLst/>
          </a:prstGeom>
          <a:noFill/>
          <a:ln w="9525">
            <a:noFill/>
            <a:miter lim="800000"/>
            <a:headEnd/>
            <a:tailEnd/>
          </a:ln>
        </p:spPr>
      </p:pic>
      <p:sp>
        <p:nvSpPr>
          <p:cNvPr id="21510" name="Rectangle 2"/>
          <p:cNvSpPr>
            <a:spLocks noGrp="1" noChangeArrowheads="1"/>
          </p:cNvSpPr>
          <p:nvPr>
            <p:ph type="title"/>
          </p:nvPr>
        </p:nvSpPr>
        <p:spPr>
          <a:xfrm>
            <a:off x="457200" y="-76200"/>
            <a:ext cx="8229600" cy="1143000"/>
          </a:xfrm>
        </p:spPr>
        <p:txBody>
          <a:bodyPr/>
          <a:lstStyle/>
          <a:p>
            <a:pPr eaLnBrk="1" hangingPunct="1"/>
            <a:r>
              <a:rPr lang="en-US" sz="4000" smtClean="0"/>
              <a:t>The Analysis of Variance (ANOVA)</a:t>
            </a:r>
          </a:p>
        </p:txBody>
      </p:sp>
      <p:sp>
        <p:nvSpPr>
          <p:cNvPr id="21511" name="Rectangle 3"/>
          <p:cNvSpPr>
            <a:spLocks noGrp="1" noChangeArrowheads="1"/>
          </p:cNvSpPr>
          <p:nvPr>
            <p:ph type="body" sz="half" idx="1"/>
          </p:nvPr>
        </p:nvSpPr>
        <p:spPr>
          <a:xfrm>
            <a:off x="457200" y="990600"/>
            <a:ext cx="8382000" cy="1524000"/>
          </a:xfrm>
        </p:spPr>
        <p:txBody>
          <a:bodyPr/>
          <a:lstStyle/>
          <a:p>
            <a:pPr marL="0" indent="0" eaLnBrk="1" hangingPunct="1">
              <a:buFontTx/>
              <a:buNone/>
            </a:pPr>
            <a:r>
              <a:rPr lang="en-US" sz="2400" dirty="0" smtClean="0"/>
              <a:t>Objective of ANOVA is to test hypotheses about the equality of the </a:t>
            </a:r>
            <a:r>
              <a:rPr lang="en-US" sz="2400" i="1" dirty="0" smtClean="0">
                <a:solidFill>
                  <a:srgbClr val="FF0000"/>
                </a:solidFill>
              </a:rPr>
              <a:t>a</a:t>
            </a:r>
            <a:r>
              <a:rPr lang="en-US" sz="2400" i="1" dirty="0" smtClean="0"/>
              <a:t> </a:t>
            </a:r>
            <a:r>
              <a:rPr lang="en-US" sz="2400" dirty="0" smtClean="0"/>
              <a:t>factor level means</a:t>
            </a:r>
          </a:p>
        </p:txBody>
      </p:sp>
      <p:sp>
        <p:nvSpPr>
          <p:cNvPr id="21512" name="Text Box 17"/>
          <p:cNvSpPr txBox="1">
            <a:spLocks noChangeArrowheads="1"/>
          </p:cNvSpPr>
          <p:nvPr/>
        </p:nvSpPr>
        <p:spPr bwMode="auto">
          <a:xfrm>
            <a:off x="914400" y="5029200"/>
            <a:ext cx="609600" cy="366712"/>
          </a:xfrm>
          <a:prstGeom prst="rect">
            <a:avLst/>
          </a:prstGeom>
          <a:noFill/>
          <a:ln w="9525">
            <a:noFill/>
            <a:miter lim="800000"/>
            <a:headEnd/>
            <a:tailEnd/>
          </a:ln>
        </p:spPr>
        <p:txBody>
          <a:bodyPr>
            <a:spAutoFit/>
          </a:bodyPr>
          <a:lstStyle/>
          <a:p>
            <a:pPr>
              <a:spcBef>
                <a:spcPct val="50000"/>
              </a:spcBef>
            </a:pPr>
            <a:r>
              <a:rPr lang="el-GR">
                <a:cs typeface="Arial" pitchFamily="34" charset="0"/>
              </a:rPr>
              <a:t>μ</a:t>
            </a:r>
            <a:r>
              <a:rPr lang="en-US" baseline="-25000">
                <a:cs typeface="Arial" pitchFamily="34" charset="0"/>
              </a:rPr>
              <a:t>1</a:t>
            </a:r>
            <a:endParaRPr lang="el-GR" baseline="-25000">
              <a:cs typeface="Arial" pitchFamily="34" charset="0"/>
            </a:endParaRPr>
          </a:p>
        </p:txBody>
      </p:sp>
      <p:sp>
        <p:nvSpPr>
          <p:cNvPr id="21513" name="Text Box 18"/>
          <p:cNvSpPr txBox="1">
            <a:spLocks noChangeArrowheads="1"/>
          </p:cNvSpPr>
          <p:nvPr/>
        </p:nvSpPr>
        <p:spPr bwMode="auto">
          <a:xfrm>
            <a:off x="1219200" y="5029200"/>
            <a:ext cx="609600" cy="366712"/>
          </a:xfrm>
          <a:prstGeom prst="rect">
            <a:avLst/>
          </a:prstGeom>
          <a:noFill/>
          <a:ln w="9525">
            <a:noFill/>
            <a:miter lim="800000"/>
            <a:headEnd/>
            <a:tailEnd/>
          </a:ln>
        </p:spPr>
        <p:txBody>
          <a:bodyPr>
            <a:spAutoFit/>
          </a:bodyPr>
          <a:lstStyle/>
          <a:p>
            <a:pPr>
              <a:spcBef>
                <a:spcPct val="50000"/>
              </a:spcBef>
            </a:pPr>
            <a:r>
              <a:rPr lang="el-GR">
                <a:cs typeface="Arial" pitchFamily="34" charset="0"/>
              </a:rPr>
              <a:t>μ</a:t>
            </a:r>
            <a:r>
              <a:rPr lang="en-US" baseline="-25000">
                <a:cs typeface="Arial" pitchFamily="34" charset="0"/>
              </a:rPr>
              <a:t>2</a:t>
            </a:r>
            <a:endParaRPr lang="el-GR" baseline="-25000">
              <a:cs typeface="Arial" pitchFamily="34" charset="0"/>
            </a:endParaRPr>
          </a:p>
        </p:txBody>
      </p:sp>
      <p:sp>
        <p:nvSpPr>
          <p:cNvPr id="21514" name="Text Box 19"/>
          <p:cNvSpPr txBox="1">
            <a:spLocks noChangeArrowheads="1"/>
          </p:cNvSpPr>
          <p:nvPr/>
        </p:nvSpPr>
        <p:spPr bwMode="auto">
          <a:xfrm>
            <a:off x="1524000" y="5029200"/>
            <a:ext cx="609600" cy="366712"/>
          </a:xfrm>
          <a:prstGeom prst="rect">
            <a:avLst/>
          </a:prstGeom>
          <a:noFill/>
          <a:ln w="9525">
            <a:noFill/>
            <a:miter lim="800000"/>
            <a:headEnd/>
            <a:tailEnd/>
          </a:ln>
        </p:spPr>
        <p:txBody>
          <a:bodyPr>
            <a:spAutoFit/>
          </a:bodyPr>
          <a:lstStyle/>
          <a:p>
            <a:pPr>
              <a:spcBef>
                <a:spcPct val="50000"/>
              </a:spcBef>
            </a:pPr>
            <a:r>
              <a:rPr lang="el-GR">
                <a:cs typeface="Arial" pitchFamily="34" charset="0"/>
              </a:rPr>
              <a:t>μ</a:t>
            </a:r>
            <a:r>
              <a:rPr lang="en-US" baseline="-25000">
                <a:cs typeface="Arial" pitchFamily="34" charset="0"/>
              </a:rPr>
              <a:t>3</a:t>
            </a:r>
            <a:endParaRPr lang="el-GR" baseline="-25000">
              <a:cs typeface="Arial" pitchFamily="34" charset="0"/>
            </a:endParaRPr>
          </a:p>
        </p:txBody>
      </p:sp>
      <p:sp>
        <p:nvSpPr>
          <p:cNvPr id="21515" name="Text Box 20"/>
          <p:cNvSpPr txBox="1">
            <a:spLocks noChangeArrowheads="1"/>
          </p:cNvSpPr>
          <p:nvPr/>
        </p:nvSpPr>
        <p:spPr bwMode="auto">
          <a:xfrm>
            <a:off x="7696200" y="6415088"/>
            <a:ext cx="609600" cy="366712"/>
          </a:xfrm>
          <a:prstGeom prst="rect">
            <a:avLst/>
          </a:prstGeom>
          <a:noFill/>
          <a:ln w="9525">
            <a:noFill/>
            <a:miter lim="800000"/>
            <a:headEnd/>
            <a:tailEnd/>
          </a:ln>
        </p:spPr>
        <p:txBody>
          <a:bodyPr>
            <a:spAutoFit/>
          </a:bodyPr>
          <a:lstStyle/>
          <a:p>
            <a:pPr>
              <a:spcBef>
                <a:spcPct val="50000"/>
              </a:spcBef>
            </a:pPr>
            <a:r>
              <a:rPr lang="el-GR">
                <a:cs typeface="Arial" pitchFamily="34" charset="0"/>
              </a:rPr>
              <a:t>μ</a:t>
            </a:r>
            <a:r>
              <a:rPr lang="en-US" baseline="-25000">
                <a:cs typeface="Arial" pitchFamily="34" charset="0"/>
              </a:rPr>
              <a:t>2</a:t>
            </a:r>
            <a:endParaRPr lang="el-GR" baseline="-25000">
              <a:cs typeface="Arial" pitchFamily="34" charset="0"/>
            </a:endParaRPr>
          </a:p>
        </p:txBody>
      </p:sp>
      <p:sp>
        <p:nvSpPr>
          <p:cNvPr id="21516" name="Text Box 21"/>
          <p:cNvSpPr txBox="1">
            <a:spLocks noChangeArrowheads="1"/>
          </p:cNvSpPr>
          <p:nvPr/>
        </p:nvSpPr>
        <p:spPr bwMode="auto">
          <a:xfrm>
            <a:off x="7620000" y="4281488"/>
            <a:ext cx="609600" cy="366712"/>
          </a:xfrm>
          <a:prstGeom prst="rect">
            <a:avLst/>
          </a:prstGeom>
          <a:noFill/>
          <a:ln w="9525">
            <a:noFill/>
            <a:miter lim="800000"/>
            <a:headEnd/>
            <a:tailEnd/>
          </a:ln>
        </p:spPr>
        <p:txBody>
          <a:bodyPr>
            <a:spAutoFit/>
          </a:bodyPr>
          <a:lstStyle/>
          <a:p>
            <a:pPr>
              <a:spcBef>
                <a:spcPct val="50000"/>
              </a:spcBef>
            </a:pPr>
            <a:r>
              <a:rPr lang="el-GR">
                <a:cs typeface="Arial" pitchFamily="34" charset="0"/>
              </a:rPr>
              <a:t>μ</a:t>
            </a:r>
            <a:r>
              <a:rPr lang="en-US" baseline="-25000">
                <a:cs typeface="Arial" pitchFamily="34" charset="0"/>
              </a:rPr>
              <a:t>2</a:t>
            </a:r>
            <a:endParaRPr lang="el-GR" baseline="-25000">
              <a:cs typeface="Arial" pitchFamily="34" charset="0"/>
            </a:endParaRPr>
          </a:p>
        </p:txBody>
      </p:sp>
      <p:sp>
        <p:nvSpPr>
          <p:cNvPr id="21517" name="Text Box 22"/>
          <p:cNvSpPr txBox="1">
            <a:spLocks noChangeArrowheads="1"/>
          </p:cNvSpPr>
          <p:nvPr/>
        </p:nvSpPr>
        <p:spPr bwMode="auto">
          <a:xfrm>
            <a:off x="5867400" y="4267200"/>
            <a:ext cx="609600" cy="366713"/>
          </a:xfrm>
          <a:prstGeom prst="rect">
            <a:avLst/>
          </a:prstGeom>
          <a:noFill/>
          <a:ln w="9525">
            <a:noFill/>
            <a:miter lim="800000"/>
            <a:headEnd/>
            <a:tailEnd/>
          </a:ln>
        </p:spPr>
        <p:txBody>
          <a:bodyPr>
            <a:spAutoFit/>
          </a:bodyPr>
          <a:lstStyle/>
          <a:p>
            <a:pPr>
              <a:spcBef>
                <a:spcPct val="50000"/>
              </a:spcBef>
            </a:pPr>
            <a:r>
              <a:rPr lang="el-GR">
                <a:cs typeface="Arial" pitchFamily="34" charset="0"/>
              </a:rPr>
              <a:t>μ</a:t>
            </a:r>
            <a:r>
              <a:rPr lang="en-US" baseline="-25000">
                <a:cs typeface="Arial" pitchFamily="34" charset="0"/>
              </a:rPr>
              <a:t>3</a:t>
            </a:r>
            <a:endParaRPr lang="el-GR" baseline="-25000">
              <a:cs typeface="Arial" pitchFamily="34" charset="0"/>
            </a:endParaRPr>
          </a:p>
        </p:txBody>
      </p:sp>
      <p:sp>
        <p:nvSpPr>
          <p:cNvPr id="21518" name="Text Box 23"/>
          <p:cNvSpPr txBox="1">
            <a:spLocks noChangeArrowheads="1"/>
          </p:cNvSpPr>
          <p:nvPr/>
        </p:nvSpPr>
        <p:spPr bwMode="auto">
          <a:xfrm>
            <a:off x="5562600" y="6415088"/>
            <a:ext cx="609600" cy="366712"/>
          </a:xfrm>
          <a:prstGeom prst="rect">
            <a:avLst/>
          </a:prstGeom>
          <a:noFill/>
          <a:ln w="9525">
            <a:noFill/>
            <a:miter lim="800000"/>
            <a:headEnd/>
            <a:tailEnd/>
          </a:ln>
        </p:spPr>
        <p:txBody>
          <a:bodyPr>
            <a:spAutoFit/>
          </a:bodyPr>
          <a:lstStyle/>
          <a:p>
            <a:pPr>
              <a:spcBef>
                <a:spcPct val="50000"/>
              </a:spcBef>
            </a:pPr>
            <a:r>
              <a:rPr lang="el-GR">
                <a:cs typeface="Arial" pitchFamily="34" charset="0"/>
              </a:rPr>
              <a:t>μ</a:t>
            </a:r>
            <a:r>
              <a:rPr lang="en-US" baseline="-25000">
                <a:cs typeface="Arial" pitchFamily="34" charset="0"/>
              </a:rPr>
              <a:t>3</a:t>
            </a:r>
            <a:endParaRPr lang="el-GR" baseline="-25000">
              <a:cs typeface="Arial" pitchFamily="34" charset="0"/>
            </a:endParaRPr>
          </a:p>
        </p:txBody>
      </p:sp>
      <p:sp>
        <p:nvSpPr>
          <p:cNvPr id="21519" name="Text Box 24"/>
          <p:cNvSpPr txBox="1">
            <a:spLocks noChangeArrowheads="1"/>
          </p:cNvSpPr>
          <p:nvPr/>
        </p:nvSpPr>
        <p:spPr bwMode="auto">
          <a:xfrm>
            <a:off x="6629400" y="6415088"/>
            <a:ext cx="609600" cy="366712"/>
          </a:xfrm>
          <a:prstGeom prst="rect">
            <a:avLst/>
          </a:prstGeom>
          <a:noFill/>
          <a:ln w="9525">
            <a:noFill/>
            <a:miter lim="800000"/>
            <a:headEnd/>
            <a:tailEnd/>
          </a:ln>
        </p:spPr>
        <p:txBody>
          <a:bodyPr>
            <a:spAutoFit/>
          </a:bodyPr>
          <a:lstStyle/>
          <a:p>
            <a:pPr>
              <a:spcBef>
                <a:spcPct val="50000"/>
              </a:spcBef>
            </a:pPr>
            <a:r>
              <a:rPr lang="el-GR">
                <a:cs typeface="Arial" pitchFamily="34" charset="0"/>
              </a:rPr>
              <a:t>μ</a:t>
            </a:r>
            <a:r>
              <a:rPr lang="en-US" baseline="-25000">
                <a:cs typeface="Arial" pitchFamily="34" charset="0"/>
              </a:rPr>
              <a:t>1</a:t>
            </a:r>
            <a:endParaRPr lang="el-GR" baseline="-25000">
              <a:cs typeface="Arial" pitchFamily="34" charset="0"/>
            </a:endParaRPr>
          </a:p>
        </p:txBody>
      </p:sp>
      <p:sp>
        <p:nvSpPr>
          <p:cNvPr id="21520" name="Text Box 25"/>
          <p:cNvSpPr txBox="1">
            <a:spLocks noChangeArrowheads="1"/>
          </p:cNvSpPr>
          <p:nvPr/>
        </p:nvSpPr>
        <p:spPr bwMode="auto">
          <a:xfrm>
            <a:off x="5486400" y="4267200"/>
            <a:ext cx="609600" cy="366713"/>
          </a:xfrm>
          <a:prstGeom prst="rect">
            <a:avLst/>
          </a:prstGeom>
          <a:noFill/>
          <a:ln w="9525">
            <a:noFill/>
            <a:miter lim="800000"/>
            <a:headEnd/>
            <a:tailEnd/>
          </a:ln>
        </p:spPr>
        <p:txBody>
          <a:bodyPr>
            <a:spAutoFit/>
          </a:bodyPr>
          <a:lstStyle/>
          <a:p>
            <a:pPr>
              <a:spcBef>
                <a:spcPct val="50000"/>
              </a:spcBef>
            </a:pPr>
            <a:r>
              <a:rPr lang="el-GR">
                <a:cs typeface="Arial" pitchFamily="34" charset="0"/>
              </a:rPr>
              <a:t>μ</a:t>
            </a:r>
            <a:r>
              <a:rPr lang="en-US" baseline="-25000">
                <a:cs typeface="Arial" pitchFamily="34" charset="0"/>
              </a:rPr>
              <a:t>1</a:t>
            </a:r>
            <a:endParaRPr lang="el-GR" baseline="-25000">
              <a:cs typeface="Arial" pitchFamily="34" charset="0"/>
            </a:endParaRPr>
          </a:p>
        </p:txBody>
      </p:sp>
      <p:sp>
        <p:nvSpPr>
          <p:cNvPr id="21522" name="TextBox 19"/>
          <p:cNvSpPr txBox="1">
            <a:spLocks noChangeArrowheads="1"/>
          </p:cNvSpPr>
          <p:nvPr/>
        </p:nvSpPr>
        <p:spPr bwMode="auto">
          <a:xfrm>
            <a:off x="4953000" y="1981200"/>
            <a:ext cx="4191000" cy="862013"/>
          </a:xfrm>
          <a:prstGeom prst="rect">
            <a:avLst/>
          </a:prstGeom>
          <a:solidFill>
            <a:srgbClr val="FFCCFF"/>
          </a:solidFill>
          <a:ln w="9525">
            <a:noFill/>
            <a:miter lim="800000"/>
            <a:headEnd/>
            <a:tailEnd/>
          </a:ln>
        </p:spPr>
        <p:txBody>
          <a:bodyPr>
            <a:spAutoFit/>
          </a:bodyPr>
          <a:lstStyle/>
          <a:p>
            <a:pPr>
              <a:spcAft>
                <a:spcPts val="1200"/>
              </a:spcAft>
            </a:pPr>
            <a:r>
              <a:rPr lang="en-US" sz="2000" dirty="0"/>
              <a:t>H</a:t>
            </a:r>
            <a:r>
              <a:rPr lang="en-US" sz="2000" baseline="-25000" dirty="0"/>
              <a:t>0</a:t>
            </a:r>
            <a:r>
              <a:rPr lang="en-US" sz="2000" dirty="0"/>
              <a:t>: factor does not affect response</a:t>
            </a:r>
          </a:p>
          <a:p>
            <a:pPr>
              <a:spcAft>
                <a:spcPts val="1200"/>
              </a:spcAft>
            </a:pPr>
            <a:r>
              <a:rPr lang="en-US" sz="2000" dirty="0"/>
              <a:t>H</a:t>
            </a:r>
            <a:r>
              <a:rPr lang="en-US" sz="2000" baseline="-25000" dirty="0"/>
              <a:t>1</a:t>
            </a:r>
            <a:r>
              <a:rPr lang="en-US" sz="2000" dirty="0"/>
              <a:t>: factor does affect response</a:t>
            </a:r>
          </a:p>
        </p:txBody>
      </p:sp>
      <p:sp>
        <p:nvSpPr>
          <p:cNvPr id="21523" name="TextBox 20"/>
          <p:cNvSpPr txBox="1">
            <a:spLocks noChangeArrowheads="1"/>
          </p:cNvSpPr>
          <p:nvPr/>
        </p:nvSpPr>
        <p:spPr bwMode="auto">
          <a:xfrm>
            <a:off x="152400" y="1981200"/>
            <a:ext cx="4267200" cy="861774"/>
          </a:xfrm>
          <a:prstGeom prst="rect">
            <a:avLst/>
          </a:prstGeom>
          <a:solidFill>
            <a:srgbClr val="66FFFF"/>
          </a:solidFill>
          <a:ln w="9525">
            <a:noFill/>
            <a:miter lim="800000"/>
            <a:headEnd/>
            <a:tailEnd/>
          </a:ln>
        </p:spPr>
        <p:txBody>
          <a:bodyPr wrap="square">
            <a:spAutoFit/>
          </a:bodyPr>
          <a:lstStyle/>
          <a:p>
            <a:pPr>
              <a:spcAft>
                <a:spcPts val="1200"/>
              </a:spcAft>
            </a:pPr>
            <a:r>
              <a:rPr lang="en-US" sz="2000" dirty="0"/>
              <a:t>H</a:t>
            </a:r>
            <a:r>
              <a:rPr lang="en-US" sz="2000" baseline="-25000" dirty="0"/>
              <a:t>0</a:t>
            </a:r>
            <a:r>
              <a:rPr lang="en-US" sz="2000" dirty="0"/>
              <a:t>: </a:t>
            </a:r>
            <a:r>
              <a:rPr lang="el-GR" sz="2000" dirty="0"/>
              <a:t>μ</a:t>
            </a:r>
            <a:r>
              <a:rPr lang="en-US" sz="2000" baseline="-25000" dirty="0"/>
              <a:t>1</a:t>
            </a:r>
            <a:r>
              <a:rPr lang="en-US" sz="2000" dirty="0"/>
              <a:t> = </a:t>
            </a:r>
            <a:r>
              <a:rPr lang="el-GR" sz="2000" dirty="0"/>
              <a:t>μ</a:t>
            </a:r>
            <a:r>
              <a:rPr lang="en-US" sz="2000" baseline="-25000" dirty="0"/>
              <a:t>2</a:t>
            </a:r>
            <a:r>
              <a:rPr lang="en-US" sz="2000" dirty="0"/>
              <a:t> = </a:t>
            </a:r>
            <a:r>
              <a:rPr lang="el-GR" sz="2000" dirty="0"/>
              <a:t>•••</a:t>
            </a:r>
            <a:r>
              <a:rPr lang="en-US" sz="2000" dirty="0"/>
              <a:t> = </a:t>
            </a:r>
            <a:r>
              <a:rPr lang="el-GR" sz="2000" dirty="0"/>
              <a:t>μ</a:t>
            </a:r>
            <a:r>
              <a:rPr lang="en-US" sz="2000" baseline="-25000" dirty="0"/>
              <a:t>a</a:t>
            </a:r>
          </a:p>
          <a:p>
            <a:pPr>
              <a:spcAft>
                <a:spcPts val="1200"/>
              </a:spcAft>
            </a:pPr>
            <a:r>
              <a:rPr lang="en-US" sz="2000" dirty="0"/>
              <a:t>H</a:t>
            </a:r>
            <a:r>
              <a:rPr lang="en-US" sz="2000" baseline="-25000" dirty="0"/>
              <a:t>1</a:t>
            </a:r>
            <a:r>
              <a:rPr lang="en-US" sz="2000" dirty="0"/>
              <a:t>: at least one mean is different</a:t>
            </a:r>
          </a:p>
        </p:txBody>
      </p:sp>
      <p:sp>
        <p:nvSpPr>
          <p:cNvPr id="20" name="TextBox 19"/>
          <p:cNvSpPr txBox="1"/>
          <p:nvPr/>
        </p:nvSpPr>
        <p:spPr>
          <a:xfrm>
            <a:off x="457200" y="5769114"/>
            <a:ext cx="3276600" cy="707886"/>
          </a:xfrm>
          <a:prstGeom prst="rect">
            <a:avLst/>
          </a:prstGeom>
          <a:noFill/>
        </p:spPr>
        <p:txBody>
          <a:bodyPr wrap="square" rtlCol="0">
            <a:spAutoFit/>
          </a:bodyPr>
          <a:lstStyle/>
          <a:p>
            <a:r>
              <a:rPr lang="en-US" sz="2000" dirty="0" smtClean="0"/>
              <a:t>Distribution of responses from at 3 factor levels</a:t>
            </a:r>
          </a:p>
        </p:txBody>
      </p:sp>
      <p:sp>
        <p:nvSpPr>
          <p:cNvPr id="2" name="Slide Number Placeholder 1"/>
          <p:cNvSpPr>
            <a:spLocks noGrp="1"/>
          </p:cNvSpPr>
          <p:nvPr>
            <p:ph type="sldNum" sz="quarter" idx="12"/>
          </p:nvPr>
        </p:nvSpPr>
        <p:spPr/>
        <p:txBody>
          <a:bodyPr/>
          <a:lstStyle/>
          <a:p>
            <a:pPr>
              <a:defRPr/>
            </a:pPr>
            <a:fld id="{971C2195-8CD1-4061-8349-464229FC5205}" type="slidenum">
              <a:rPr lang="en-US" smtClean="0"/>
              <a:pPr>
                <a:defRPr/>
              </a:pPr>
              <a:t>130</a:t>
            </a:fld>
            <a:endParaRPr lang="en-US"/>
          </a:p>
        </p:txBody>
      </p:sp>
    </p:spTree>
    <p:extLst>
      <p:ext uri="{BB962C8B-B14F-4D97-AF65-F5344CB8AC3E}">
        <p14:creationId xmlns:p14="http://schemas.microsoft.com/office/powerpoint/2010/main" val="42210878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029" name="Slide Number Placeholder 5"/>
          <p:cNvSpPr>
            <a:spLocks noGrp="1"/>
          </p:cNvSpPr>
          <p:nvPr>
            <p:ph type="sldNum" sz="quarter" idx="12"/>
          </p:nvPr>
        </p:nvSpPr>
        <p:spPr>
          <a:noFill/>
        </p:spPr>
        <p:txBody>
          <a:bodyPr/>
          <a:lstStyle/>
          <a:p>
            <a:fld id="{392993C1-EEA5-4330-8588-F3B3E5674648}" type="slidenum">
              <a:rPr lang="en-US" smtClean="0"/>
              <a:pPr/>
              <a:t>131</a:t>
            </a:fld>
            <a:endParaRPr lang="en-US" smtClean="0"/>
          </a:p>
        </p:txBody>
      </p:sp>
      <p:sp>
        <p:nvSpPr>
          <p:cNvPr id="1030" name="Rectangle 2"/>
          <p:cNvSpPr>
            <a:spLocks noGrp="1" noChangeArrowheads="1"/>
          </p:cNvSpPr>
          <p:nvPr>
            <p:ph type="title"/>
          </p:nvPr>
        </p:nvSpPr>
        <p:spPr>
          <a:xfrm>
            <a:off x="457200" y="76200"/>
            <a:ext cx="8458200" cy="914400"/>
          </a:xfrm>
        </p:spPr>
        <p:txBody>
          <a:bodyPr/>
          <a:lstStyle/>
          <a:p>
            <a:pPr eaLnBrk="1" hangingPunct="1"/>
            <a:r>
              <a:rPr lang="en-US" sz="4000" smtClean="0"/>
              <a:t>The Analysis of Variance (ANOVA)</a:t>
            </a:r>
          </a:p>
        </p:txBody>
      </p:sp>
      <p:sp>
        <p:nvSpPr>
          <p:cNvPr id="1031" name="Rectangle 3"/>
          <p:cNvSpPr>
            <a:spLocks noGrp="1" noChangeArrowheads="1"/>
          </p:cNvSpPr>
          <p:nvPr>
            <p:ph type="body" idx="1"/>
          </p:nvPr>
        </p:nvSpPr>
        <p:spPr>
          <a:xfrm>
            <a:off x="685800" y="1143000"/>
            <a:ext cx="7772400" cy="4114800"/>
          </a:xfrm>
        </p:spPr>
        <p:txBody>
          <a:bodyPr/>
          <a:lstStyle/>
          <a:p>
            <a:pPr eaLnBrk="1" hangingPunct="1">
              <a:buFontTx/>
              <a:buNone/>
            </a:pPr>
            <a:r>
              <a:rPr lang="en-US" sz="2800" smtClean="0"/>
              <a:t>The basic single-factor ANOVA model is </a:t>
            </a:r>
          </a:p>
        </p:txBody>
      </p:sp>
      <p:sp>
        <p:nvSpPr>
          <p:cNvPr id="1032" name="Text Box 5"/>
          <p:cNvSpPr txBox="1">
            <a:spLocks noChangeArrowheads="1"/>
          </p:cNvSpPr>
          <p:nvPr/>
        </p:nvSpPr>
        <p:spPr bwMode="auto">
          <a:xfrm>
            <a:off x="228600" y="3321050"/>
            <a:ext cx="8915400" cy="3232150"/>
          </a:xfrm>
          <a:prstGeom prst="rect">
            <a:avLst/>
          </a:prstGeom>
          <a:solidFill>
            <a:schemeClr val="bg1"/>
          </a:solidFill>
          <a:ln w="9525">
            <a:noFill/>
            <a:miter lim="800000"/>
            <a:headEnd/>
            <a:tailEnd/>
          </a:ln>
        </p:spPr>
        <p:txBody>
          <a:bodyPr>
            <a:spAutoFit/>
          </a:bodyPr>
          <a:lstStyle/>
          <a:p>
            <a:pPr>
              <a:spcBef>
                <a:spcPct val="50000"/>
              </a:spcBef>
            </a:pPr>
            <a:r>
              <a:rPr lang="en-US" sz="2400" dirty="0" err="1"/>
              <a:t>Y</a:t>
            </a:r>
            <a:r>
              <a:rPr lang="en-US" sz="2400" baseline="-25000" dirty="0" err="1" smtClean="0"/>
              <a:t>ij</a:t>
            </a:r>
            <a:r>
              <a:rPr lang="en-US" sz="2400" dirty="0" smtClean="0"/>
              <a:t> </a:t>
            </a:r>
            <a:r>
              <a:rPr lang="en-US" sz="2400" dirty="0"/>
              <a:t>= </a:t>
            </a:r>
            <a:r>
              <a:rPr lang="en-US" sz="2400" dirty="0" err="1"/>
              <a:t>ij</a:t>
            </a:r>
            <a:r>
              <a:rPr lang="en-US" sz="2400" baseline="30000" dirty="0" err="1"/>
              <a:t>th</a:t>
            </a:r>
            <a:r>
              <a:rPr lang="en-US" sz="2400" dirty="0"/>
              <a:t> observation (factor level </a:t>
            </a:r>
            <a:r>
              <a:rPr lang="en-US" sz="2400" dirty="0" err="1"/>
              <a:t>i</a:t>
            </a:r>
            <a:r>
              <a:rPr lang="en-US" sz="2400" dirty="0"/>
              <a:t>, replicate j). A random variable.</a:t>
            </a:r>
          </a:p>
          <a:p>
            <a:pPr>
              <a:spcBef>
                <a:spcPct val="50000"/>
              </a:spcBef>
            </a:pPr>
            <a:r>
              <a:rPr lang="el-GR" sz="2400" dirty="0">
                <a:cs typeface="Arial" pitchFamily="34" charset="0"/>
              </a:rPr>
              <a:t>μ</a:t>
            </a:r>
            <a:r>
              <a:rPr lang="en-US" sz="2400" dirty="0"/>
              <a:t> = the overall mean common to all factor levels. A constant.</a:t>
            </a:r>
          </a:p>
          <a:p>
            <a:pPr>
              <a:spcBef>
                <a:spcPct val="50000"/>
              </a:spcBef>
            </a:pPr>
            <a:r>
              <a:rPr lang="el-GR" sz="2400" dirty="0">
                <a:latin typeface="Times New Roman" pitchFamily="18" charset="0"/>
                <a:cs typeface="Times New Roman" pitchFamily="18" charset="0"/>
              </a:rPr>
              <a:t>τ</a:t>
            </a:r>
            <a:r>
              <a:rPr lang="en-US" sz="2400" baseline="-25000" dirty="0" err="1">
                <a:latin typeface="Times New Roman" pitchFamily="18" charset="0"/>
                <a:cs typeface="Times New Roman" pitchFamily="18" charset="0"/>
              </a:rPr>
              <a:t>i</a:t>
            </a:r>
            <a:r>
              <a:rPr lang="en-US" sz="2400" dirty="0"/>
              <a:t> = the </a:t>
            </a:r>
            <a:r>
              <a:rPr lang="en-US" sz="2400" dirty="0" err="1"/>
              <a:t>i</a:t>
            </a:r>
            <a:r>
              <a:rPr lang="en-US" sz="2400" baseline="30000" dirty="0" err="1"/>
              <a:t>th</a:t>
            </a:r>
            <a:r>
              <a:rPr lang="en-US" sz="2400" dirty="0"/>
              <a:t> factor level effect.  A constant for each factor level, </a:t>
            </a:r>
            <a:r>
              <a:rPr lang="en-US" sz="2400" dirty="0" err="1"/>
              <a:t>i</a:t>
            </a:r>
            <a:r>
              <a:rPr lang="en-US" sz="2400" dirty="0"/>
              <a:t>.</a:t>
            </a:r>
          </a:p>
          <a:p>
            <a:pPr>
              <a:spcBef>
                <a:spcPct val="50000"/>
              </a:spcBef>
            </a:pPr>
            <a:r>
              <a:rPr lang="el-GR" sz="2400" dirty="0">
                <a:cs typeface="Arial" pitchFamily="34" charset="0"/>
              </a:rPr>
              <a:t>ε</a:t>
            </a:r>
            <a:r>
              <a:rPr lang="en-US" sz="2400" baseline="-25000" dirty="0" err="1">
                <a:cs typeface="Arial" pitchFamily="34" charset="0"/>
              </a:rPr>
              <a:t>ij</a:t>
            </a:r>
            <a:r>
              <a:rPr lang="en-US" sz="2400" dirty="0"/>
              <a:t> = random error. A random variable. </a:t>
            </a:r>
            <a:r>
              <a:rPr lang="el-GR" sz="2400" dirty="0">
                <a:cs typeface="Arial" pitchFamily="34" charset="0"/>
              </a:rPr>
              <a:t>ε</a:t>
            </a:r>
            <a:r>
              <a:rPr lang="en-US" sz="2400" baseline="-25000" dirty="0" err="1"/>
              <a:t>ij</a:t>
            </a:r>
            <a:r>
              <a:rPr lang="en-US" sz="2400" dirty="0"/>
              <a:t>~ NID(0, </a:t>
            </a:r>
            <a:r>
              <a:rPr lang="el-GR" sz="2400" dirty="0">
                <a:cs typeface="Arial" pitchFamily="34" charset="0"/>
              </a:rPr>
              <a:t>σ</a:t>
            </a:r>
            <a:r>
              <a:rPr lang="en-US" sz="2400" baseline="30000" dirty="0"/>
              <a:t>2</a:t>
            </a:r>
            <a:r>
              <a:rPr lang="en-US" sz="2400" dirty="0"/>
              <a:t>)</a:t>
            </a:r>
          </a:p>
          <a:p>
            <a:pPr>
              <a:spcBef>
                <a:spcPct val="50000"/>
              </a:spcBef>
            </a:pPr>
            <a:endParaRPr lang="en-US" sz="2400" dirty="0"/>
          </a:p>
          <a:p>
            <a:pPr algn="ctr">
              <a:spcBef>
                <a:spcPct val="50000"/>
              </a:spcBef>
            </a:pPr>
            <a:r>
              <a:rPr lang="en-US" sz="2400" dirty="0"/>
              <a:t>Therefore, </a:t>
            </a:r>
            <a:r>
              <a:rPr lang="en-US" sz="2400" dirty="0" err="1"/>
              <a:t>Y</a:t>
            </a:r>
            <a:r>
              <a:rPr lang="en-US" sz="2400" baseline="-25000" dirty="0" err="1"/>
              <a:t>ij</a:t>
            </a:r>
            <a:r>
              <a:rPr lang="en-US" sz="2400" dirty="0"/>
              <a:t> ~ NID (</a:t>
            </a:r>
            <a:r>
              <a:rPr lang="el-GR" sz="2400" dirty="0">
                <a:cs typeface="Arial" pitchFamily="34" charset="0"/>
              </a:rPr>
              <a:t>μ</a:t>
            </a:r>
            <a:r>
              <a:rPr lang="en-US" sz="2400" dirty="0">
                <a:cs typeface="Arial" pitchFamily="34" charset="0"/>
              </a:rPr>
              <a:t>+</a:t>
            </a:r>
            <a:r>
              <a:rPr lang="el-GR" sz="2400" dirty="0">
                <a:latin typeface="Times New Roman" pitchFamily="18" charset="0"/>
                <a:cs typeface="Times New Roman" pitchFamily="18" charset="0"/>
              </a:rPr>
              <a:t>τ</a:t>
            </a:r>
            <a:r>
              <a:rPr lang="en-US" sz="2400" baseline="-25000" dirty="0" err="1">
                <a:latin typeface="Times New Roman" pitchFamily="18" charset="0"/>
                <a:cs typeface="Times New Roman" pitchFamily="18" charset="0"/>
              </a:rPr>
              <a:t>i</a:t>
            </a:r>
            <a:r>
              <a:rPr lang="en-US" sz="2400" dirty="0">
                <a:latin typeface="Times New Roman" pitchFamily="18" charset="0"/>
                <a:cs typeface="Times New Roman" pitchFamily="18" charset="0"/>
              </a:rPr>
              <a:t>, </a:t>
            </a:r>
            <a:r>
              <a:rPr lang="el-GR" sz="2400" dirty="0">
                <a:cs typeface="Arial" pitchFamily="34" charset="0"/>
              </a:rPr>
              <a:t>σ</a:t>
            </a:r>
            <a:r>
              <a:rPr lang="en-US" sz="2400" baseline="30000" dirty="0">
                <a:cs typeface="Arial" pitchFamily="34" charset="0"/>
              </a:rPr>
              <a:t>2</a:t>
            </a:r>
            <a:r>
              <a:rPr lang="en-US" sz="2400" dirty="0">
                <a:cs typeface="Arial" pitchFamily="34" charset="0"/>
              </a:rPr>
              <a:t>)</a:t>
            </a:r>
            <a:endParaRPr lang="el-GR" sz="2400" dirty="0">
              <a:cs typeface="Arial" pitchFamily="34" charset="0"/>
            </a:endParaRPr>
          </a:p>
        </p:txBody>
      </p:sp>
      <p:sp>
        <p:nvSpPr>
          <p:cNvPr id="8" name="Rectangle 7"/>
          <p:cNvSpPr/>
          <p:nvPr/>
        </p:nvSpPr>
        <p:spPr>
          <a:xfrm>
            <a:off x="914400" y="1905000"/>
            <a:ext cx="3886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026" name="Object 8"/>
          <p:cNvGraphicFramePr>
            <a:graphicFrameLocks noChangeAspect="1"/>
          </p:cNvGraphicFramePr>
          <p:nvPr/>
        </p:nvGraphicFramePr>
        <p:xfrm>
          <a:off x="1090613" y="1828800"/>
          <a:ext cx="3609975" cy="914400"/>
        </p:xfrm>
        <a:graphic>
          <a:graphicData uri="http://schemas.openxmlformats.org/presentationml/2006/ole">
            <mc:AlternateContent xmlns:mc="http://schemas.openxmlformats.org/markup-compatibility/2006">
              <mc:Choice xmlns:v="urn:schemas-microsoft-com:vml" Requires="v">
                <p:oleObj spid="_x0000_s25626" name="Equation" r:id="rId4" imgW="952087" imgH="241195" progId="Equation.3">
                  <p:embed/>
                </p:oleObj>
              </mc:Choice>
              <mc:Fallback>
                <p:oleObj name="Equation" r:id="rId4" imgW="952087"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613" y="1828800"/>
                        <a:ext cx="36099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9"/>
          <p:cNvGraphicFramePr>
            <a:graphicFrameLocks noChangeAspect="1"/>
          </p:cNvGraphicFramePr>
          <p:nvPr/>
        </p:nvGraphicFramePr>
        <p:xfrm>
          <a:off x="5105400" y="2082800"/>
          <a:ext cx="3868738" cy="508000"/>
        </p:xfrm>
        <a:graphic>
          <a:graphicData uri="http://schemas.openxmlformats.org/presentationml/2006/ole">
            <mc:AlternateContent xmlns:mc="http://schemas.openxmlformats.org/markup-compatibility/2006">
              <mc:Choice xmlns:v="urn:schemas-microsoft-com:vml" Requires="v">
                <p:oleObj spid="_x0000_s25627" name="Equation" r:id="rId6" imgW="1548728" imgH="203112" progId="Equation.3">
                  <p:embed/>
                </p:oleObj>
              </mc:Choice>
              <mc:Fallback>
                <p:oleObj name="Equation" r:id="rId6" imgW="1548728"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2082800"/>
                        <a:ext cx="3868738"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3527390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28600" y="-76200"/>
            <a:ext cx="8686800" cy="1143000"/>
          </a:xfrm>
        </p:spPr>
        <p:txBody>
          <a:bodyPr/>
          <a:lstStyle/>
          <a:p>
            <a:r>
              <a:rPr lang="en-US" sz="4000" dirty="0" smtClean="0"/>
              <a:t>The ANOVA Normality Assumption</a:t>
            </a:r>
          </a:p>
        </p:txBody>
      </p:sp>
      <p:sp>
        <p:nvSpPr>
          <p:cNvPr id="3" name="Content Placeholder 2"/>
          <p:cNvSpPr>
            <a:spLocks noGrp="1"/>
          </p:cNvSpPr>
          <p:nvPr>
            <p:ph idx="1"/>
          </p:nvPr>
        </p:nvSpPr>
        <p:spPr>
          <a:xfrm>
            <a:off x="152400" y="914400"/>
            <a:ext cx="8763000" cy="5791200"/>
          </a:xfrm>
          <a:solidFill>
            <a:schemeClr val="accent3"/>
          </a:solidFill>
        </p:spPr>
        <p:txBody>
          <a:bodyPr/>
          <a:lstStyle/>
          <a:p>
            <a:pPr>
              <a:defRPr/>
            </a:pPr>
            <a:r>
              <a:rPr lang="en-US" sz="2400" dirty="0" smtClean="0"/>
              <a:t>The ANOVA is a parametric test – it assumes the data (i.e. responses) are Normally distributed</a:t>
            </a:r>
          </a:p>
          <a:p>
            <a:pPr lvl="1">
              <a:defRPr/>
            </a:pPr>
            <a:r>
              <a:rPr lang="en-US" sz="2000" dirty="0" smtClean="0"/>
              <a:t>ANOVA assumes data for each factor level is normally distributed; not overall data</a:t>
            </a:r>
          </a:p>
          <a:p>
            <a:pPr lvl="1">
              <a:defRPr/>
            </a:pPr>
            <a:r>
              <a:rPr lang="en-US" sz="2000" dirty="0" smtClean="0"/>
              <a:t>If response is not normally distributed, an ANOVA may increase the chance of a false positive result</a:t>
            </a:r>
          </a:p>
          <a:p>
            <a:pPr>
              <a:defRPr/>
            </a:pPr>
            <a:r>
              <a:rPr lang="en-US" sz="2400" dirty="0" smtClean="0"/>
              <a:t>HOWEVER, the ANOVA is not very sensitive to moderate deviations from normality</a:t>
            </a:r>
          </a:p>
          <a:p>
            <a:pPr lvl="1">
              <a:defRPr/>
            </a:pPr>
            <a:r>
              <a:rPr lang="en-US" sz="2000" dirty="0" smtClean="0"/>
              <a:t>simulation studies, using a variety of non-normal distributions, have shown that the false positive rate is not affected very much by this violation of the normality assumption</a:t>
            </a:r>
          </a:p>
          <a:p>
            <a:pPr>
              <a:defRPr/>
            </a:pPr>
            <a:r>
              <a:rPr lang="en-US" sz="2400" dirty="0" smtClean="0"/>
              <a:t>Can do a histogram of responses for each factor level </a:t>
            </a:r>
          </a:p>
          <a:p>
            <a:pPr lvl="1">
              <a:defRPr/>
            </a:pPr>
            <a:r>
              <a:rPr lang="en-US" sz="2000" dirty="0" smtClean="0"/>
              <a:t>if they look Normally distributed, proceed with ANOVA.  If not, try a data transformation. If still not Normal, use non-parametric analysis.</a:t>
            </a:r>
          </a:p>
          <a:p>
            <a:pPr lvl="1">
              <a:defRPr/>
            </a:pPr>
            <a:r>
              <a:rPr lang="en-US" sz="2000" dirty="0" smtClean="0"/>
              <a:t>Many data sets would fail a goodness of fit test for Normality and still be appropriate for ANOVA</a:t>
            </a:r>
            <a:endParaRPr lang="en-US" sz="2000" dirty="0"/>
          </a:p>
        </p:txBody>
      </p:sp>
      <p:sp>
        <p:nvSpPr>
          <p:cNvPr id="20484"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20485" name="Slide Number Placeholder 4"/>
          <p:cNvSpPr>
            <a:spLocks noGrp="1"/>
          </p:cNvSpPr>
          <p:nvPr>
            <p:ph type="sldNum" sz="quarter" idx="12"/>
          </p:nvPr>
        </p:nvSpPr>
        <p:spPr>
          <a:xfrm>
            <a:off x="6858000" y="6534150"/>
            <a:ext cx="2133600" cy="476250"/>
          </a:xfrm>
          <a:noFill/>
        </p:spPr>
        <p:txBody>
          <a:bodyPr/>
          <a:lstStyle/>
          <a:p>
            <a:fld id="{B5AA74DC-F1C5-4F9B-9164-B85492D963B0}" type="slidenum">
              <a:rPr lang="en-US" smtClean="0"/>
              <a:pPr/>
              <a:t>132</a:t>
            </a:fld>
            <a:endParaRPr lang="en-US" smtClean="0"/>
          </a:p>
        </p:txBody>
      </p:sp>
    </p:spTree>
    <p:extLst>
      <p:ext uri="{BB962C8B-B14F-4D97-AF65-F5344CB8AC3E}">
        <p14:creationId xmlns:p14="http://schemas.microsoft.com/office/powerpoint/2010/main" val="202122813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2052" name="Slide Number Placeholder 5"/>
          <p:cNvSpPr>
            <a:spLocks noGrp="1"/>
          </p:cNvSpPr>
          <p:nvPr>
            <p:ph type="sldNum" sz="quarter" idx="12"/>
          </p:nvPr>
        </p:nvSpPr>
        <p:spPr>
          <a:noFill/>
        </p:spPr>
        <p:txBody>
          <a:bodyPr/>
          <a:lstStyle/>
          <a:p>
            <a:fld id="{37AA4898-8C9E-4CB6-A9FA-D7AEAE54B94D}" type="slidenum">
              <a:rPr lang="en-US" smtClean="0"/>
              <a:pPr/>
              <a:t>133</a:t>
            </a:fld>
            <a:endParaRPr lang="en-US" smtClean="0"/>
          </a:p>
        </p:txBody>
      </p:sp>
      <p:sp>
        <p:nvSpPr>
          <p:cNvPr id="2053" name="Rectangle 2"/>
          <p:cNvSpPr>
            <a:spLocks noGrp="1" noChangeArrowheads="1"/>
          </p:cNvSpPr>
          <p:nvPr>
            <p:ph type="title"/>
          </p:nvPr>
        </p:nvSpPr>
        <p:spPr>
          <a:xfrm>
            <a:off x="381000" y="0"/>
            <a:ext cx="8229600" cy="1143000"/>
          </a:xfrm>
        </p:spPr>
        <p:txBody>
          <a:bodyPr/>
          <a:lstStyle/>
          <a:p>
            <a:pPr eaLnBrk="1" hangingPunct="1"/>
            <a:r>
              <a:rPr lang="en-US" sz="4000" smtClean="0"/>
              <a:t>The Analysis of Variance (ANOVA)</a:t>
            </a:r>
          </a:p>
        </p:txBody>
      </p:sp>
      <p:sp>
        <p:nvSpPr>
          <p:cNvPr id="2054" name="Rectangle 3"/>
          <p:cNvSpPr>
            <a:spLocks noGrp="1" noChangeArrowheads="1"/>
          </p:cNvSpPr>
          <p:nvPr>
            <p:ph type="body" idx="1"/>
          </p:nvPr>
        </p:nvSpPr>
        <p:spPr>
          <a:xfrm>
            <a:off x="228600" y="1447800"/>
            <a:ext cx="8458200" cy="4525963"/>
          </a:xfrm>
        </p:spPr>
        <p:txBody>
          <a:bodyPr/>
          <a:lstStyle/>
          <a:p>
            <a:pPr eaLnBrk="1" hangingPunct="1">
              <a:spcBef>
                <a:spcPts val="1200"/>
              </a:spcBef>
            </a:pPr>
            <a:r>
              <a:rPr lang="en-US" sz="2800" dirty="0" smtClean="0"/>
              <a:t>The name “</a:t>
            </a:r>
            <a:r>
              <a:rPr lang="en-US" sz="2800" b="1" dirty="0" smtClean="0">
                <a:solidFill>
                  <a:schemeClr val="accent2"/>
                </a:solidFill>
              </a:rPr>
              <a:t>analysis of variance</a:t>
            </a:r>
            <a:r>
              <a:rPr lang="en-US" sz="2800" dirty="0" smtClean="0"/>
              <a:t>” stems from a </a:t>
            </a:r>
            <a:r>
              <a:rPr lang="en-US" sz="2800" b="1" dirty="0" smtClean="0">
                <a:solidFill>
                  <a:schemeClr val="accent2"/>
                </a:solidFill>
              </a:rPr>
              <a:t>partitioning</a:t>
            </a:r>
            <a:r>
              <a:rPr lang="en-US" sz="2800" dirty="0" smtClean="0"/>
              <a:t> of the total variability in the response variable into components</a:t>
            </a:r>
          </a:p>
          <a:p>
            <a:pPr eaLnBrk="1" hangingPunct="1">
              <a:spcBef>
                <a:spcPts val="1200"/>
              </a:spcBef>
            </a:pPr>
            <a:endParaRPr lang="en-US" sz="2800" dirty="0" smtClean="0"/>
          </a:p>
          <a:p>
            <a:pPr eaLnBrk="1" hangingPunct="1">
              <a:spcBef>
                <a:spcPts val="1200"/>
              </a:spcBef>
            </a:pPr>
            <a:r>
              <a:rPr lang="en-US" sz="2800" b="1" dirty="0" smtClean="0">
                <a:solidFill>
                  <a:srgbClr val="FF0000"/>
                </a:solidFill>
              </a:rPr>
              <a:t>Total variability</a:t>
            </a:r>
            <a:r>
              <a:rPr lang="en-US" sz="2800" dirty="0" smtClean="0"/>
              <a:t> is measured by the total sum of squares:</a:t>
            </a:r>
          </a:p>
          <a:p>
            <a:pPr eaLnBrk="1" hangingPunct="1">
              <a:spcBef>
                <a:spcPts val="1200"/>
              </a:spcBef>
            </a:pPr>
            <a:endParaRPr lang="en-US" dirty="0" smtClean="0"/>
          </a:p>
          <a:p>
            <a:pPr eaLnBrk="1" hangingPunct="1">
              <a:spcBef>
                <a:spcPts val="1200"/>
              </a:spcBef>
            </a:pPr>
            <a:endParaRPr lang="en-US" dirty="0" smtClean="0"/>
          </a:p>
        </p:txBody>
      </p:sp>
      <p:sp>
        <p:nvSpPr>
          <p:cNvPr id="2055"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0" name="Object 7"/>
          <p:cNvGraphicFramePr>
            <a:graphicFrameLocks noChangeAspect="1"/>
          </p:cNvGraphicFramePr>
          <p:nvPr/>
        </p:nvGraphicFramePr>
        <p:xfrm>
          <a:off x="2200275" y="4724400"/>
          <a:ext cx="4267200" cy="1219200"/>
        </p:xfrm>
        <a:graphic>
          <a:graphicData uri="http://schemas.openxmlformats.org/presentationml/2006/ole">
            <mc:AlternateContent xmlns:mc="http://schemas.openxmlformats.org/markup-compatibility/2006">
              <mc:Choice xmlns:v="urn:schemas-microsoft-com:vml" Requires="v">
                <p:oleObj spid="_x0000_s26638" name="Equation" r:id="rId4" imgW="1600200" imgH="457200" progId="Equation.3">
                  <p:embed/>
                </p:oleObj>
              </mc:Choice>
              <mc:Fallback>
                <p:oleObj name="Equation" r:id="rId4" imgW="16002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0275" y="4724400"/>
                        <a:ext cx="42672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403165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ooter Placeholder 5"/>
          <p:cNvSpPr>
            <a:spLocks noGrp="1"/>
          </p:cNvSpPr>
          <p:nvPr>
            <p:ph type="ftr" sz="quarter" idx="11"/>
          </p:nvPr>
        </p:nvSpPr>
        <p:spPr>
          <a:noFill/>
        </p:spPr>
        <p:txBody>
          <a:bodyPr/>
          <a:lstStyle/>
          <a:p>
            <a:r>
              <a:rPr lang="de-DE" smtClean="0"/>
              <a:t>IE 563  Dr. Erin Gerber, P.E.,  UofL</a:t>
            </a:r>
            <a:endParaRPr lang="en-US" smtClean="0"/>
          </a:p>
        </p:txBody>
      </p:sp>
      <p:sp>
        <p:nvSpPr>
          <p:cNvPr id="3077" name="Slide Number Placeholder 6"/>
          <p:cNvSpPr>
            <a:spLocks noGrp="1"/>
          </p:cNvSpPr>
          <p:nvPr>
            <p:ph type="sldNum" sz="quarter" idx="12"/>
          </p:nvPr>
        </p:nvSpPr>
        <p:spPr>
          <a:noFill/>
        </p:spPr>
        <p:txBody>
          <a:bodyPr/>
          <a:lstStyle/>
          <a:p>
            <a:fld id="{BEA70BCC-41CF-4C04-964A-C5E0AE6032BB}" type="slidenum">
              <a:rPr lang="en-US" smtClean="0"/>
              <a:pPr/>
              <a:t>134</a:t>
            </a:fld>
            <a:endParaRPr lang="en-US" smtClean="0"/>
          </a:p>
        </p:txBody>
      </p:sp>
      <p:sp>
        <p:nvSpPr>
          <p:cNvPr id="3078" name="Rectangle 2"/>
          <p:cNvSpPr>
            <a:spLocks noGrp="1" noChangeArrowheads="1"/>
          </p:cNvSpPr>
          <p:nvPr>
            <p:ph type="title"/>
          </p:nvPr>
        </p:nvSpPr>
        <p:spPr/>
        <p:txBody>
          <a:bodyPr/>
          <a:lstStyle/>
          <a:p>
            <a:pPr eaLnBrk="1" hangingPunct="1"/>
            <a:r>
              <a:rPr lang="en-US" sz="4000" smtClean="0"/>
              <a:t>The Analysis of Variance (ANOVA)</a:t>
            </a:r>
          </a:p>
        </p:txBody>
      </p:sp>
      <p:sp>
        <p:nvSpPr>
          <p:cNvPr id="3079" name="Rectangle 3"/>
          <p:cNvSpPr>
            <a:spLocks noGrp="1" noChangeArrowheads="1"/>
          </p:cNvSpPr>
          <p:nvPr>
            <p:ph type="body" sz="half" idx="1"/>
          </p:nvPr>
        </p:nvSpPr>
        <p:spPr>
          <a:xfrm>
            <a:off x="457200" y="1143000"/>
            <a:ext cx="7696200" cy="4525963"/>
          </a:xfrm>
        </p:spPr>
        <p:txBody>
          <a:bodyPr/>
          <a:lstStyle/>
          <a:p>
            <a:pPr eaLnBrk="1" hangingPunct="1">
              <a:buFontTx/>
              <a:buNone/>
            </a:pPr>
            <a:r>
              <a:rPr lang="en-US" sz="2800" dirty="0" smtClean="0"/>
              <a:t>The basic ANOVA partitioning is:</a:t>
            </a:r>
          </a:p>
        </p:txBody>
      </p:sp>
      <p:sp>
        <p:nvSpPr>
          <p:cNvPr id="15369" name="Text Box 10"/>
          <p:cNvSpPr txBox="1">
            <a:spLocks noChangeArrowheads="1"/>
          </p:cNvSpPr>
          <p:nvPr/>
        </p:nvSpPr>
        <p:spPr bwMode="auto">
          <a:xfrm>
            <a:off x="2057400" y="4953000"/>
            <a:ext cx="1143000" cy="461963"/>
          </a:xfrm>
          <a:prstGeom prst="rect">
            <a:avLst/>
          </a:prstGeom>
          <a:solidFill>
            <a:srgbClr val="FFFF99"/>
          </a:solidFill>
          <a:ln w="9525">
            <a:solidFill>
              <a:schemeClr val="tx1"/>
            </a:solidFill>
            <a:miter lim="800000"/>
            <a:headEnd/>
            <a:tailEnd/>
          </a:ln>
        </p:spPr>
        <p:txBody>
          <a:bodyPr>
            <a:spAutoFit/>
          </a:bodyPr>
          <a:lstStyle/>
          <a:p>
            <a:pPr algn="ctr">
              <a:spcBef>
                <a:spcPct val="50000"/>
              </a:spcBef>
              <a:defRPr/>
            </a:pPr>
            <a:r>
              <a:rPr lang="en-US" sz="2400" dirty="0" err="1">
                <a:latin typeface="+mn-lt"/>
              </a:rPr>
              <a:t>SS</a:t>
            </a:r>
            <a:r>
              <a:rPr lang="en-US" sz="2400" baseline="-25000" dirty="0" err="1">
                <a:latin typeface="+mn-lt"/>
              </a:rPr>
              <a:t>Total</a:t>
            </a:r>
            <a:endParaRPr lang="en-US" sz="2400" baseline="-25000" dirty="0">
              <a:latin typeface="+mn-lt"/>
            </a:endParaRPr>
          </a:p>
        </p:txBody>
      </p:sp>
      <p:sp>
        <p:nvSpPr>
          <p:cNvPr id="15370" name="Text Box 11"/>
          <p:cNvSpPr txBox="1">
            <a:spLocks noChangeArrowheads="1"/>
          </p:cNvSpPr>
          <p:nvPr/>
        </p:nvSpPr>
        <p:spPr bwMode="auto">
          <a:xfrm>
            <a:off x="4191000" y="4953000"/>
            <a:ext cx="1447800" cy="466725"/>
          </a:xfrm>
          <a:prstGeom prst="rect">
            <a:avLst/>
          </a:prstGeom>
          <a:solidFill>
            <a:srgbClr val="FFFF99"/>
          </a:solidFill>
          <a:ln w="9525">
            <a:solidFill>
              <a:schemeClr val="tx1"/>
            </a:solidFill>
            <a:miter lim="800000"/>
            <a:headEnd/>
            <a:tailEnd/>
          </a:ln>
        </p:spPr>
        <p:txBody>
          <a:bodyPr>
            <a:spAutoFit/>
          </a:bodyPr>
          <a:lstStyle/>
          <a:p>
            <a:pPr algn="ctr">
              <a:spcBef>
                <a:spcPct val="50000"/>
              </a:spcBef>
              <a:defRPr/>
            </a:pPr>
            <a:r>
              <a:rPr lang="en-US" sz="2400" dirty="0" err="1">
                <a:latin typeface="+mn-lt"/>
              </a:rPr>
              <a:t>SS</a:t>
            </a:r>
            <a:r>
              <a:rPr lang="en-US" sz="2400" baseline="-25000" dirty="0" err="1">
                <a:latin typeface="+mn-lt"/>
              </a:rPr>
              <a:t>Factor</a:t>
            </a:r>
            <a:endParaRPr lang="en-US" sz="2400" baseline="-25000" dirty="0">
              <a:latin typeface="+mn-lt"/>
            </a:endParaRPr>
          </a:p>
        </p:txBody>
      </p:sp>
      <p:sp>
        <p:nvSpPr>
          <p:cNvPr id="15371" name="Text Box 12"/>
          <p:cNvSpPr txBox="1">
            <a:spLocks noChangeArrowheads="1"/>
          </p:cNvSpPr>
          <p:nvPr/>
        </p:nvSpPr>
        <p:spPr bwMode="auto">
          <a:xfrm>
            <a:off x="7239000" y="4943475"/>
            <a:ext cx="1143000" cy="461963"/>
          </a:xfrm>
          <a:prstGeom prst="rect">
            <a:avLst/>
          </a:prstGeom>
          <a:solidFill>
            <a:srgbClr val="FFFF99"/>
          </a:solidFill>
          <a:ln w="9525">
            <a:solidFill>
              <a:schemeClr val="tx1"/>
            </a:solidFill>
            <a:miter lim="800000"/>
            <a:headEnd/>
            <a:tailEnd/>
          </a:ln>
        </p:spPr>
        <p:txBody>
          <a:bodyPr>
            <a:spAutoFit/>
          </a:bodyPr>
          <a:lstStyle/>
          <a:p>
            <a:pPr algn="ctr">
              <a:spcBef>
                <a:spcPct val="50000"/>
              </a:spcBef>
              <a:defRPr/>
            </a:pPr>
            <a:r>
              <a:rPr lang="en-US" sz="2400" dirty="0" err="1">
                <a:latin typeface="+mn-lt"/>
              </a:rPr>
              <a:t>SS</a:t>
            </a:r>
            <a:r>
              <a:rPr lang="en-US" sz="2400" baseline="-25000" dirty="0" err="1">
                <a:latin typeface="+mn-lt"/>
              </a:rPr>
              <a:t>Error</a:t>
            </a:r>
            <a:endParaRPr lang="en-US" sz="2400" baseline="-25000" dirty="0">
              <a:latin typeface="+mn-lt"/>
            </a:endParaRPr>
          </a:p>
        </p:txBody>
      </p:sp>
      <p:sp>
        <p:nvSpPr>
          <p:cNvPr id="3083" name="Line 13"/>
          <p:cNvSpPr>
            <a:spLocks noChangeShapeType="1"/>
          </p:cNvSpPr>
          <p:nvPr/>
        </p:nvSpPr>
        <p:spPr bwMode="auto">
          <a:xfrm flipH="1" flipV="1">
            <a:off x="2362200" y="4572000"/>
            <a:ext cx="152400" cy="381000"/>
          </a:xfrm>
          <a:prstGeom prst="line">
            <a:avLst/>
          </a:prstGeom>
          <a:noFill/>
          <a:ln w="38100">
            <a:solidFill>
              <a:schemeClr val="tx1"/>
            </a:solidFill>
            <a:round/>
            <a:headEnd/>
            <a:tailEnd type="triangle" w="lg" len="lg"/>
          </a:ln>
        </p:spPr>
        <p:txBody>
          <a:bodyPr/>
          <a:lstStyle/>
          <a:p>
            <a:endParaRPr lang="en-US"/>
          </a:p>
        </p:txBody>
      </p:sp>
      <p:sp>
        <p:nvSpPr>
          <p:cNvPr id="3084" name="Line 14"/>
          <p:cNvSpPr>
            <a:spLocks noChangeShapeType="1"/>
          </p:cNvSpPr>
          <p:nvPr/>
        </p:nvSpPr>
        <p:spPr bwMode="auto">
          <a:xfrm flipH="1" flipV="1">
            <a:off x="4953000" y="4572000"/>
            <a:ext cx="152400" cy="381000"/>
          </a:xfrm>
          <a:prstGeom prst="line">
            <a:avLst/>
          </a:prstGeom>
          <a:noFill/>
          <a:ln w="38100">
            <a:solidFill>
              <a:schemeClr val="tx1"/>
            </a:solidFill>
            <a:round/>
            <a:headEnd/>
            <a:tailEnd type="triangle" w="lg" len="lg"/>
          </a:ln>
        </p:spPr>
        <p:txBody>
          <a:bodyPr/>
          <a:lstStyle/>
          <a:p>
            <a:endParaRPr lang="en-US"/>
          </a:p>
        </p:txBody>
      </p:sp>
      <p:sp>
        <p:nvSpPr>
          <p:cNvPr id="3085" name="Line 15"/>
          <p:cNvSpPr>
            <a:spLocks noChangeShapeType="1"/>
          </p:cNvSpPr>
          <p:nvPr/>
        </p:nvSpPr>
        <p:spPr bwMode="auto">
          <a:xfrm flipH="1" flipV="1">
            <a:off x="7543800" y="4572000"/>
            <a:ext cx="152400" cy="381000"/>
          </a:xfrm>
          <a:prstGeom prst="line">
            <a:avLst/>
          </a:prstGeom>
          <a:noFill/>
          <a:ln w="38100">
            <a:solidFill>
              <a:schemeClr val="tx1"/>
            </a:solidFill>
            <a:round/>
            <a:headEnd/>
            <a:tailEnd type="triangle" w="lg" len="lg"/>
          </a:ln>
        </p:spPr>
        <p:txBody>
          <a:bodyPr/>
          <a:lstStyle/>
          <a:p>
            <a:endParaRPr lang="en-US"/>
          </a:p>
        </p:txBody>
      </p:sp>
      <p:sp>
        <p:nvSpPr>
          <p:cNvPr id="3086" name="Rectangle 17"/>
          <p:cNvSpPr>
            <a:spLocks noChangeArrowheads="1"/>
          </p:cNvSpPr>
          <p:nvPr/>
        </p:nvSpPr>
        <p:spPr bwMode="auto">
          <a:xfrm>
            <a:off x="2133600" y="2133600"/>
            <a:ext cx="152400" cy="304800"/>
          </a:xfrm>
          <a:prstGeom prst="rect">
            <a:avLst/>
          </a:prstGeom>
          <a:solidFill>
            <a:schemeClr val="bg1"/>
          </a:solidFill>
          <a:ln w="9525">
            <a:noFill/>
            <a:miter lim="800000"/>
            <a:headEnd/>
            <a:tailEnd/>
          </a:ln>
        </p:spPr>
        <p:txBody>
          <a:bodyPr wrap="none" anchor="ctr"/>
          <a:lstStyle/>
          <a:p>
            <a:endParaRPr lang="en-US"/>
          </a:p>
        </p:txBody>
      </p:sp>
      <p:sp>
        <p:nvSpPr>
          <p:cNvPr id="3087" name="Rectangle 18"/>
          <p:cNvSpPr>
            <a:spLocks noChangeArrowheads="1"/>
          </p:cNvSpPr>
          <p:nvPr/>
        </p:nvSpPr>
        <p:spPr bwMode="auto">
          <a:xfrm>
            <a:off x="2133600" y="3886200"/>
            <a:ext cx="152400" cy="304800"/>
          </a:xfrm>
          <a:prstGeom prst="rect">
            <a:avLst/>
          </a:prstGeom>
          <a:solidFill>
            <a:schemeClr val="bg1"/>
          </a:solidFill>
          <a:ln w="9525">
            <a:noFill/>
            <a:miter lim="800000"/>
            <a:headEnd/>
            <a:tailEnd/>
          </a:ln>
        </p:spPr>
        <p:txBody>
          <a:bodyPr wrap="none" anchor="ctr"/>
          <a:lstStyle/>
          <a:p>
            <a:endParaRPr lang="en-US"/>
          </a:p>
        </p:txBody>
      </p:sp>
      <p:sp>
        <p:nvSpPr>
          <p:cNvPr id="3088" name="Rectangle 1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089" name="Rectangle 1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090" name="Rectangle 2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4" name="Object 20"/>
          <p:cNvGraphicFramePr>
            <a:graphicFrameLocks noChangeAspect="1"/>
          </p:cNvGraphicFramePr>
          <p:nvPr/>
        </p:nvGraphicFramePr>
        <p:xfrm>
          <a:off x="1223963" y="2057400"/>
          <a:ext cx="6505575" cy="1014413"/>
        </p:xfrm>
        <a:graphic>
          <a:graphicData uri="http://schemas.openxmlformats.org/presentationml/2006/ole">
            <mc:AlternateContent xmlns:mc="http://schemas.openxmlformats.org/markup-compatibility/2006">
              <mc:Choice xmlns:v="urn:schemas-microsoft-com:vml" Requires="v">
                <p:oleObj spid="_x0000_s27674" name="Equation" r:id="rId3" imgW="2933700" imgH="457200" progId="Equation.3">
                  <p:embed/>
                </p:oleObj>
              </mc:Choice>
              <mc:Fallback>
                <p:oleObj name="Equation" r:id="rId3" imgW="29337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2057400"/>
                        <a:ext cx="6505575"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1" name="Rectangle 2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5" name="Object 22"/>
          <p:cNvGraphicFramePr>
            <a:graphicFrameLocks noChangeAspect="1"/>
          </p:cNvGraphicFramePr>
          <p:nvPr/>
        </p:nvGraphicFramePr>
        <p:xfrm>
          <a:off x="1330325" y="3670300"/>
          <a:ext cx="6851650" cy="963613"/>
        </p:xfrm>
        <a:graphic>
          <a:graphicData uri="http://schemas.openxmlformats.org/presentationml/2006/ole">
            <mc:AlternateContent xmlns:mc="http://schemas.openxmlformats.org/markup-compatibility/2006">
              <mc:Choice xmlns:v="urn:schemas-microsoft-com:vml" Requires="v">
                <p:oleObj spid="_x0000_s27675" name="Equation" r:id="rId5" imgW="3162300" imgH="444500" progId="Equation.3">
                  <p:embed/>
                </p:oleObj>
              </mc:Choice>
              <mc:Fallback>
                <p:oleObj name="Equation" r:id="rId5" imgW="31623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325" y="3670300"/>
                        <a:ext cx="6851650"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2362200" y="5894388"/>
            <a:ext cx="4343400" cy="738187"/>
          </a:xfrm>
          <a:prstGeom prst="rect">
            <a:avLst/>
          </a:prstGeom>
          <a:solidFill>
            <a:schemeClr val="accent6">
              <a:lumMod val="20000"/>
              <a:lumOff val="80000"/>
            </a:schemeClr>
          </a:solidFill>
        </p:spPr>
        <p:txBody>
          <a:bodyPr>
            <a:spAutoFit/>
          </a:bodyPr>
          <a:lstStyle/>
          <a:p>
            <a:pPr algn="ctr">
              <a:lnSpc>
                <a:spcPct val="150000"/>
              </a:lnSpc>
              <a:spcBef>
                <a:spcPts val="0"/>
              </a:spcBef>
              <a:spcAft>
                <a:spcPts val="0"/>
              </a:spcAft>
              <a:defRPr/>
            </a:pPr>
            <a:r>
              <a:rPr lang="en-US" sz="2800" dirty="0" err="1"/>
              <a:t>SS</a:t>
            </a:r>
            <a:r>
              <a:rPr lang="en-US" sz="2800" baseline="-25000" dirty="0" err="1"/>
              <a:t>Total</a:t>
            </a:r>
            <a:r>
              <a:rPr lang="en-US" sz="2800" dirty="0"/>
              <a:t> = </a:t>
            </a:r>
            <a:r>
              <a:rPr lang="en-US" sz="2800" dirty="0" err="1"/>
              <a:t>SS</a:t>
            </a:r>
            <a:r>
              <a:rPr lang="en-US" sz="2800" baseline="-25000" dirty="0" err="1"/>
              <a:t>Factor</a:t>
            </a:r>
            <a:r>
              <a:rPr lang="en-US" sz="2800" dirty="0"/>
              <a:t> + </a:t>
            </a:r>
            <a:r>
              <a:rPr lang="en-US" sz="2800" dirty="0" err="1"/>
              <a:t>SS</a:t>
            </a:r>
            <a:r>
              <a:rPr lang="en-US" sz="2800" baseline="-25000" dirty="0" err="1"/>
              <a:t>Error</a:t>
            </a:r>
            <a:endParaRPr lang="en-US" sz="2800" baseline="-25000" dirty="0"/>
          </a:p>
        </p:txBody>
      </p:sp>
    </p:spTree>
    <p:extLst>
      <p:ext uri="{BB962C8B-B14F-4D97-AF65-F5344CB8AC3E}">
        <p14:creationId xmlns:p14="http://schemas.microsoft.com/office/powerpoint/2010/main" val="233499729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4100" name="Slide Number Placeholder 5"/>
          <p:cNvSpPr>
            <a:spLocks noGrp="1"/>
          </p:cNvSpPr>
          <p:nvPr>
            <p:ph type="sldNum" sz="quarter" idx="12"/>
          </p:nvPr>
        </p:nvSpPr>
        <p:spPr>
          <a:noFill/>
        </p:spPr>
        <p:txBody>
          <a:bodyPr/>
          <a:lstStyle/>
          <a:p>
            <a:fld id="{921F3D2D-3275-485E-8520-C80A6AAF40B7}" type="slidenum">
              <a:rPr lang="en-US" smtClean="0"/>
              <a:pPr/>
              <a:t>135</a:t>
            </a:fld>
            <a:endParaRPr lang="en-US" smtClean="0"/>
          </a:p>
        </p:txBody>
      </p:sp>
      <p:pic>
        <p:nvPicPr>
          <p:cNvPr id="4101" name="Picture 31"/>
          <p:cNvPicPr>
            <a:picLocks noChangeAspect="1" noChangeArrowheads="1"/>
          </p:cNvPicPr>
          <p:nvPr/>
        </p:nvPicPr>
        <p:blipFill>
          <a:blip r:embed="rId3" cstate="print"/>
          <a:srcRect/>
          <a:stretch>
            <a:fillRect/>
          </a:stretch>
        </p:blipFill>
        <p:spPr bwMode="auto">
          <a:xfrm>
            <a:off x="381000" y="1938338"/>
            <a:ext cx="7620000" cy="4333875"/>
          </a:xfrm>
          <a:prstGeom prst="rect">
            <a:avLst/>
          </a:prstGeom>
          <a:noFill/>
          <a:ln w="9525">
            <a:noFill/>
            <a:miter lim="800000"/>
            <a:headEnd/>
            <a:tailEnd/>
          </a:ln>
        </p:spPr>
      </p:pic>
      <p:sp>
        <p:nvSpPr>
          <p:cNvPr id="4102" name="Rectangle 2"/>
          <p:cNvSpPr>
            <a:spLocks noGrp="1" noChangeArrowheads="1"/>
          </p:cNvSpPr>
          <p:nvPr>
            <p:ph type="title"/>
          </p:nvPr>
        </p:nvSpPr>
        <p:spPr/>
        <p:txBody>
          <a:bodyPr/>
          <a:lstStyle/>
          <a:p>
            <a:pPr eaLnBrk="1" hangingPunct="1"/>
            <a:r>
              <a:rPr lang="en-US" sz="4000" smtClean="0"/>
              <a:t>Total Variability: SS</a:t>
            </a:r>
            <a:r>
              <a:rPr lang="en-US" sz="4000" baseline="-25000" smtClean="0"/>
              <a:t>Total</a:t>
            </a:r>
          </a:p>
        </p:txBody>
      </p:sp>
      <p:sp>
        <p:nvSpPr>
          <p:cNvPr id="4103" name="Text Box 10"/>
          <p:cNvSpPr txBox="1">
            <a:spLocks noChangeArrowheads="1"/>
          </p:cNvSpPr>
          <p:nvPr/>
        </p:nvSpPr>
        <p:spPr bwMode="auto">
          <a:xfrm>
            <a:off x="1371600" y="6019800"/>
            <a:ext cx="5562600" cy="366713"/>
          </a:xfrm>
          <a:prstGeom prst="rect">
            <a:avLst/>
          </a:prstGeom>
          <a:noFill/>
          <a:ln w="9525">
            <a:noFill/>
            <a:miter lim="800000"/>
            <a:headEnd/>
            <a:tailEnd/>
          </a:ln>
        </p:spPr>
        <p:txBody>
          <a:bodyPr>
            <a:spAutoFit/>
          </a:bodyPr>
          <a:lstStyle/>
          <a:p>
            <a:pPr>
              <a:spcBef>
                <a:spcPct val="50000"/>
              </a:spcBef>
            </a:pPr>
            <a:r>
              <a:rPr lang="en-US"/>
              <a:t>Factor Level 1 	Factor Level 2	 Factor Level 3</a:t>
            </a:r>
          </a:p>
        </p:txBody>
      </p:sp>
      <p:sp>
        <p:nvSpPr>
          <p:cNvPr id="4104" name="Line 11"/>
          <p:cNvSpPr>
            <a:spLocks noChangeShapeType="1"/>
          </p:cNvSpPr>
          <p:nvPr/>
        </p:nvSpPr>
        <p:spPr bwMode="auto">
          <a:xfrm>
            <a:off x="1524000" y="4114800"/>
            <a:ext cx="5410200" cy="0"/>
          </a:xfrm>
          <a:prstGeom prst="line">
            <a:avLst/>
          </a:prstGeom>
          <a:noFill/>
          <a:ln w="28575">
            <a:solidFill>
              <a:srgbClr val="0000FF"/>
            </a:solidFill>
            <a:round/>
            <a:headEnd/>
            <a:tailEnd/>
          </a:ln>
        </p:spPr>
        <p:txBody>
          <a:bodyPr/>
          <a:lstStyle/>
          <a:p>
            <a:endParaRPr lang="en-US"/>
          </a:p>
        </p:txBody>
      </p:sp>
      <p:pic>
        <p:nvPicPr>
          <p:cNvPr id="4105" name="Picture 12"/>
          <p:cNvPicPr>
            <a:picLocks noChangeAspect="1" noChangeArrowheads="1"/>
          </p:cNvPicPr>
          <p:nvPr/>
        </p:nvPicPr>
        <p:blipFill>
          <a:blip r:embed="rId4" cstate="print"/>
          <a:srcRect/>
          <a:stretch>
            <a:fillRect/>
          </a:stretch>
        </p:blipFill>
        <p:spPr bwMode="auto">
          <a:xfrm>
            <a:off x="7162800" y="3810000"/>
            <a:ext cx="533400" cy="490538"/>
          </a:xfrm>
          <a:prstGeom prst="rect">
            <a:avLst/>
          </a:prstGeom>
          <a:noFill/>
          <a:ln w="9525">
            <a:noFill/>
            <a:miter lim="800000"/>
            <a:headEnd/>
            <a:tailEnd/>
          </a:ln>
        </p:spPr>
      </p:pic>
      <p:sp>
        <p:nvSpPr>
          <p:cNvPr id="4106" name="Line 14"/>
          <p:cNvSpPr>
            <a:spLocks noChangeShapeType="1"/>
          </p:cNvSpPr>
          <p:nvPr/>
        </p:nvSpPr>
        <p:spPr bwMode="auto">
          <a:xfrm flipV="1">
            <a:off x="1752600" y="4114800"/>
            <a:ext cx="0" cy="838200"/>
          </a:xfrm>
          <a:prstGeom prst="line">
            <a:avLst/>
          </a:prstGeom>
          <a:noFill/>
          <a:ln w="9525">
            <a:solidFill>
              <a:schemeClr val="tx1"/>
            </a:solidFill>
            <a:round/>
            <a:headEnd/>
            <a:tailEnd/>
          </a:ln>
        </p:spPr>
        <p:txBody>
          <a:bodyPr/>
          <a:lstStyle/>
          <a:p>
            <a:endParaRPr lang="en-US"/>
          </a:p>
        </p:txBody>
      </p:sp>
      <p:sp>
        <p:nvSpPr>
          <p:cNvPr id="4107" name="Line 15"/>
          <p:cNvSpPr>
            <a:spLocks noChangeShapeType="1"/>
          </p:cNvSpPr>
          <p:nvPr/>
        </p:nvSpPr>
        <p:spPr bwMode="auto">
          <a:xfrm flipV="1">
            <a:off x="2057400" y="4114800"/>
            <a:ext cx="0" cy="381000"/>
          </a:xfrm>
          <a:prstGeom prst="line">
            <a:avLst/>
          </a:prstGeom>
          <a:noFill/>
          <a:ln w="9525">
            <a:solidFill>
              <a:schemeClr val="tx1"/>
            </a:solidFill>
            <a:round/>
            <a:headEnd/>
            <a:tailEnd/>
          </a:ln>
        </p:spPr>
        <p:txBody>
          <a:bodyPr/>
          <a:lstStyle/>
          <a:p>
            <a:endParaRPr lang="en-US"/>
          </a:p>
        </p:txBody>
      </p:sp>
      <p:sp>
        <p:nvSpPr>
          <p:cNvPr id="4108" name="Line 16"/>
          <p:cNvSpPr>
            <a:spLocks noChangeShapeType="1"/>
          </p:cNvSpPr>
          <p:nvPr/>
        </p:nvSpPr>
        <p:spPr bwMode="auto">
          <a:xfrm flipV="1">
            <a:off x="2362200" y="4114800"/>
            <a:ext cx="0" cy="1066800"/>
          </a:xfrm>
          <a:prstGeom prst="line">
            <a:avLst/>
          </a:prstGeom>
          <a:noFill/>
          <a:ln w="9525">
            <a:solidFill>
              <a:schemeClr val="tx1"/>
            </a:solidFill>
            <a:round/>
            <a:headEnd/>
            <a:tailEnd/>
          </a:ln>
        </p:spPr>
        <p:txBody>
          <a:bodyPr/>
          <a:lstStyle/>
          <a:p>
            <a:endParaRPr lang="en-US"/>
          </a:p>
        </p:txBody>
      </p:sp>
      <p:sp>
        <p:nvSpPr>
          <p:cNvPr id="4109" name="Line 17"/>
          <p:cNvSpPr>
            <a:spLocks noChangeShapeType="1"/>
          </p:cNvSpPr>
          <p:nvPr/>
        </p:nvSpPr>
        <p:spPr bwMode="auto">
          <a:xfrm flipV="1">
            <a:off x="2667000" y="4114800"/>
            <a:ext cx="0" cy="685800"/>
          </a:xfrm>
          <a:prstGeom prst="line">
            <a:avLst/>
          </a:prstGeom>
          <a:noFill/>
          <a:ln w="9525">
            <a:solidFill>
              <a:schemeClr val="tx1"/>
            </a:solidFill>
            <a:round/>
            <a:headEnd/>
            <a:tailEnd/>
          </a:ln>
        </p:spPr>
        <p:txBody>
          <a:bodyPr/>
          <a:lstStyle/>
          <a:p>
            <a:endParaRPr lang="en-US"/>
          </a:p>
        </p:txBody>
      </p:sp>
      <p:sp>
        <p:nvSpPr>
          <p:cNvPr id="4110" name="Line 18"/>
          <p:cNvSpPr>
            <a:spLocks noChangeShapeType="1"/>
          </p:cNvSpPr>
          <p:nvPr/>
        </p:nvSpPr>
        <p:spPr bwMode="auto">
          <a:xfrm flipV="1">
            <a:off x="2971800" y="4114800"/>
            <a:ext cx="0" cy="914400"/>
          </a:xfrm>
          <a:prstGeom prst="line">
            <a:avLst/>
          </a:prstGeom>
          <a:noFill/>
          <a:ln w="9525">
            <a:solidFill>
              <a:schemeClr val="tx1"/>
            </a:solidFill>
            <a:round/>
            <a:headEnd/>
            <a:tailEnd/>
          </a:ln>
        </p:spPr>
        <p:txBody>
          <a:bodyPr/>
          <a:lstStyle/>
          <a:p>
            <a:endParaRPr lang="en-US"/>
          </a:p>
        </p:txBody>
      </p:sp>
      <p:sp>
        <p:nvSpPr>
          <p:cNvPr id="4111" name="Line 19"/>
          <p:cNvSpPr>
            <a:spLocks noChangeShapeType="1"/>
          </p:cNvSpPr>
          <p:nvPr/>
        </p:nvSpPr>
        <p:spPr bwMode="auto">
          <a:xfrm>
            <a:off x="3276600" y="2590800"/>
            <a:ext cx="0" cy="1524000"/>
          </a:xfrm>
          <a:prstGeom prst="line">
            <a:avLst/>
          </a:prstGeom>
          <a:noFill/>
          <a:ln w="9525">
            <a:solidFill>
              <a:schemeClr val="tx1"/>
            </a:solidFill>
            <a:round/>
            <a:headEnd/>
            <a:tailEnd/>
          </a:ln>
        </p:spPr>
        <p:txBody>
          <a:bodyPr/>
          <a:lstStyle/>
          <a:p>
            <a:endParaRPr lang="en-US"/>
          </a:p>
        </p:txBody>
      </p:sp>
      <p:sp>
        <p:nvSpPr>
          <p:cNvPr id="4112" name="Line 20"/>
          <p:cNvSpPr>
            <a:spLocks noChangeShapeType="1"/>
          </p:cNvSpPr>
          <p:nvPr/>
        </p:nvSpPr>
        <p:spPr bwMode="auto">
          <a:xfrm>
            <a:off x="3657600" y="3352800"/>
            <a:ext cx="0" cy="762000"/>
          </a:xfrm>
          <a:prstGeom prst="line">
            <a:avLst/>
          </a:prstGeom>
          <a:noFill/>
          <a:ln w="9525">
            <a:solidFill>
              <a:schemeClr val="tx1"/>
            </a:solidFill>
            <a:round/>
            <a:headEnd/>
            <a:tailEnd/>
          </a:ln>
        </p:spPr>
        <p:txBody>
          <a:bodyPr/>
          <a:lstStyle/>
          <a:p>
            <a:endParaRPr lang="en-US"/>
          </a:p>
        </p:txBody>
      </p:sp>
      <p:sp>
        <p:nvSpPr>
          <p:cNvPr id="4113" name="Line 21"/>
          <p:cNvSpPr>
            <a:spLocks noChangeShapeType="1"/>
          </p:cNvSpPr>
          <p:nvPr/>
        </p:nvSpPr>
        <p:spPr bwMode="auto">
          <a:xfrm>
            <a:off x="3962400" y="2667000"/>
            <a:ext cx="0" cy="1447800"/>
          </a:xfrm>
          <a:prstGeom prst="line">
            <a:avLst/>
          </a:prstGeom>
          <a:noFill/>
          <a:ln w="9525">
            <a:solidFill>
              <a:schemeClr val="tx1"/>
            </a:solidFill>
            <a:round/>
            <a:headEnd/>
            <a:tailEnd/>
          </a:ln>
        </p:spPr>
        <p:txBody>
          <a:bodyPr/>
          <a:lstStyle/>
          <a:p>
            <a:endParaRPr lang="en-US"/>
          </a:p>
        </p:txBody>
      </p:sp>
      <p:sp>
        <p:nvSpPr>
          <p:cNvPr id="4114" name="Line 22"/>
          <p:cNvSpPr>
            <a:spLocks noChangeShapeType="1"/>
          </p:cNvSpPr>
          <p:nvPr/>
        </p:nvSpPr>
        <p:spPr bwMode="auto">
          <a:xfrm>
            <a:off x="4267200" y="2971800"/>
            <a:ext cx="0" cy="1143000"/>
          </a:xfrm>
          <a:prstGeom prst="line">
            <a:avLst/>
          </a:prstGeom>
          <a:noFill/>
          <a:ln w="9525">
            <a:solidFill>
              <a:schemeClr val="tx1"/>
            </a:solidFill>
            <a:round/>
            <a:headEnd/>
            <a:tailEnd/>
          </a:ln>
        </p:spPr>
        <p:txBody>
          <a:bodyPr/>
          <a:lstStyle/>
          <a:p>
            <a:endParaRPr lang="en-US"/>
          </a:p>
        </p:txBody>
      </p:sp>
      <p:sp>
        <p:nvSpPr>
          <p:cNvPr id="4115" name="Line 23"/>
          <p:cNvSpPr>
            <a:spLocks noChangeShapeType="1"/>
          </p:cNvSpPr>
          <p:nvPr/>
        </p:nvSpPr>
        <p:spPr bwMode="auto">
          <a:xfrm flipV="1">
            <a:off x="4572000" y="4114800"/>
            <a:ext cx="0" cy="228600"/>
          </a:xfrm>
          <a:prstGeom prst="line">
            <a:avLst/>
          </a:prstGeom>
          <a:noFill/>
          <a:ln w="9525">
            <a:solidFill>
              <a:schemeClr val="tx1"/>
            </a:solidFill>
            <a:round/>
            <a:headEnd/>
            <a:tailEnd/>
          </a:ln>
        </p:spPr>
        <p:txBody>
          <a:bodyPr/>
          <a:lstStyle/>
          <a:p>
            <a:endParaRPr lang="en-US"/>
          </a:p>
        </p:txBody>
      </p:sp>
      <p:sp>
        <p:nvSpPr>
          <p:cNvPr id="4116" name="Line 25"/>
          <p:cNvSpPr>
            <a:spLocks noChangeShapeType="1"/>
          </p:cNvSpPr>
          <p:nvPr/>
        </p:nvSpPr>
        <p:spPr bwMode="auto">
          <a:xfrm flipV="1">
            <a:off x="5562600" y="4114800"/>
            <a:ext cx="0" cy="457200"/>
          </a:xfrm>
          <a:prstGeom prst="line">
            <a:avLst/>
          </a:prstGeom>
          <a:noFill/>
          <a:ln w="9525">
            <a:solidFill>
              <a:schemeClr val="tx1"/>
            </a:solidFill>
            <a:round/>
            <a:headEnd/>
            <a:tailEnd/>
          </a:ln>
        </p:spPr>
        <p:txBody>
          <a:bodyPr/>
          <a:lstStyle/>
          <a:p>
            <a:endParaRPr lang="en-US"/>
          </a:p>
        </p:txBody>
      </p:sp>
      <p:sp>
        <p:nvSpPr>
          <p:cNvPr id="4117" name="Line 26"/>
          <p:cNvSpPr>
            <a:spLocks noChangeShapeType="1"/>
          </p:cNvSpPr>
          <p:nvPr/>
        </p:nvSpPr>
        <p:spPr bwMode="auto">
          <a:xfrm flipV="1">
            <a:off x="5257800" y="4114800"/>
            <a:ext cx="0" cy="152400"/>
          </a:xfrm>
          <a:prstGeom prst="line">
            <a:avLst/>
          </a:prstGeom>
          <a:noFill/>
          <a:ln w="9525">
            <a:solidFill>
              <a:schemeClr val="tx1"/>
            </a:solidFill>
            <a:round/>
            <a:headEnd/>
            <a:tailEnd/>
          </a:ln>
        </p:spPr>
        <p:txBody>
          <a:bodyPr/>
          <a:lstStyle/>
          <a:p>
            <a:endParaRPr lang="en-US"/>
          </a:p>
        </p:txBody>
      </p:sp>
      <p:sp>
        <p:nvSpPr>
          <p:cNvPr id="4118" name="Line 27"/>
          <p:cNvSpPr>
            <a:spLocks noChangeShapeType="1"/>
          </p:cNvSpPr>
          <p:nvPr/>
        </p:nvSpPr>
        <p:spPr bwMode="auto">
          <a:xfrm flipV="1">
            <a:off x="6172200" y="4114800"/>
            <a:ext cx="0" cy="76200"/>
          </a:xfrm>
          <a:prstGeom prst="line">
            <a:avLst/>
          </a:prstGeom>
          <a:noFill/>
          <a:ln w="9525">
            <a:solidFill>
              <a:schemeClr val="tx1"/>
            </a:solidFill>
            <a:round/>
            <a:headEnd/>
            <a:tailEnd/>
          </a:ln>
        </p:spPr>
        <p:txBody>
          <a:bodyPr/>
          <a:lstStyle/>
          <a:p>
            <a:endParaRPr lang="en-US"/>
          </a:p>
        </p:txBody>
      </p:sp>
      <p:sp>
        <p:nvSpPr>
          <p:cNvPr id="4119" name="Line 30"/>
          <p:cNvSpPr>
            <a:spLocks noChangeShapeType="1"/>
          </p:cNvSpPr>
          <p:nvPr/>
        </p:nvSpPr>
        <p:spPr bwMode="auto">
          <a:xfrm>
            <a:off x="5867400" y="3733800"/>
            <a:ext cx="0" cy="381000"/>
          </a:xfrm>
          <a:prstGeom prst="line">
            <a:avLst/>
          </a:prstGeom>
          <a:noFill/>
          <a:ln w="9525">
            <a:solidFill>
              <a:schemeClr val="tx1"/>
            </a:solidFill>
            <a:round/>
            <a:headEnd/>
            <a:tailEnd/>
          </a:ln>
        </p:spPr>
        <p:txBody>
          <a:bodyPr/>
          <a:lstStyle/>
          <a:p>
            <a:endParaRPr lang="en-US"/>
          </a:p>
        </p:txBody>
      </p:sp>
      <p:sp>
        <p:nvSpPr>
          <p:cNvPr id="4120" name="Line 32"/>
          <p:cNvSpPr>
            <a:spLocks noChangeShapeType="1"/>
          </p:cNvSpPr>
          <p:nvPr/>
        </p:nvSpPr>
        <p:spPr bwMode="auto">
          <a:xfrm>
            <a:off x="4876800" y="3810000"/>
            <a:ext cx="0" cy="304800"/>
          </a:xfrm>
          <a:prstGeom prst="line">
            <a:avLst/>
          </a:prstGeom>
          <a:noFill/>
          <a:ln w="9525">
            <a:solidFill>
              <a:schemeClr val="tx1"/>
            </a:solidFill>
            <a:round/>
            <a:headEnd/>
            <a:tailEnd/>
          </a:ln>
        </p:spPr>
        <p:txBody>
          <a:bodyPr/>
          <a:lstStyle/>
          <a:p>
            <a:endParaRPr lang="en-US"/>
          </a:p>
        </p:txBody>
      </p:sp>
      <p:sp>
        <p:nvSpPr>
          <p:cNvPr id="4121" name="Rectangle 33"/>
          <p:cNvSpPr>
            <a:spLocks noChangeArrowheads="1"/>
          </p:cNvSpPr>
          <p:nvPr/>
        </p:nvSpPr>
        <p:spPr bwMode="auto">
          <a:xfrm>
            <a:off x="4953000" y="1295400"/>
            <a:ext cx="152400" cy="304800"/>
          </a:xfrm>
          <a:prstGeom prst="rect">
            <a:avLst/>
          </a:prstGeom>
          <a:solidFill>
            <a:schemeClr val="bg1"/>
          </a:solidFill>
          <a:ln w="9525">
            <a:noFill/>
            <a:miter lim="800000"/>
            <a:headEnd/>
            <a:tailEnd/>
          </a:ln>
        </p:spPr>
        <p:txBody>
          <a:bodyPr wrap="none" anchor="ctr"/>
          <a:lstStyle/>
          <a:p>
            <a:endParaRPr lang="en-US"/>
          </a:p>
        </p:txBody>
      </p:sp>
      <p:sp>
        <p:nvSpPr>
          <p:cNvPr id="4122" name="Rectangle 2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4098" name="Object 26"/>
          <p:cNvGraphicFramePr>
            <a:graphicFrameLocks noChangeAspect="1"/>
          </p:cNvGraphicFramePr>
          <p:nvPr/>
        </p:nvGraphicFramePr>
        <p:xfrm>
          <a:off x="2238375" y="990600"/>
          <a:ext cx="4000500" cy="1143000"/>
        </p:xfrm>
        <a:graphic>
          <a:graphicData uri="http://schemas.openxmlformats.org/presentationml/2006/ole">
            <mc:AlternateContent xmlns:mc="http://schemas.openxmlformats.org/markup-compatibility/2006">
              <mc:Choice xmlns:v="urn:schemas-microsoft-com:vml" Requires="v">
                <p:oleObj spid="_x0000_s28686" name="Equation" r:id="rId5" imgW="1600200" imgH="457200" progId="Equation.3">
                  <p:embed/>
                </p:oleObj>
              </mc:Choice>
              <mc:Fallback>
                <p:oleObj name="Equation" r:id="rId5" imgW="16002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8375" y="990600"/>
                        <a:ext cx="40005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582069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124" name="Slide Number Placeholder 5"/>
          <p:cNvSpPr>
            <a:spLocks noGrp="1"/>
          </p:cNvSpPr>
          <p:nvPr>
            <p:ph type="sldNum" sz="quarter" idx="12"/>
          </p:nvPr>
        </p:nvSpPr>
        <p:spPr>
          <a:noFill/>
        </p:spPr>
        <p:txBody>
          <a:bodyPr/>
          <a:lstStyle/>
          <a:p>
            <a:fld id="{8CF284B2-C990-4145-B5B0-6F0F268CDCCC}" type="slidenum">
              <a:rPr lang="en-US" smtClean="0"/>
              <a:pPr/>
              <a:t>136</a:t>
            </a:fld>
            <a:endParaRPr lang="en-US" smtClean="0"/>
          </a:p>
        </p:txBody>
      </p:sp>
      <p:pic>
        <p:nvPicPr>
          <p:cNvPr id="5125" name="Picture 2"/>
          <p:cNvPicPr>
            <a:picLocks noChangeAspect="1" noChangeArrowheads="1"/>
          </p:cNvPicPr>
          <p:nvPr/>
        </p:nvPicPr>
        <p:blipFill>
          <a:blip r:embed="rId4" cstate="print"/>
          <a:srcRect/>
          <a:stretch>
            <a:fillRect/>
          </a:stretch>
        </p:blipFill>
        <p:spPr bwMode="auto">
          <a:xfrm>
            <a:off x="381000" y="1938338"/>
            <a:ext cx="7620000" cy="4333875"/>
          </a:xfrm>
          <a:prstGeom prst="rect">
            <a:avLst/>
          </a:prstGeom>
          <a:noFill/>
          <a:ln w="9525">
            <a:noFill/>
            <a:miter lim="800000"/>
            <a:headEnd/>
            <a:tailEnd/>
          </a:ln>
        </p:spPr>
      </p:pic>
      <p:sp>
        <p:nvSpPr>
          <p:cNvPr id="5126" name="Rectangle 3"/>
          <p:cNvSpPr>
            <a:spLocks noGrp="1" noChangeArrowheads="1"/>
          </p:cNvSpPr>
          <p:nvPr>
            <p:ph type="title"/>
          </p:nvPr>
        </p:nvSpPr>
        <p:spPr>
          <a:xfrm>
            <a:off x="0" y="0"/>
            <a:ext cx="9144000" cy="1143000"/>
          </a:xfrm>
        </p:spPr>
        <p:txBody>
          <a:bodyPr/>
          <a:lstStyle/>
          <a:p>
            <a:pPr eaLnBrk="1" hangingPunct="1"/>
            <a:r>
              <a:rPr lang="en-US" sz="3600" smtClean="0"/>
              <a:t>Between Factor Level Variability: SS</a:t>
            </a:r>
            <a:r>
              <a:rPr lang="en-US" sz="3600" baseline="-25000" smtClean="0"/>
              <a:t>Factor</a:t>
            </a:r>
          </a:p>
        </p:txBody>
      </p:sp>
      <p:sp>
        <p:nvSpPr>
          <p:cNvPr id="5127" name="Line 6"/>
          <p:cNvSpPr>
            <a:spLocks noChangeShapeType="1"/>
          </p:cNvSpPr>
          <p:nvPr/>
        </p:nvSpPr>
        <p:spPr bwMode="auto">
          <a:xfrm>
            <a:off x="1524000" y="4114800"/>
            <a:ext cx="5410200" cy="0"/>
          </a:xfrm>
          <a:prstGeom prst="line">
            <a:avLst/>
          </a:prstGeom>
          <a:noFill/>
          <a:ln w="28575">
            <a:solidFill>
              <a:srgbClr val="0000FF"/>
            </a:solidFill>
            <a:round/>
            <a:headEnd/>
            <a:tailEnd/>
          </a:ln>
        </p:spPr>
        <p:txBody>
          <a:bodyPr/>
          <a:lstStyle/>
          <a:p>
            <a:endParaRPr lang="en-US"/>
          </a:p>
        </p:txBody>
      </p:sp>
      <p:pic>
        <p:nvPicPr>
          <p:cNvPr id="5128" name="Picture 7"/>
          <p:cNvPicPr>
            <a:picLocks noChangeAspect="1" noChangeArrowheads="1"/>
          </p:cNvPicPr>
          <p:nvPr/>
        </p:nvPicPr>
        <p:blipFill>
          <a:blip r:embed="rId5" cstate="print"/>
          <a:srcRect/>
          <a:stretch>
            <a:fillRect/>
          </a:stretch>
        </p:blipFill>
        <p:spPr bwMode="auto">
          <a:xfrm>
            <a:off x="7162800" y="3810000"/>
            <a:ext cx="533400" cy="490538"/>
          </a:xfrm>
          <a:prstGeom prst="rect">
            <a:avLst/>
          </a:prstGeom>
          <a:noFill/>
          <a:ln w="9525">
            <a:noFill/>
            <a:miter lim="800000"/>
            <a:headEnd/>
            <a:tailEnd/>
          </a:ln>
        </p:spPr>
      </p:pic>
      <p:sp>
        <p:nvSpPr>
          <p:cNvPr id="5129" name="Line 24"/>
          <p:cNvSpPr>
            <a:spLocks noChangeShapeType="1"/>
          </p:cNvSpPr>
          <p:nvPr/>
        </p:nvSpPr>
        <p:spPr bwMode="auto">
          <a:xfrm>
            <a:off x="1447800" y="4953000"/>
            <a:ext cx="1752600" cy="0"/>
          </a:xfrm>
          <a:prstGeom prst="line">
            <a:avLst/>
          </a:prstGeom>
          <a:noFill/>
          <a:ln w="31750">
            <a:solidFill>
              <a:srgbClr val="0000FF"/>
            </a:solidFill>
            <a:round/>
            <a:headEnd/>
            <a:tailEnd/>
          </a:ln>
        </p:spPr>
        <p:txBody>
          <a:bodyPr/>
          <a:lstStyle/>
          <a:p>
            <a:endParaRPr lang="en-US"/>
          </a:p>
        </p:txBody>
      </p:sp>
      <p:sp>
        <p:nvSpPr>
          <p:cNvPr id="5130" name="Line 25"/>
          <p:cNvSpPr>
            <a:spLocks noChangeShapeType="1"/>
          </p:cNvSpPr>
          <p:nvPr/>
        </p:nvSpPr>
        <p:spPr bwMode="auto">
          <a:xfrm>
            <a:off x="4495800" y="4267200"/>
            <a:ext cx="1905000" cy="0"/>
          </a:xfrm>
          <a:prstGeom prst="line">
            <a:avLst/>
          </a:prstGeom>
          <a:noFill/>
          <a:ln w="31750">
            <a:solidFill>
              <a:srgbClr val="0000FF"/>
            </a:solidFill>
            <a:round/>
            <a:headEnd/>
            <a:tailEnd/>
          </a:ln>
        </p:spPr>
        <p:txBody>
          <a:bodyPr/>
          <a:lstStyle/>
          <a:p>
            <a:endParaRPr lang="en-US"/>
          </a:p>
        </p:txBody>
      </p:sp>
      <p:sp>
        <p:nvSpPr>
          <p:cNvPr id="5131" name="Line 26"/>
          <p:cNvSpPr>
            <a:spLocks noChangeShapeType="1"/>
          </p:cNvSpPr>
          <p:nvPr/>
        </p:nvSpPr>
        <p:spPr bwMode="auto">
          <a:xfrm>
            <a:off x="2971800" y="2895600"/>
            <a:ext cx="1524000" cy="0"/>
          </a:xfrm>
          <a:prstGeom prst="line">
            <a:avLst/>
          </a:prstGeom>
          <a:noFill/>
          <a:ln w="31750">
            <a:solidFill>
              <a:srgbClr val="0000FF"/>
            </a:solidFill>
            <a:round/>
            <a:headEnd/>
            <a:tailEnd/>
          </a:ln>
        </p:spPr>
        <p:txBody>
          <a:bodyPr/>
          <a:lstStyle/>
          <a:p>
            <a:endParaRPr lang="en-US"/>
          </a:p>
        </p:txBody>
      </p:sp>
      <p:pic>
        <p:nvPicPr>
          <p:cNvPr id="5132" name="Picture 27"/>
          <p:cNvPicPr>
            <a:picLocks noChangeAspect="1" noChangeArrowheads="1"/>
          </p:cNvPicPr>
          <p:nvPr/>
        </p:nvPicPr>
        <p:blipFill>
          <a:blip r:embed="rId6" cstate="print"/>
          <a:srcRect/>
          <a:stretch>
            <a:fillRect/>
          </a:stretch>
        </p:blipFill>
        <p:spPr bwMode="auto">
          <a:xfrm>
            <a:off x="3276600" y="4740275"/>
            <a:ext cx="381000" cy="365125"/>
          </a:xfrm>
          <a:prstGeom prst="rect">
            <a:avLst/>
          </a:prstGeom>
          <a:noFill/>
          <a:ln w="9525">
            <a:noFill/>
            <a:miter lim="800000"/>
            <a:headEnd/>
            <a:tailEnd/>
          </a:ln>
        </p:spPr>
      </p:pic>
      <p:pic>
        <p:nvPicPr>
          <p:cNvPr id="5133" name="Picture 28"/>
          <p:cNvPicPr>
            <a:picLocks noChangeAspect="1" noChangeArrowheads="1"/>
          </p:cNvPicPr>
          <p:nvPr/>
        </p:nvPicPr>
        <p:blipFill>
          <a:blip r:embed="rId7" cstate="print"/>
          <a:srcRect/>
          <a:stretch>
            <a:fillRect/>
          </a:stretch>
        </p:blipFill>
        <p:spPr bwMode="auto">
          <a:xfrm>
            <a:off x="4572000" y="2667000"/>
            <a:ext cx="457200" cy="420688"/>
          </a:xfrm>
          <a:prstGeom prst="rect">
            <a:avLst/>
          </a:prstGeom>
          <a:noFill/>
          <a:ln w="9525">
            <a:noFill/>
            <a:miter lim="800000"/>
            <a:headEnd/>
            <a:tailEnd/>
          </a:ln>
        </p:spPr>
      </p:pic>
      <p:pic>
        <p:nvPicPr>
          <p:cNvPr id="5134" name="Picture 29"/>
          <p:cNvPicPr>
            <a:picLocks noChangeAspect="1" noChangeArrowheads="1"/>
          </p:cNvPicPr>
          <p:nvPr/>
        </p:nvPicPr>
        <p:blipFill>
          <a:blip r:embed="rId8" cstate="print"/>
          <a:srcRect/>
          <a:stretch>
            <a:fillRect/>
          </a:stretch>
        </p:blipFill>
        <p:spPr bwMode="auto">
          <a:xfrm>
            <a:off x="6477000" y="4114800"/>
            <a:ext cx="457200" cy="420688"/>
          </a:xfrm>
          <a:prstGeom prst="rect">
            <a:avLst/>
          </a:prstGeom>
          <a:noFill/>
          <a:ln w="9525">
            <a:noFill/>
            <a:miter lim="800000"/>
            <a:headEnd/>
            <a:tailEnd/>
          </a:ln>
        </p:spPr>
      </p:pic>
      <p:sp>
        <p:nvSpPr>
          <p:cNvPr id="5135" name="Line 30"/>
          <p:cNvSpPr>
            <a:spLocks noChangeShapeType="1"/>
          </p:cNvSpPr>
          <p:nvPr/>
        </p:nvSpPr>
        <p:spPr bwMode="auto">
          <a:xfrm flipV="1">
            <a:off x="2362200" y="4114800"/>
            <a:ext cx="0" cy="838200"/>
          </a:xfrm>
          <a:prstGeom prst="line">
            <a:avLst/>
          </a:prstGeom>
          <a:noFill/>
          <a:ln w="25400">
            <a:solidFill>
              <a:schemeClr val="tx1"/>
            </a:solidFill>
            <a:round/>
            <a:headEnd/>
            <a:tailEnd/>
          </a:ln>
        </p:spPr>
        <p:txBody>
          <a:bodyPr/>
          <a:lstStyle/>
          <a:p>
            <a:endParaRPr lang="en-US"/>
          </a:p>
        </p:txBody>
      </p:sp>
      <p:sp>
        <p:nvSpPr>
          <p:cNvPr id="5136" name="Line 31"/>
          <p:cNvSpPr>
            <a:spLocks noChangeShapeType="1"/>
          </p:cNvSpPr>
          <p:nvPr/>
        </p:nvSpPr>
        <p:spPr bwMode="auto">
          <a:xfrm>
            <a:off x="3733800" y="2895600"/>
            <a:ext cx="0" cy="1219200"/>
          </a:xfrm>
          <a:prstGeom prst="line">
            <a:avLst/>
          </a:prstGeom>
          <a:noFill/>
          <a:ln w="25400">
            <a:solidFill>
              <a:schemeClr val="tx1"/>
            </a:solidFill>
            <a:round/>
            <a:headEnd/>
            <a:tailEnd/>
          </a:ln>
        </p:spPr>
        <p:txBody>
          <a:bodyPr/>
          <a:lstStyle/>
          <a:p>
            <a:endParaRPr lang="en-US"/>
          </a:p>
        </p:txBody>
      </p:sp>
      <p:sp>
        <p:nvSpPr>
          <p:cNvPr id="5137" name="Line 32"/>
          <p:cNvSpPr>
            <a:spLocks noChangeShapeType="1"/>
          </p:cNvSpPr>
          <p:nvPr/>
        </p:nvSpPr>
        <p:spPr bwMode="auto">
          <a:xfrm flipV="1">
            <a:off x="5410200" y="4114800"/>
            <a:ext cx="0" cy="152400"/>
          </a:xfrm>
          <a:prstGeom prst="line">
            <a:avLst/>
          </a:prstGeom>
          <a:noFill/>
          <a:ln w="25400">
            <a:solidFill>
              <a:schemeClr val="tx1"/>
            </a:solidFill>
            <a:round/>
            <a:headEnd/>
            <a:tailEnd/>
          </a:ln>
        </p:spPr>
        <p:txBody>
          <a:bodyPr/>
          <a:lstStyle/>
          <a:p>
            <a:endParaRPr lang="en-US"/>
          </a:p>
        </p:txBody>
      </p:sp>
      <p:sp>
        <p:nvSpPr>
          <p:cNvPr id="5138" name="Rectangle 2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5139"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5122" name="Object 21"/>
          <p:cNvGraphicFramePr>
            <a:graphicFrameLocks noChangeAspect="1"/>
          </p:cNvGraphicFramePr>
          <p:nvPr/>
        </p:nvGraphicFramePr>
        <p:xfrm>
          <a:off x="2486025" y="1066800"/>
          <a:ext cx="3851275" cy="1038225"/>
        </p:xfrm>
        <a:graphic>
          <a:graphicData uri="http://schemas.openxmlformats.org/presentationml/2006/ole">
            <mc:AlternateContent xmlns:mc="http://schemas.openxmlformats.org/markup-compatibility/2006">
              <mc:Choice xmlns:v="urn:schemas-microsoft-com:vml" Requires="v">
                <p:oleObj spid="_x0000_s29710" name="Equation" r:id="rId9" imgW="1587500" imgH="431800" progId="Equation.3">
                  <p:embed/>
                </p:oleObj>
              </mc:Choice>
              <mc:Fallback>
                <p:oleObj name="Equation" r:id="rId9" imgW="15875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6025" y="1066800"/>
                        <a:ext cx="3851275"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 name="Text Box 10"/>
          <p:cNvSpPr txBox="1">
            <a:spLocks noChangeArrowheads="1"/>
          </p:cNvSpPr>
          <p:nvPr/>
        </p:nvSpPr>
        <p:spPr bwMode="auto">
          <a:xfrm>
            <a:off x="1371600" y="6019800"/>
            <a:ext cx="5562600" cy="366713"/>
          </a:xfrm>
          <a:prstGeom prst="rect">
            <a:avLst/>
          </a:prstGeom>
          <a:noFill/>
          <a:ln w="9525">
            <a:noFill/>
            <a:miter lim="800000"/>
            <a:headEnd/>
            <a:tailEnd/>
          </a:ln>
        </p:spPr>
        <p:txBody>
          <a:bodyPr>
            <a:spAutoFit/>
          </a:bodyPr>
          <a:lstStyle/>
          <a:p>
            <a:pPr>
              <a:spcBef>
                <a:spcPct val="50000"/>
              </a:spcBef>
            </a:pPr>
            <a:r>
              <a:rPr lang="en-US"/>
              <a:t>Factor Level 1 	Factor Level 2	 Factor Level 3</a:t>
            </a:r>
          </a:p>
        </p:txBody>
      </p:sp>
    </p:spTree>
    <p:extLst>
      <p:ext uri="{BB962C8B-B14F-4D97-AF65-F5344CB8AC3E}">
        <p14:creationId xmlns:p14="http://schemas.microsoft.com/office/powerpoint/2010/main" val="174006992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6148" name="Slide Number Placeholder 5"/>
          <p:cNvSpPr>
            <a:spLocks noGrp="1"/>
          </p:cNvSpPr>
          <p:nvPr>
            <p:ph type="sldNum" sz="quarter" idx="12"/>
          </p:nvPr>
        </p:nvSpPr>
        <p:spPr>
          <a:noFill/>
        </p:spPr>
        <p:txBody>
          <a:bodyPr/>
          <a:lstStyle/>
          <a:p>
            <a:fld id="{3F7F05CA-93A4-4031-9A65-CBDF2120AB1E}" type="slidenum">
              <a:rPr lang="en-US" smtClean="0"/>
              <a:pPr/>
              <a:t>137</a:t>
            </a:fld>
            <a:endParaRPr lang="en-US" smtClean="0"/>
          </a:p>
        </p:txBody>
      </p:sp>
      <p:pic>
        <p:nvPicPr>
          <p:cNvPr id="6149" name="Picture 2"/>
          <p:cNvPicPr>
            <a:picLocks noChangeAspect="1" noChangeArrowheads="1"/>
          </p:cNvPicPr>
          <p:nvPr/>
        </p:nvPicPr>
        <p:blipFill>
          <a:blip r:embed="rId4" cstate="print"/>
          <a:srcRect/>
          <a:stretch>
            <a:fillRect/>
          </a:stretch>
        </p:blipFill>
        <p:spPr bwMode="auto">
          <a:xfrm>
            <a:off x="381000" y="2105025"/>
            <a:ext cx="7620000" cy="4333875"/>
          </a:xfrm>
          <a:prstGeom prst="rect">
            <a:avLst/>
          </a:prstGeom>
          <a:noFill/>
          <a:ln w="9525">
            <a:noFill/>
            <a:miter lim="800000"/>
            <a:headEnd/>
            <a:tailEnd/>
          </a:ln>
        </p:spPr>
      </p:pic>
      <p:sp>
        <p:nvSpPr>
          <p:cNvPr id="6150" name="Rectangle 3"/>
          <p:cNvSpPr>
            <a:spLocks noGrp="1" noChangeArrowheads="1"/>
          </p:cNvSpPr>
          <p:nvPr>
            <p:ph type="title"/>
          </p:nvPr>
        </p:nvSpPr>
        <p:spPr>
          <a:xfrm>
            <a:off x="228600" y="152400"/>
            <a:ext cx="8610600" cy="1143000"/>
          </a:xfrm>
        </p:spPr>
        <p:txBody>
          <a:bodyPr/>
          <a:lstStyle/>
          <a:p>
            <a:pPr eaLnBrk="1" hangingPunct="1"/>
            <a:r>
              <a:rPr lang="en-US" sz="3600" smtClean="0"/>
              <a:t>Within Factor Level Variability (i.e. random error): SS</a:t>
            </a:r>
            <a:r>
              <a:rPr lang="en-US" sz="3600" baseline="-25000" smtClean="0"/>
              <a:t>Error</a:t>
            </a:r>
          </a:p>
        </p:txBody>
      </p:sp>
      <p:sp>
        <p:nvSpPr>
          <p:cNvPr id="6151" name="Line 5"/>
          <p:cNvSpPr>
            <a:spLocks noChangeShapeType="1"/>
          </p:cNvSpPr>
          <p:nvPr/>
        </p:nvSpPr>
        <p:spPr bwMode="auto">
          <a:xfrm>
            <a:off x="1524000" y="4281488"/>
            <a:ext cx="5410200" cy="0"/>
          </a:xfrm>
          <a:prstGeom prst="line">
            <a:avLst/>
          </a:prstGeom>
          <a:noFill/>
          <a:ln w="28575">
            <a:solidFill>
              <a:srgbClr val="0000FF"/>
            </a:solidFill>
            <a:round/>
            <a:headEnd/>
            <a:tailEnd/>
          </a:ln>
        </p:spPr>
        <p:txBody>
          <a:bodyPr/>
          <a:lstStyle/>
          <a:p>
            <a:endParaRPr lang="en-US"/>
          </a:p>
        </p:txBody>
      </p:sp>
      <p:pic>
        <p:nvPicPr>
          <p:cNvPr id="6152" name="Picture 6"/>
          <p:cNvPicPr>
            <a:picLocks noChangeAspect="1" noChangeArrowheads="1"/>
          </p:cNvPicPr>
          <p:nvPr/>
        </p:nvPicPr>
        <p:blipFill>
          <a:blip r:embed="rId5" cstate="print"/>
          <a:srcRect/>
          <a:stretch>
            <a:fillRect/>
          </a:stretch>
        </p:blipFill>
        <p:spPr bwMode="auto">
          <a:xfrm>
            <a:off x="7162800" y="3976688"/>
            <a:ext cx="533400" cy="490537"/>
          </a:xfrm>
          <a:prstGeom prst="rect">
            <a:avLst/>
          </a:prstGeom>
          <a:noFill/>
          <a:ln w="9525">
            <a:noFill/>
            <a:miter lim="800000"/>
            <a:headEnd/>
            <a:tailEnd/>
          </a:ln>
        </p:spPr>
      </p:pic>
      <p:sp>
        <p:nvSpPr>
          <p:cNvPr id="6153" name="Line 8"/>
          <p:cNvSpPr>
            <a:spLocks noChangeShapeType="1"/>
          </p:cNvSpPr>
          <p:nvPr/>
        </p:nvSpPr>
        <p:spPr bwMode="auto">
          <a:xfrm>
            <a:off x="1447800" y="5119688"/>
            <a:ext cx="1752600" cy="0"/>
          </a:xfrm>
          <a:prstGeom prst="line">
            <a:avLst/>
          </a:prstGeom>
          <a:noFill/>
          <a:ln w="31750">
            <a:solidFill>
              <a:srgbClr val="0000FF"/>
            </a:solidFill>
            <a:round/>
            <a:headEnd/>
            <a:tailEnd/>
          </a:ln>
        </p:spPr>
        <p:txBody>
          <a:bodyPr/>
          <a:lstStyle/>
          <a:p>
            <a:endParaRPr lang="en-US"/>
          </a:p>
        </p:txBody>
      </p:sp>
      <p:sp>
        <p:nvSpPr>
          <p:cNvPr id="6154" name="Line 9"/>
          <p:cNvSpPr>
            <a:spLocks noChangeShapeType="1"/>
          </p:cNvSpPr>
          <p:nvPr/>
        </p:nvSpPr>
        <p:spPr bwMode="auto">
          <a:xfrm>
            <a:off x="4495800" y="4433888"/>
            <a:ext cx="1905000" cy="0"/>
          </a:xfrm>
          <a:prstGeom prst="line">
            <a:avLst/>
          </a:prstGeom>
          <a:noFill/>
          <a:ln w="31750">
            <a:solidFill>
              <a:srgbClr val="0000FF"/>
            </a:solidFill>
            <a:round/>
            <a:headEnd/>
            <a:tailEnd/>
          </a:ln>
        </p:spPr>
        <p:txBody>
          <a:bodyPr/>
          <a:lstStyle/>
          <a:p>
            <a:endParaRPr lang="en-US"/>
          </a:p>
        </p:txBody>
      </p:sp>
      <p:sp>
        <p:nvSpPr>
          <p:cNvPr id="6155" name="Line 10"/>
          <p:cNvSpPr>
            <a:spLocks noChangeShapeType="1"/>
          </p:cNvSpPr>
          <p:nvPr/>
        </p:nvSpPr>
        <p:spPr bwMode="auto">
          <a:xfrm>
            <a:off x="2971800" y="3062288"/>
            <a:ext cx="1524000" cy="0"/>
          </a:xfrm>
          <a:prstGeom prst="line">
            <a:avLst/>
          </a:prstGeom>
          <a:noFill/>
          <a:ln w="31750">
            <a:solidFill>
              <a:srgbClr val="0000FF"/>
            </a:solidFill>
            <a:round/>
            <a:headEnd/>
            <a:tailEnd/>
          </a:ln>
        </p:spPr>
        <p:txBody>
          <a:bodyPr/>
          <a:lstStyle/>
          <a:p>
            <a:endParaRPr lang="en-US"/>
          </a:p>
        </p:txBody>
      </p:sp>
      <p:pic>
        <p:nvPicPr>
          <p:cNvPr id="6156" name="Picture 11"/>
          <p:cNvPicPr>
            <a:picLocks noChangeAspect="1" noChangeArrowheads="1"/>
          </p:cNvPicPr>
          <p:nvPr/>
        </p:nvPicPr>
        <p:blipFill>
          <a:blip r:embed="rId6" cstate="print"/>
          <a:srcRect/>
          <a:stretch>
            <a:fillRect/>
          </a:stretch>
        </p:blipFill>
        <p:spPr bwMode="auto">
          <a:xfrm>
            <a:off x="3276600" y="4906963"/>
            <a:ext cx="381000" cy="365125"/>
          </a:xfrm>
          <a:prstGeom prst="rect">
            <a:avLst/>
          </a:prstGeom>
          <a:noFill/>
          <a:ln w="9525">
            <a:noFill/>
            <a:miter lim="800000"/>
            <a:headEnd/>
            <a:tailEnd/>
          </a:ln>
        </p:spPr>
      </p:pic>
      <p:pic>
        <p:nvPicPr>
          <p:cNvPr id="6157" name="Picture 12"/>
          <p:cNvPicPr>
            <a:picLocks noChangeAspect="1" noChangeArrowheads="1"/>
          </p:cNvPicPr>
          <p:nvPr/>
        </p:nvPicPr>
        <p:blipFill>
          <a:blip r:embed="rId7" cstate="print"/>
          <a:srcRect/>
          <a:stretch>
            <a:fillRect/>
          </a:stretch>
        </p:blipFill>
        <p:spPr bwMode="auto">
          <a:xfrm>
            <a:off x="4572000" y="2833688"/>
            <a:ext cx="457200" cy="420687"/>
          </a:xfrm>
          <a:prstGeom prst="rect">
            <a:avLst/>
          </a:prstGeom>
          <a:noFill/>
          <a:ln w="9525">
            <a:noFill/>
            <a:miter lim="800000"/>
            <a:headEnd/>
            <a:tailEnd/>
          </a:ln>
        </p:spPr>
      </p:pic>
      <p:pic>
        <p:nvPicPr>
          <p:cNvPr id="6158" name="Picture 13"/>
          <p:cNvPicPr>
            <a:picLocks noChangeAspect="1" noChangeArrowheads="1"/>
          </p:cNvPicPr>
          <p:nvPr/>
        </p:nvPicPr>
        <p:blipFill>
          <a:blip r:embed="rId8" cstate="print"/>
          <a:srcRect/>
          <a:stretch>
            <a:fillRect/>
          </a:stretch>
        </p:blipFill>
        <p:spPr bwMode="auto">
          <a:xfrm>
            <a:off x="6477000" y="4281488"/>
            <a:ext cx="457200" cy="420687"/>
          </a:xfrm>
          <a:prstGeom prst="rect">
            <a:avLst/>
          </a:prstGeom>
          <a:noFill/>
          <a:ln w="9525">
            <a:noFill/>
            <a:miter lim="800000"/>
            <a:headEnd/>
            <a:tailEnd/>
          </a:ln>
        </p:spPr>
      </p:pic>
      <p:sp>
        <p:nvSpPr>
          <p:cNvPr id="6159" name="Line 18"/>
          <p:cNvSpPr>
            <a:spLocks noChangeShapeType="1"/>
          </p:cNvSpPr>
          <p:nvPr/>
        </p:nvSpPr>
        <p:spPr bwMode="auto">
          <a:xfrm>
            <a:off x="1981200" y="4814888"/>
            <a:ext cx="0" cy="304800"/>
          </a:xfrm>
          <a:prstGeom prst="line">
            <a:avLst/>
          </a:prstGeom>
          <a:noFill/>
          <a:ln w="9525">
            <a:solidFill>
              <a:schemeClr val="tx1"/>
            </a:solidFill>
            <a:round/>
            <a:headEnd/>
            <a:tailEnd/>
          </a:ln>
        </p:spPr>
        <p:txBody>
          <a:bodyPr/>
          <a:lstStyle/>
          <a:p>
            <a:endParaRPr lang="en-US"/>
          </a:p>
        </p:txBody>
      </p:sp>
      <p:sp>
        <p:nvSpPr>
          <p:cNvPr id="6160" name="Line 19"/>
          <p:cNvSpPr>
            <a:spLocks noChangeShapeType="1"/>
          </p:cNvSpPr>
          <p:nvPr/>
        </p:nvSpPr>
        <p:spPr bwMode="auto">
          <a:xfrm flipV="1">
            <a:off x="2362200" y="5119688"/>
            <a:ext cx="0" cy="228600"/>
          </a:xfrm>
          <a:prstGeom prst="line">
            <a:avLst/>
          </a:prstGeom>
          <a:noFill/>
          <a:ln w="9525">
            <a:solidFill>
              <a:schemeClr val="tx1"/>
            </a:solidFill>
            <a:round/>
            <a:headEnd/>
            <a:tailEnd/>
          </a:ln>
        </p:spPr>
        <p:txBody>
          <a:bodyPr/>
          <a:lstStyle/>
          <a:p>
            <a:endParaRPr lang="en-US"/>
          </a:p>
        </p:txBody>
      </p:sp>
      <p:sp>
        <p:nvSpPr>
          <p:cNvPr id="6161" name="Line 20"/>
          <p:cNvSpPr>
            <a:spLocks noChangeShapeType="1"/>
          </p:cNvSpPr>
          <p:nvPr/>
        </p:nvSpPr>
        <p:spPr bwMode="auto">
          <a:xfrm flipV="1">
            <a:off x="2971800" y="5119688"/>
            <a:ext cx="0" cy="76200"/>
          </a:xfrm>
          <a:prstGeom prst="line">
            <a:avLst/>
          </a:prstGeom>
          <a:noFill/>
          <a:ln w="9525">
            <a:solidFill>
              <a:schemeClr val="tx1"/>
            </a:solidFill>
            <a:round/>
            <a:headEnd/>
            <a:tailEnd/>
          </a:ln>
        </p:spPr>
        <p:txBody>
          <a:bodyPr/>
          <a:lstStyle/>
          <a:p>
            <a:endParaRPr lang="en-US"/>
          </a:p>
        </p:txBody>
      </p:sp>
      <p:sp>
        <p:nvSpPr>
          <p:cNvPr id="6162" name="Line 21"/>
          <p:cNvSpPr>
            <a:spLocks noChangeShapeType="1"/>
          </p:cNvSpPr>
          <p:nvPr/>
        </p:nvSpPr>
        <p:spPr bwMode="auto">
          <a:xfrm>
            <a:off x="3276600" y="2757488"/>
            <a:ext cx="0" cy="304800"/>
          </a:xfrm>
          <a:prstGeom prst="line">
            <a:avLst/>
          </a:prstGeom>
          <a:noFill/>
          <a:ln w="9525">
            <a:solidFill>
              <a:schemeClr val="tx1"/>
            </a:solidFill>
            <a:round/>
            <a:headEnd/>
            <a:tailEnd/>
          </a:ln>
        </p:spPr>
        <p:txBody>
          <a:bodyPr/>
          <a:lstStyle/>
          <a:p>
            <a:endParaRPr lang="en-US"/>
          </a:p>
        </p:txBody>
      </p:sp>
      <p:sp>
        <p:nvSpPr>
          <p:cNvPr id="6163" name="Line 22"/>
          <p:cNvSpPr>
            <a:spLocks noChangeShapeType="1"/>
          </p:cNvSpPr>
          <p:nvPr/>
        </p:nvSpPr>
        <p:spPr bwMode="auto">
          <a:xfrm flipV="1">
            <a:off x="3657600" y="3062288"/>
            <a:ext cx="0" cy="381000"/>
          </a:xfrm>
          <a:prstGeom prst="line">
            <a:avLst/>
          </a:prstGeom>
          <a:noFill/>
          <a:ln w="9525">
            <a:solidFill>
              <a:schemeClr val="tx1"/>
            </a:solidFill>
            <a:round/>
            <a:headEnd/>
            <a:tailEnd/>
          </a:ln>
        </p:spPr>
        <p:txBody>
          <a:bodyPr/>
          <a:lstStyle/>
          <a:p>
            <a:endParaRPr lang="en-US"/>
          </a:p>
        </p:txBody>
      </p:sp>
      <p:sp>
        <p:nvSpPr>
          <p:cNvPr id="6164" name="Line 23"/>
          <p:cNvSpPr>
            <a:spLocks noChangeShapeType="1"/>
          </p:cNvSpPr>
          <p:nvPr/>
        </p:nvSpPr>
        <p:spPr bwMode="auto">
          <a:xfrm>
            <a:off x="3962400" y="2833688"/>
            <a:ext cx="0" cy="228600"/>
          </a:xfrm>
          <a:prstGeom prst="line">
            <a:avLst/>
          </a:prstGeom>
          <a:noFill/>
          <a:ln w="9525">
            <a:solidFill>
              <a:schemeClr val="tx1"/>
            </a:solidFill>
            <a:round/>
            <a:headEnd/>
            <a:tailEnd/>
          </a:ln>
        </p:spPr>
        <p:txBody>
          <a:bodyPr/>
          <a:lstStyle/>
          <a:p>
            <a:endParaRPr lang="en-US"/>
          </a:p>
        </p:txBody>
      </p:sp>
      <p:sp>
        <p:nvSpPr>
          <p:cNvPr id="6165" name="Line 24"/>
          <p:cNvSpPr>
            <a:spLocks noChangeShapeType="1"/>
          </p:cNvSpPr>
          <p:nvPr/>
        </p:nvSpPr>
        <p:spPr bwMode="auto">
          <a:xfrm flipV="1">
            <a:off x="4572000" y="4433888"/>
            <a:ext cx="0" cy="76200"/>
          </a:xfrm>
          <a:prstGeom prst="line">
            <a:avLst/>
          </a:prstGeom>
          <a:noFill/>
          <a:ln w="9525">
            <a:solidFill>
              <a:schemeClr val="tx1"/>
            </a:solidFill>
            <a:round/>
            <a:headEnd/>
            <a:tailEnd/>
          </a:ln>
        </p:spPr>
        <p:txBody>
          <a:bodyPr/>
          <a:lstStyle/>
          <a:p>
            <a:endParaRPr lang="en-US"/>
          </a:p>
        </p:txBody>
      </p:sp>
      <p:sp>
        <p:nvSpPr>
          <p:cNvPr id="6166" name="Line 25"/>
          <p:cNvSpPr>
            <a:spLocks noChangeShapeType="1"/>
          </p:cNvSpPr>
          <p:nvPr/>
        </p:nvSpPr>
        <p:spPr bwMode="auto">
          <a:xfrm>
            <a:off x="4876800" y="3976688"/>
            <a:ext cx="0" cy="457200"/>
          </a:xfrm>
          <a:prstGeom prst="line">
            <a:avLst/>
          </a:prstGeom>
          <a:noFill/>
          <a:ln w="9525">
            <a:solidFill>
              <a:schemeClr val="tx1"/>
            </a:solidFill>
            <a:round/>
            <a:headEnd/>
            <a:tailEnd/>
          </a:ln>
        </p:spPr>
        <p:txBody>
          <a:bodyPr/>
          <a:lstStyle/>
          <a:p>
            <a:endParaRPr lang="en-US"/>
          </a:p>
        </p:txBody>
      </p:sp>
      <p:sp>
        <p:nvSpPr>
          <p:cNvPr id="6167" name="Line 27"/>
          <p:cNvSpPr>
            <a:spLocks noChangeShapeType="1"/>
          </p:cNvSpPr>
          <p:nvPr/>
        </p:nvSpPr>
        <p:spPr bwMode="auto">
          <a:xfrm flipV="1">
            <a:off x="5562600" y="4433888"/>
            <a:ext cx="0" cy="304800"/>
          </a:xfrm>
          <a:prstGeom prst="line">
            <a:avLst/>
          </a:prstGeom>
          <a:noFill/>
          <a:ln w="9525">
            <a:solidFill>
              <a:schemeClr val="tx1"/>
            </a:solidFill>
            <a:round/>
            <a:headEnd/>
            <a:tailEnd/>
          </a:ln>
        </p:spPr>
        <p:txBody>
          <a:bodyPr/>
          <a:lstStyle/>
          <a:p>
            <a:endParaRPr lang="en-US"/>
          </a:p>
        </p:txBody>
      </p:sp>
      <p:sp>
        <p:nvSpPr>
          <p:cNvPr id="6168" name="Line 28"/>
          <p:cNvSpPr>
            <a:spLocks noChangeShapeType="1"/>
          </p:cNvSpPr>
          <p:nvPr/>
        </p:nvSpPr>
        <p:spPr bwMode="auto">
          <a:xfrm>
            <a:off x="5867400" y="3900488"/>
            <a:ext cx="0" cy="533400"/>
          </a:xfrm>
          <a:prstGeom prst="line">
            <a:avLst/>
          </a:prstGeom>
          <a:noFill/>
          <a:ln w="9525">
            <a:solidFill>
              <a:schemeClr val="tx1"/>
            </a:solidFill>
            <a:round/>
            <a:headEnd/>
            <a:tailEnd/>
          </a:ln>
        </p:spPr>
        <p:txBody>
          <a:bodyPr/>
          <a:lstStyle/>
          <a:p>
            <a:endParaRPr lang="en-US"/>
          </a:p>
        </p:txBody>
      </p:sp>
      <p:sp>
        <p:nvSpPr>
          <p:cNvPr id="6169" name="Rectangle 2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6146" name="Object 26"/>
          <p:cNvGraphicFramePr>
            <a:graphicFrameLocks noChangeAspect="1"/>
          </p:cNvGraphicFramePr>
          <p:nvPr/>
        </p:nvGraphicFramePr>
        <p:xfrm>
          <a:off x="2609850" y="1296988"/>
          <a:ext cx="3619500" cy="1065212"/>
        </p:xfrm>
        <a:graphic>
          <a:graphicData uri="http://schemas.openxmlformats.org/presentationml/2006/ole">
            <mc:AlternateContent xmlns:mc="http://schemas.openxmlformats.org/markup-compatibility/2006">
              <mc:Choice xmlns:v="urn:schemas-microsoft-com:vml" Requires="v">
                <p:oleObj spid="_x0000_s30734" name="Equation" r:id="rId9" imgW="1549400" imgH="457200" progId="Equation.3">
                  <p:embed/>
                </p:oleObj>
              </mc:Choice>
              <mc:Fallback>
                <p:oleObj name="Equation" r:id="rId9" imgW="15494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9850" y="1296988"/>
                        <a:ext cx="3619500" cy="106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0" name="Text Box 10"/>
          <p:cNvSpPr txBox="1">
            <a:spLocks noChangeArrowheads="1"/>
          </p:cNvSpPr>
          <p:nvPr/>
        </p:nvSpPr>
        <p:spPr bwMode="auto">
          <a:xfrm>
            <a:off x="1371600" y="6186488"/>
            <a:ext cx="5562600" cy="366712"/>
          </a:xfrm>
          <a:prstGeom prst="rect">
            <a:avLst/>
          </a:prstGeom>
          <a:noFill/>
          <a:ln w="9525">
            <a:noFill/>
            <a:miter lim="800000"/>
            <a:headEnd/>
            <a:tailEnd/>
          </a:ln>
        </p:spPr>
        <p:txBody>
          <a:bodyPr>
            <a:spAutoFit/>
          </a:bodyPr>
          <a:lstStyle/>
          <a:p>
            <a:pPr>
              <a:spcBef>
                <a:spcPct val="50000"/>
              </a:spcBef>
            </a:pPr>
            <a:r>
              <a:rPr lang="en-US"/>
              <a:t>Factor Level 1 	Factor Level 2	 Factor Level 3</a:t>
            </a:r>
          </a:p>
        </p:txBody>
      </p:sp>
    </p:spTree>
    <p:extLst>
      <p:ext uri="{BB962C8B-B14F-4D97-AF65-F5344CB8AC3E}">
        <p14:creationId xmlns:p14="http://schemas.microsoft.com/office/powerpoint/2010/main" val="268323746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14600" y="5867400"/>
            <a:ext cx="3505200" cy="6858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4800600" y="4343400"/>
            <a:ext cx="3581400" cy="12954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457200" y="4343400"/>
            <a:ext cx="3581400" cy="12954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76" name="Footer Placeholder 5"/>
          <p:cNvSpPr>
            <a:spLocks noGrp="1"/>
          </p:cNvSpPr>
          <p:nvPr>
            <p:ph type="ftr" sz="quarter" idx="11"/>
          </p:nvPr>
        </p:nvSpPr>
        <p:spPr>
          <a:noFill/>
        </p:spPr>
        <p:txBody>
          <a:bodyPr/>
          <a:lstStyle/>
          <a:p>
            <a:r>
              <a:rPr lang="de-DE" smtClean="0"/>
              <a:t>IE 563  Dr. Erin Gerber, P.E.,  UofL</a:t>
            </a:r>
            <a:endParaRPr lang="en-US" smtClean="0"/>
          </a:p>
        </p:txBody>
      </p:sp>
      <p:sp>
        <p:nvSpPr>
          <p:cNvPr id="7177" name="Slide Number Placeholder 6"/>
          <p:cNvSpPr>
            <a:spLocks noGrp="1"/>
          </p:cNvSpPr>
          <p:nvPr>
            <p:ph type="sldNum" sz="quarter" idx="12"/>
          </p:nvPr>
        </p:nvSpPr>
        <p:spPr>
          <a:noFill/>
        </p:spPr>
        <p:txBody>
          <a:bodyPr/>
          <a:lstStyle/>
          <a:p>
            <a:fld id="{9336FEBE-673A-4C3E-9C84-04473E5CEB45}" type="slidenum">
              <a:rPr lang="en-US" smtClean="0"/>
              <a:pPr/>
              <a:t>138</a:t>
            </a:fld>
            <a:endParaRPr lang="en-US" smtClean="0"/>
          </a:p>
        </p:txBody>
      </p:sp>
      <p:sp>
        <p:nvSpPr>
          <p:cNvPr id="7178" name="Rectangle 2"/>
          <p:cNvSpPr>
            <a:spLocks noGrp="1" noChangeArrowheads="1"/>
          </p:cNvSpPr>
          <p:nvPr>
            <p:ph type="title"/>
          </p:nvPr>
        </p:nvSpPr>
        <p:spPr>
          <a:xfrm>
            <a:off x="457200" y="-76200"/>
            <a:ext cx="8229600" cy="1143000"/>
          </a:xfrm>
        </p:spPr>
        <p:txBody>
          <a:bodyPr/>
          <a:lstStyle/>
          <a:p>
            <a:pPr eaLnBrk="1" hangingPunct="1"/>
            <a:r>
              <a:rPr lang="en-US" sz="4000" smtClean="0"/>
              <a:t>The Analysis of Variance (ANOVA)</a:t>
            </a:r>
          </a:p>
        </p:txBody>
      </p:sp>
      <p:sp>
        <p:nvSpPr>
          <p:cNvPr id="7179" name="Rectangle 3"/>
          <p:cNvSpPr>
            <a:spLocks noGrp="1" noChangeArrowheads="1"/>
          </p:cNvSpPr>
          <p:nvPr>
            <p:ph type="body" sz="half" idx="2"/>
          </p:nvPr>
        </p:nvSpPr>
        <p:spPr>
          <a:xfrm>
            <a:off x="304800" y="1905000"/>
            <a:ext cx="8458200" cy="2286000"/>
          </a:xfrm>
        </p:spPr>
        <p:txBody>
          <a:bodyPr/>
          <a:lstStyle/>
          <a:p>
            <a:pPr eaLnBrk="1" hangingPunct="1">
              <a:spcBef>
                <a:spcPts val="1200"/>
              </a:spcBef>
              <a:spcAft>
                <a:spcPts val="600"/>
              </a:spcAft>
            </a:pPr>
            <a:r>
              <a:rPr lang="en-US" sz="2400" dirty="0" smtClean="0"/>
              <a:t>A large value of </a:t>
            </a:r>
            <a:r>
              <a:rPr lang="en-US" sz="2400" i="1" dirty="0" err="1" smtClean="0"/>
              <a:t>SS</a:t>
            </a:r>
            <a:r>
              <a:rPr lang="en-US" sz="2400" i="1" baseline="-25000" dirty="0" err="1" smtClean="0"/>
              <a:t>Factor</a:t>
            </a:r>
            <a:r>
              <a:rPr lang="en-US" sz="2400" i="1" baseline="-25000" dirty="0" smtClean="0"/>
              <a:t> </a:t>
            </a:r>
            <a:r>
              <a:rPr lang="en-US" sz="2400" dirty="0" smtClean="0"/>
              <a:t>reflects large differences in factor level means (i.e. factor </a:t>
            </a:r>
            <a:r>
              <a:rPr lang="en-US" sz="2400" b="1" dirty="0" smtClean="0">
                <a:solidFill>
                  <a:schemeClr val="accent2"/>
                </a:solidFill>
              </a:rPr>
              <a:t>DOES</a:t>
            </a:r>
            <a:r>
              <a:rPr lang="en-US" sz="2400" dirty="0" smtClean="0"/>
              <a:t> affect response)</a:t>
            </a:r>
          </a:p>
          <a:p>
            <a:pPr eaLnBrk="1" hangingPunct="1">
              <a:spcBef>
                <a:spcPts val="1200"/>
              </a:spcBef>
              <a:spcAft>
                <a:spcPts val="600"/>
              </a:spcAft>
            </a:pPr>
            <a:r>
              <a:rPr lang="en-US" sz="2400" dirty="0" smtClean="0"/>
              <a:t>A small value of </a:t>
            </a:r>
            <a:r>
              <a:rPr lang="en-US" sz="2400" i="1" dirty="0" err="1" smtClean="0"/>
              <a:t>SS</a:t>
            </a:r>
            <a:r>
              <a:rPr lang="en-US" sz="2400" i="1" baseline="-25000" dirty="0" err="1" smtClean="0"/>
              <a:t>Factor</a:t>
            </a:r>
            <a:r>
              <a:rPr lang="en-US" sz="2400" i="1" baseline="-25000" dirty="0" smtClean="0"/>
              <a:t> </a:t>
            </a:r>
            <a:r>
              <a:rPr lang="en-US" sz="2400" dirty="0" smtClean="0"/>
              <a:t> likely indicates no differences in factor level means (i.e. factor </a:t>
            </a:r>
            <a:r>
              <a:rPr lang="en-US" sz="2400" b="1" dirty="0" smtClean="0">
                <a:solidFill>
                  <a:schemeClr val="accent2"/>
                </a:solidFill>
              </a:rPr>
              <a:t>DOES NOT </a:t>
            </a:r>
            <a:r>
              <a:rPr lang="en-US" sz="2400" dirty="0" smtClean="0"/>
              <a:t>affect response)</a:t>
            </a:r>
          </a:p>
          <a:p>
            <a:pPr eaLnBrk="1" hangingPunct="1">
              <a:spcBef>
                <a:spcPts val="1200"/>
              </a:spcBef>
              <a:spcAft>
                <a:spcPts val="600"/>
              </a:spcAft>
            </a:pPr>
            <a:r>
              <a:rPr lang="en-US" sz="2400" dirty="0" smtClean="0"/>
              <a:t>To reduce rounding errors, use following formulas:</a:t>
            </a:r>
          </a:p>
          <a:p>
            <a:pPr eaLnBrk="1" hangingPunct="1">
              <a:spcBef>
                <a:spcPts val="1200"/>
              </a:spcBef>
              <a:spcAft>
                <a:spcPts val="600"/>
              </a:spcAft>
            </a:pPr>
            <a:endParaRPr lang="en-US" sz="2400" dirty="0" smtClean="0"/>
          </a:p>
        </p:txBody>
      </p:sp>
      <p:sp>
        <p:nvSpPr>
          <p:cNvPr id="7180"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2" name="TextBox 11"/>
          <p:cNvSpPr txBox="1"/>
          <p:nvPr/>
        </p:nvSpPr>
        <p:spPr>
          <a:xfrm>
            <a:off x="2362200" y="990600"/>
            <a:ext cx="4114800" cy="738188"/>
          </a:xfrm>
          <a:prstGeom prst="rect">
            <a:avLst/>
          </a:prstGeom>
          <a:solidFill>
            <a:schemeClr val="accent6">
              <a:lumMod val="20000"/>
              <a:lumOff val="80000"/>
            </a:schemeClr>
          </a:solidFill>
        </p:spPr>
        <p:txBody>
          <a:bodyPr>
            <a:spAutoFit/>
          </a:bodyPr>
          <a:lstStyle/>
          <a:p>
            <a:pPr algn="ctr">
              <a:lnSpc>
                <a:spcPct val="150000"/>
              </a:lnSpc>
              <a:spcBef>
                <a:spcPts val="0"/>
              </a:spcBef>
              <a:spcAft>
                <a:spcPts val="0"/>
              </a:spcAft>
              <a:defRPr/>
            </a:pPr>
            <a:r>
              <a:rPr lang="en-US" sz="2800" dirty="0" err="1"/>
              <a:t>SS</a:t>
            </a:r>
            <a:r>
              <a:rPr lang="en-US" sz="2800" baseline="-25000" dirty="0" err="1"/>
              <a:t>Total</a:t>
            </a:r>
            <a:r>
              <a:rPr lang="en-US" sz="2800" dirty="0"/>
              <a:t> = </a:t>
            </a:r>
            <a:r>
              <a:rPr lang="en-US" sz="2800" dirty="0" err="1"/>
              <a:t>SS</a:t>
            </a:r>
            <a:r>
              <a:rPr lang="en-US" sz="2800" baseline="-25000" dirty="0" err="1"/>
              <a:t>Factor</a:t>
            </a:r>
            <a:r>
              <a:rPr lang="en-US" sz="2800" dirty="0"/>
              <a:t> + </a:t>
            </a:r>
            <a:r>
              <a:rPr lang="en-US" sz="2800" dirty="0" err="1"/>
              <a:t>SS</a:t>
            </a:r>
            <a:r>
              <a:rPr lang="en-US" sz="2800" baseline="-25000" dirty="0" err="1"/>
              <a:t>Error</a:t>
            </a:r>
            <a:endParaRPr lang="en-US" sz="2800" baseline="-25000" dirty="0"/>
          </a:p>
        </p:txBody>
      </p:sp>
      <p:graphicFrame>
        <p:nvGraphicFramePr>
          <p:cNvPr id="7170" name="Object 12"/>
          <p:cNvGraphicFramePr>
            <a:graphicFrameLocks noChangeAspect="1"/>
          </p:cNvGraphicFramePr>
          <p:nvPr/>
        </p:nvGraphicFramePr>
        <p:xfrm>
          <a:off x="379413" y="4419600"/>
          <a:ext cx="3454400" cy="1066800"/>
        </p:xfrm>
        <a:graphic>
          <a:graphicData uri="http://schemas.openxmlformats.org/presentationml/2006/ole">
            <mc:AlternateContent xmlns:mc="http://schemas.openxmlformats.org/markup-compatibility/2006">
              <mc:Choice xmlns:v="urn:schemas-microsoft-com:vml" Requires="v">
                <p:oleObj spid="_x0000_s31782" name="Equation" r:id="rId3" imgW="1562100" imgH="482600" progId="Equation.3">
                  <p:embed/>
                </p:oleObj>
              </mc:Choice>
              <mc:Fallback>
                <p:oleObj name="Equation" r:id="rId3" imgW="15621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3" y="4419600"/>
                        <a:ext cx="34544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13"/>
          <p:cNvGraphicFramePr>
            <a:graphicFrameLocks noChangeAspect="1"/>
          </p:cNvGraphicFramePr>
          <p:nvPr/>
        </p:nvGraphicFramePr>
        <p:xfrm>
          <a:off x="4924425" y="4419600"/>
          <a:ext cx="3228975" cy="1066800"/>
        </p:xfrm>
        <a:graphic>
          <a:graphicData uri="http://schemas.openxmlformats.org/presentationml/2006/ole">
            <mc:AlternateContent xmlns:mc="http://schemas.openxmlformats.org/markup-compatibility/2006">
              <mc:Choice xmlns:v="urn:schemas-microsoft-com:vml" Requires="v">
                <p:oleObj spid="_x0000_s31783" name="Equation" r:id="rId5" imgW="1459866" imgH="482391" progId="Equation.3">
                  <p:embed/>
                </p:oleObj>
              </mc:Choice>
              <mc:Fallback>
                <p:oleObj name="Equation" r:id="rId5" imgW="1459866" imgH="4823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4425" y="4419600"/>
                        <a:ext cx="3228975"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14"/>
          <p:cNvGraphicFramePr>
            <a:graphicFrameLocks noChangeAspect="1"/>
          </p:cNvGraphicFramePr>
          <p:nvPr/>
        </p:nvGraphicFramePr>
        <p:xfrm>
          <a:off x="2562225" y="5994400"/>
          <a:ext cx="3313113" cy="506413"/>
        </p:xfrm>
        <a:graphic>
          <a:graphicData uri="http://schemas.openxmlformats.org/presentationml/2006/ole">
            <mc:AlternateContent xmlns:mc="http://schemas.openxmlformats.org/markup-compatibility/2006">
              <mc:Choice xmlns:v="urn:schemas-microsoft-com:vml" Requires="v">
                <p:oleObj spid="_x0000_s31784" name="Equation" r:id="rId7" imgW="1498600" imgH="228600" progId="Equation.3">
                  <p:embed/>
                </p:oleObj>
              </mc:Choice>
              <mc:Fallback>
                <p:oleObj name="Equation" r:id="rId7" imgW="14986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2225" y="5994400"/>
                        <a:ext cx="3313113"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438192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23555" name="Slide Number Placeholder 5"/>
          <p:cNvSpPr>
            <a:spLocks noGrp="1"/>
          </p:cNvSpPr>
          <p:nvPr>
            <p:ph type="sldNum" sz="quarter" idx="12"/>
          </p:nvPr>
        </p:nvSpPr>
        <p:spPr>
          <a:noFill/>
        </p:spPr>
        <p:txBody>
          <a:bodyPr/>
          <a:lstStyle/>
          <a:p>
            <a:fld id="{D58DE921-9B80-41BF-BB5B-63989996601F}" type="slidenum">
              <a:rPr lang="en-US" smtClean="0"/>
              <a:pPr/>
              <a:t>139</a:t>
            </a:fld>
            <a:endParaRPr lang="en-US" smtClean="0"/>
          </a:p>
        </p:txBody>
      </p:sp>
      <p:sp>
        <p:nvSpPr>
          <p:cNvPr id="23556" name="Rectangle 2"/>
          <p:cNvSpPr>
            <a:spLocks noGrp="1" noChangeArrowheads="1"/>
          </p:cNvSpPr>
          <p:nvPr>
            <p:ph type="title"/>
          </p:nvPr>
        </p:nvSpPr>
        <p:spPr/>
        <p:txBody>
          <a:bodyPr/>
          <a:lstStyle/>
          <a:p>
            <a:pPr eaLnBrk="1" hangingPunct="1"/>
            <a:r>
              <a:rPr lang="en-US" sz="4000" smtClean="0"/>
              <a:t>The Analysis of Variance (ANOVA)</a:t>
            </a:r>
          </a:p>
        </p:txBody>
      </p:sp>
      <p:sp>
        <p:nvSpPr>
          <p:cNvPr id="23557" name="Rectangle 3"/>
          <p:cNvSpPr>
            <a:spLocks noGrp="1" noChangeArrowheads="1"/>
          </p:cNvSpPr>
          <p:nvPr>
            <p:ph type="body" idx="1"/>
          </p:nvPr>
        </p:nvSpPr>
        <p:spPr>
          <a:xfrm>
            <a:off x="457200" y="1219200"/>
            <a:ext cx="8229600" cy="4906963"/>
          </a:xfrm>
        </p:spPr>
        <p:txBody>
          <a:bodyPr/>
          <a:lstStyle/>
          <a:p>
            <a:pPr eaLnBrk="1" hangingPunct="1">
              <a:spcBef>
                <a:spcPts val="1200"/>
              </a:spcBef>
            </a:pPr>
            <a:r>
              <a:rPr lang="en-US" sz="2400" dirty="0" smtClean="0"/>
              <a:t>Objective of ANOVA is to test hypotheses about the equality of the </a:t>
            </a:r>
            <a:r>
              <a:rPr lang="en-US" sz="2400" i="1" dirty="0" smtClean="0">
                <a:solidFill>
                  <a:srgbClr val="FF0000"/>
                </a:solidFill>
              </a:rPr>
              <a:t>a</a:t>
            </a:r>
            <a:r>
              <a:rPr lang="en-US" sz="2400" i="1" dirty="0" smtClean="0"/>
              <a:t> </a:t>
            </a:r>
            <a:r>
              <a:rPr lang="en-US" sz="2400" dirty="0" smtClean="0"/>
              <a:t>factor level means</a:t>
            </a:r>
          </a:p>
          <a:p>
            <a:pPr eaLnBrk="1" hangingPunct="1">
              <a:spcBef>
                <a:spcPts val="1200"/>
              </a:spcBef>
            </a:pPr>
            <a:endParaRPr lang="en-US" sz="2400" dirty="0" smtClean="0"/>
          </a:p>
          <a:p>
            <a:pPr eaLnBrk="1" hangingPunct="1">
              <a:spcBef>
                <a:spcPts val="1200"/>
              </a:spcBef>
            </a:pPr>
            <a:r>
              <a:rPr lang="en-US" sz="2400" dirty="0" smtClean="0"/>
              <a:t>Formal statistical hypotheses are:</a:t>
            </a:r>
          </a:p>
          <a:p>
            <a:pPr lvl="3" eaLnBrk="1" hangingPunct="1">
              <a:spcBef>
                <a:spcPts val="1200"/>
              </a:spcBef>
              <a:buNone/>
            </a:pPr>
            <a:r>
              <a:rPr lang="en-US" sz="2400" dirty="0" smtClean="0"/>
              <a:t>H</a:t>
            </a:r>
            <a:r>
              <a:rPr lang="en-US" sz="2400" baseline="-25000" dirty="0" smtClean="0"/>
              <a:t>0</a:t>
            </a:r>
            <a:r>
              <a:rPr lang="en-US" sz="2400" dirty="0" smtClean="0"/>
              <a:t>: </a:t>
            </a:r>
            <a:r>
              <a:rPr lang="el-GR" sz="2400" dirty="0" smtClean="0"/>
              <a:t>μ</a:t>
            </a:r>
            <a:r>
              <a:rPr lang="en-US" sz="2400" baseline="-25000" dirty="0" smtClean="0"/>
              <a:t>1</a:t>
            </a:r>
            <a:r>
              <a:rPr lang="en-US" sz="2400" dirty="0" smtClean="0"/>
              <a:t> = </a:t>
            </a:r>
            <a:r>
              <a:rPr lang="el-GR" sz="2400" dirty="0" smtClean="0"/>
              <a:t>μ</a:t>
            </a:r>
            <a:r>
              <a:rPr lang="en-US" sz="2400" baseline="-25000" dirty="0" smtClean="0"/>
              <a:t>2</a:t>
            </a:r>
            <a:r>
              <a:rPr lang="en-US" sz="2400" dirty="0" smtClean="0"/>
              <a:t> = • • • = </a:t>
            </a:r>
            <a:r>
              <a:rPr lang="el-GR" sz="2400" dirty="0" smtClean="0"/>
              <a:t>μ</a:t>
            </a:r>
            <a:r>
              <a:rPr lang="en-US" sz="2400" baseline="-25000" dirty="0" smtClean="0"/>
              <a:t>a</a:t>
            </a:r>
          </a:p>
          <a:p>
            <a:pPr lvl="3" eaLnBrk="1" hangingPunct="1">
              <a:spcBef>
                <a:spcPts val="1200"/>
              </a:spcBef>
              <a:buNone/>
            </a:pPr>
            <a:r>
              <a:rPr lang="en-US" sz="2400" dirty="0" smtClean="0"/>
              <a:t>H</a:t>
            </a:r>
            <a:r>
              <a:rPr lang="en-US" sz="2400" baseline="-25000" dirty="0" smtClean="0"/>
              <a:t>1</a:t>
            </a:r>
            <a:r>
              <a:rPr lang="en-US" sz="2400" dirty="0" smtClean="0"/>
              <a:t>: At least one mean is different</a:t>
            </a:r>
          </a:p>
          <a:p>
            <a:pPr eaLnBrk="1" hangingPunct="1">
              <a:spcBef>
                <a:spcPts val="1200"/>
              </a:spcBef>
            </a:pPr>
            <a:endParaRPr lang="en-US" sz="2400" dirty="0" smtClean="0"/>
          </a:p>
          <a:p>
            <a:pPr eaLnBrk="1" hangingPunct="1">
              <a:spcBef>
                <a:spcPts val="1200"/>
              </a:spcBef>
            </a:pPr>
            <a:r>
              <a:rPr lang="en-US" sz="2400" dirty="0" smtClean="0"/>
              <a:t>While sums of squares cannot be directly compared to test the hypothesis of equal means, </a:t>
            </a:r>
            <a:r>
              <a:rPr lang="en-US" sz="2400" b="1" dirty="0" smtClean="0">
                <a:solidFill>
                  <a:schemeClr val="accent2"/>
                </a:solidFill>
              </a:rPr>
              <a:t>mean squares</a:t>
            </a:r>
            <a:r>
              <a:rPr lang="en-US" sz="2400" dirty="0" smtClean="0"/>
              <a:t> can be compared.</a:t>
            </a:r>
          </a:p>
          <a:p>
            <a:pPr eaLnBrk="1" hangingPunct="1">
              <a:spcBef>
                <a:spcPts val="1200"/>
              </a:spcBef>
            </a:pPr>
            <a:endParaRPr lang="en-US" sz="2400" dirty="0" smtClean="0"/>
          </a:p>
          <a:p>
            <a:pPr eaLnBrk="1" hangingPunct="1">
              <a:spcBef>
                <a:spcPts val="1200"/>
              </a:spcBef>
            </a:pPr>
            <a:endParaRPr lang="en-US" sz="2400" dirty="0" smtClean="0"/>
          </a:p>
        </p:txBody>
      </p:sp>
    </p:spTree>
    <p:extLst>
      <p:ext uri="{BB962C8B-B14F-4D97-AF65-F5344CB8AC3E}">
        <p14:creationId xmlns:p14="http://schemas.microsoft.com/office/powerpoint/2010/main" val="3794892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457200" y="304800"/>
            <a:ext cx="8229600" cy="1143000"/>
          </a:xfrm>
        </p:spPr>
        <p:txBody>
          <a:bodyPr/>
          <a:lstStyle/>
          <a:p>
            <a:pPr eaLnBrk="1" hangingPunct="1">
              <a:defRPr/>
            </a:pPr>
            <a:r>
              <a:rPr lang="en-US" sz="4000" dirty="0" smtClean="0"/>
              <a:t>Need for Statistical Analysis</a:t>
            </a:r>
            <a:br>
              <a:rPr lang="en-US" sz="4000" dirty="0" smtClean="0"/>
            </a:br>
            <a:r>
              <a:rPr lang="en-US" sz="4000" dirty="0" smtClean="0">
                <a:solidFill>
                  <a:schemeClr val="accent1">
                    <a:lumMod val="50000"/>
                  </a:schemeClr>
                </a:solidFill>
              </a:rPr>
              <a:t>Cake Baking Example</a:t>
            </a:r>
          </a:p>
        </p:txBody>
      </p:sp>
      <p:sp>
        <p:nvSpPr>
          <p:cNvPr id="39939" name="Rectangle 3"/>
          <p:cNvSpPr>
            <a:spLocks noGrp="1" noChangeArrowheads="1"/>
          </p:cNvSpPr>
          <p:nvPr>
            <p:ph type="body" idx="1"/>
          </p:nvPr>
        </p:nvSpPr>
        <p:spPr>
          <a:xfrm>
            <a:off x="457200" y="1874838"/>
            <a:ext cx="8229600" cy="4525962"/>
          </a:xfrm>
          <a:noFill/>
        </p:spPr>
        <p:txBody>
          <a:bodyPr/>
          <a:lstStyle/>
          <a:p>
            <a:pPr eaLnBrk="1" hangingPunct="1">
              <a:lnSpc>
                <a:spcPct val="90000"/>
              </a:lnSpc>
            </a:pPr>
            <a:r>
              <a:rPr lang="en-US" sz="2800" dirty="0" smtClean="0"/>
              <a:t>Goal: Bake a fluffy cake.</a:t>
            </a:r>
          </a:p>
          <a:p>
            <a:pPr eaLnBrk="1" hangingPunct="1">
              <a:lnSpc>
                <a:spcPct val="90000"/>
              </a:lnSpc>
            </a:pPr>
            <a:r>
              <a:rPr lang="en-US" sz="2800" dirty="0" smtClean="0"/>
              <a:t>Response: Cake height (measured in inches)</a:t>
            </a:r>
          </a:p>
          <a:p>
            <a:pPr eaLnBrk="1" hangingPunct="1">
              <a:lnSpc>
                <a:spcPct val="90000"/>
              </a:lnSpc>
            </a:pPr>
            <a:r>
              <a:rPr lang="en-US" sz="2800" dirty="0" smtClean="0"/>
              <a:t>Potential Factors:</a:t>
            </a:r>
          </a:p>
          <a:p>
            <a:pPr lvl="1" eaLnBrk="1" hangingPunct="1">
              <a:lnSpc>
                <a:spcPct val="90000"/>
              </a:lnSpc>
              <a:buFont typeface="Arial" pitchFamily="34" charset="0"/>
              <a:buChar char="•"/>
            </a:pPr>
            <a:r>
              <a:rPr lang="en-US" sz="2400" dirty="0" smtClean="0"/>
              <a:t># eggs</a:t>
            </a:r>
          </a:p>
          <a:p>
            <a:pPr lvl="1" eaLnBrk="1" hangingPunct="1">
              <a:lnSpc>
                <a:spcPct val="90000"/>
              </a:lnSpc>
              <a:buFont typeface="Arial" pitchFamily="34" charset="0"/>
              <a:buChar char="•"/>
            </a:pPr>
            <a:r>
              <a:rPr lang="en-US" sz="2400" dirty="0" smtClean="0"/>
              <a:t>Amount of flour</a:t>
            </a:r>
          </a:p>
          <a:p>
            <a:pPr lvl="1" eaLnBrk="1" hangingPunct="1">
              <a:lnSpc>
                <a:spcPct val="90000"/>
              </a:lnSpc>
              <a:buFont typeface="Arial" pitchFamily="34" charset="0"/>
              <a:buChar char="•"/>
            </a:pPr>
            <a:r>
              <a:rPr lang="en-US" sz="2400" dirty="0" smtClean="0"/>
              <a:t>Oven temperature</a:t>
            </a:r>
          </a:p>
          <a:p>
            <a:pPr lvl="1" eaLnBrk="1" hangingPunct="1">
              <a:lnSpc>
                <a:spcPct val="90000"/>
              </a:lnSpc>
              <a:buFont typeface="Arial" pitchFamily="34" charset="0"/>
              <a:buChar char="•"/>
            </a:pPr>
            <a:r>
              <a:rPr lang="en-US" sz="2400" dirty="0" smtClean="0"/>
              <a:t>Shape of baking pan</a:t>
            </a:r>
          </a:p>
          <a:p>
            <a:pPr lvl="1" eaLnBrk="1" hangingPunct="1">
              <a:lnSpc>
                <a:spcPct val="90000"/>
              </a:lnSpc>
              <a:buFont typeface="Arial" pitchFamily="34" charset="0"/>
              <a:buChar char="•"/>
            </a:pPr>
            <a:r>
              <a:rPr lang="en-US" sz="2400" dirty="0" smtClean="0"/>
              <a:t>Brand of flour</a:t>
            </a:r>
          </a:p>
          <a:p>
            <a:pPr lvl="1" eaLnBrk="1" hangingPunct="1">
              <a:lnSpc>
                <a:spcPct val="90000"/>
              </a:lnSpc>
              <a:buFont typeface="Arial" pitchFamily="34" charset="0"/>
              <a:buChar char="•"/>
            </a:pPr>
            <a:r>
              <a:rPr lang="en-US" sz="2400" dirty="0" smtClean="0"/>
              <a:t>Type of oven</a:t>
            </a:r>
          </a:p>
        </p:txBody>
      </p:sp>
      <p:sp>
        <p:nvSpPr>
          <p:cNvPr id="39940" name="Slide Number Placeholder 3"/>
          <p:cNvSpPr>
            <a:spLocks noGrp="1"/>
          </p:cNvSpPr>
          <p:nvPr>
            <p:ph type="sldNum" sz="quarter" idx="12"/>
          </p:nvPr>
        </p:nvSpPr>
        <p:spPr>
          <a:noFill/>
        </p:spPr>
        <p:txBody>
          <a:bodyPr/>
          <a:lstStyle/>
          <a:p>
            <a:fld id="{396FBCE3-A6AE-41FA-8F04-C219AC4BB290}" type="slidenum">
              <a:rPr lang="en-US" smtClean="0"/>
              <a:pPr/>
              <a:t>14</a:t>
            </a:fld>
            <a:endParaRPr lang="en-US" smtClean="0"/>
          </a:p>
        </p:txBody>
      </p:sp>
      <p:sp>
        <p:nvSpPr>
          <p:cNvPr id="39941"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p:txBody>
          <a:bodyPr/>
          <a:lstStyle/>
          <a:p>
            <a:r>
              <a:rPr lang="en-US" sz="4000" smtClean="0"/>
              <a:t>The Analysis of Variance (ANOVA)</a:t>
            </a:r>
          </a:p>
        </p:txBody>
      </p:sp>
      <p:sp>
        <p:nvSpPr>
          <p:cNvPr id="8198" name="Content Placeholder 2"/>
          <p:cNvSpPr>
            <a:spLocks noGrp="1"/>
          </p:cNvSpPr>
          <p:nvPr>
            <p:ph idx="1"/>
          </p:nvPr>
        </p:nvSpPr>
        <p:spPr>
          <a:xfrm>
            <a:off x="457200" y="1219200"/>
            <a:ext cx="8229600" cy="4525963"/>
          </a:xfrm>
        </p:spPr>
        <p:txBody>
          <a:bodyPr/>
          <a:lstStyle/>
          <a:p>
            <a:r>
              <a:rPr lang="en-US" sz="2400" dirty="0" smtClean="0"/>
              <a:t>A </a:t>
            </a:r>
            <a:r>
              <a:rPr lang="en-US" sz="2400" b="1" dirty="0" smtClean="0">
                <a:solidFill>
                  <a:schemeClr val="accent2"/>
                </a:solidFill>
              </a:rPr>
              <a:t>mean square </a:t>
            </a:r>
            <a:r>
              <a:rPr lang="en-US" sz="2400" dirty="0" smtClean="0"/>
              <a:t>is a sum of squares divided by its degrees of freedom:</a:t>
            </a:r>
          </a:p>
          <a:p>
            <a:endParaRPr lang="en-US" sz="2400" dirty="0" smtClean="0"/>
          </a:p>
        </p:txBody>
      </p:sp>
      <p:sp>
        <p:nvSpPr>
          <p:cNvPr id="8199" name="Footer Placeholder 3"/>
          <p:cNvSpPr>
            <a:spLocks noGrp="1"/>
          </p:cNvSpPr>
          <p:nvPr>
            <p:ph type="ftr" sz="quarter" idx="11"/>
          </p:nvPr>
        </p:nvSpPr>
        <p:spPr>
          <a:noFill/>
        </p:spPr>
        <p:txBody>
          <a:bodyPr/>
          <a:lstStyle/>
          <a:p>
            <a:r>
              <a:rPr lang="de-DE" smtClean="0"/>
              <a:t>IE 563  Dr. Erin Gerber, P.E.,  UofL</a:t>
            </a:r>
            <a:endParaRPr lang="en-US" smtClean="0"/>
          </a:p>
        </p:txBody>
      </p:sp>
      <p:graphicFrame>
        <p:nvGraphicFramePr>
          <p:cNvPr id="8194" name="Object 2"/>
          <p:cNvGraphicFramePr>
            <a:graphicFrameLocks noChangeAspect="1"/>
          </p:cNvGraphicFramePr>
          <p:nvPr/>
        </p:nvGraphicFramePr>
        <p:xfrm>
          <a:off x="3048000" y="4205288"/>
          <a:ext cx="3200400" cy="519112"/>
        </p:xfrm>
        <a:graphic>
          <a:graphicData uri="http://schemas.openxmlformats.org/presentationml/2006/ole">
            <mc:AlternateContent xmlns:mc="http://schemas.openxmlformats.org/markup-compatibility/2006">
              <mc:Choice xmlns:v="urn:schemas-microsoft-com:vml" Requires="v">
                <p:oleObj spid="_x0000_s32806" name="Equation" r:id="rId3" imgW="1409700" imgH="228600" progId="Equation.3">
                  <p:embed/>
                </p:oleObj>
              </mc:Choice>
              <mc:Fallback>
                <p:oleObj name="Equation" r:id="rId3" imgW="1409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205288"/>
                        <a:ext cx="3200400" cy="519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3"/>
          <p:cNvGraphicFramePr>
            <a:graphicFrameLocks noChangeAspect="1"/>
          </p:cNvGraphicFramePr>
          <p:nvPr/>
        </p:nvGraphicFramePr>
        <p:xfrm>
          <a:off x="3505200" y="2446338"/>
          <a:ext cx="1893888" cy="1439862"/>
        </p:xfrm>
        <a:graphic>
          <a:graphicData uri="http://schemas.openxmlformats.org/presentationml/2006/ole">
            <mc:AlternateContent xmlns:mc="http://schemas.openxmlformats.org/markup-compatibility/2006">
              <mc:Choice xmlns:v="urn:schemas-microsoft-com:vml" Requires="v">
                <p:oleObj spid="_x0000_s32807" name="Equation" r:id="rId5" imgW="901700" imgH="685800" progId="Equation.3">
                  <p:embed/>
                </p:oleObj>
              </mc:Choice>
              <mc:Fallback>
                <p:oleObj name="Equation" r:id="rId5" imgW="901700" imgH="685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2446338"/>
                        <a:ext cx="1893888" cy="14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4"/>
          <p:cNvGraphicFramePr>
            <a:graphicFrameLocks noChangeAspect="1"/>
          </p:cNvGraphicFramePr>
          <p:nvPr/>
        </p:nvGraphicFramePr>
        <p:xfrm>
          <a:off x="377825" y="5435600"/>
          <a:ext cx="8232775" cy="965200"/>
        </p:xfrm>
        <a:graphic>
          <a:graphicData uri="http://schemas.openxmlformats.org/presentationml/2006/ole">
            <mc:AlternateContent xmlns:mc="http://schemas.openxmlformats.org/markup-compatibility/2006">
              <mc:Choice xmlns:v="urn:schemas-microsoft-com:vml" Requires="v">
                <p:oleObj spid="_x0000_s32808" name="Equation" r:id="rId7" imgW="3683000" imgH="431800" progId="Equation.3">
                  <p:embed/>
                </p:oleObj>
              </mc:Choice>
              <mc:Fallback>
                <p:oleObj name="Equation" r:id="rId7" imgW="36830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825" y="5435600"/>
                        <a:ext cx="823277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140</a:t>
            </a:fld>
            <a:endParaRPr lang="en-US"/>
          </a:p>
        </p:txBody>
      </p:sp>
    </p:spTree>
    <p:extLst>
      <p:ext uri="{BB962C8B-B14F-4D97-AF65-F5344CB8AC3E}">
        <p14:creationId xmlns:p14="http://schemas.microsoft.com/office/powerpoint/2010/main" val="38006006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9220" name="Slide Number Placeholder 5"/>
          <p:cNvSpPr>
            <a:spLocks noGrp="1"/>
          </p:cNvSpPr>
          <p:nvPr>
            <p:ph type="sldNum" sz="quarter" idx="12"/>
          </p:nvPr>
        </p:nvSpPr>
        <p:spPr>
          <a:noFill/>
        </p:spPr>
        <p:txBody>
          <a:bodyPr/>
          <a:lstStyle/>
          <a:p>
            <a:fld id="{D1F82B44-19DB-4F8A-8AE9-FEDA4422FC31}" type="slidenum">
              <a:rPr lang="en-US" smtClean="0"/>
              <a:pPr/>
              <a:t>141</a:t>
            </a:fld>
            <a:endParaRPr lang="en-US" smtClean="0"/>
          </a:p>
        </p:txBody>
      </p:sp>
      <p:sp>
        <p:nvSpPr>
          <p:cNvPr id="9221" name="Rectangle 2"/>
          <p:cNvSpPr>
            <a:spLocks noGrp="1" noChangeArrowheads="1"/>
          </p:cNvSpPr>
          <p:nvPr>
            <p:ph type="title"/>
          </p:nvPr>
        </p:nvSpPr>
        <p:spPr/>
        <p:txBody>
          <a:bodyPr/>
          <a:lstStyle/>
          <a:p>
            <a:pPr eaLnBrk="1" hangingPunct="1"/>
            <a:r>
              <a:rPr lang="en-US" sz="4000" smtClean="0"/>
              <a:t>The Analysis of Variance (ANOVA)</a:t>
            </a:r>
          </a:p>
        </p:txBody>
      </p:sp>
      <p:sp>
        <p:nvSpPr>
          <p:cNvPr id="9222" name="Rectangle 3"/>
          <p:cNvSpPr>
            <a:spLocks noGrp="1" noChangeArrowheads="1"/>
          </p:cNvSpPr>
          <p:nvPr>
            <p:ph type="body" idx="1"/>
          </p:nvPr>
        </p:nvSpPr>
        <p:spPr>
          <a:xfrm>
            <a:off x="228600" y="1295400"/>
            <a:ext cx="8686800" cy="4525963"/>
          </a:xfrm>
        </p:spPr>
        <p:txBody>
          <a:bodyPr/>
          <a:lstStyle/>
          <a:p>
            <a:pPr eaLnBrk="1" hangingPunct="1"/>
            <a:r>
              <a:rPr lang="en-US" sz="2400" dirty="0" smtClean="0"/>
              <a:t>Use F test to compare variances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The </a:t>
            </a:r>
            <a:r>
              <a:rPr lang="en-US" sz="2400" b="1" dirty="0" smtClean="0">
                <a:solidFill>
                  <a:schemeClr val="accent2"/>
                </a:solidFill>
              </a:rPr>
              <a:t>reference distribution</a:t>
            </a:r>
            <a:r>
              <a:rPr lang="en-US" sz="2400" dirty="0" smtClean="0"/>
              <a:t> for </a:t>
            </a:r>
            <a:r>
              <a:rPr lang="en-US" sz="2400" i="1" dirty="0" smtClean="0"/>
              <a:t>F</a:t>
            </a:r>
            <a:r>
              <a:rPr lang="en-US" sz="2400" baseline="-25000" dirty="0" smtClean="0"/>
              <a:t>0 </a:t>
            </a:r>
            <a:r>
              <a:rPr lang="en-US" sz="2400" dirty="0" smtClean="0"/>
              <a:t>is the </a:t>
            </a:r>
            <a:r>
              <a:rPr lang="en-US" sz="2400" i="1" dirty="0" smtClean="0"/>
              <a:t>F</a:t>
            </a:r>
            <a:r>
              <a:rPr lang="el-GR" sz="2400" i="1" baseline="-25000" dirty="0" smtClean="0">
                <a:cs typeface="Arial" pitchFamily="34" charset="0"/>
              </a:rPr>
              <a:t>α</a:t>
            </a:r>
            <a:r>
              <a:rPr lang="en-US" sz="2400" i="1" baseline="-25000" dirty="0" smtClean="0">
                <a:cs typeface="Arial" pitchFamily="34" charset="0"/>
              </a:rPr>
              <a:t>,</a:t>
            </a:r>
            <a:r>
              <a:rPr lang="en-US" sz="2400" i="1" baseline="-25000" dirty="0" smtClean="0"/>
              <a:t>a</a:t>
            </a:r>
            <a:r>
              <a:rPr lang="en-US" sz="2400" baseline="-25000" dirty="0" smtClean="0"/>
              <a:t>-1,N-a   </a:t>
            </a:r>
            <a:r>
              <a:rPr lang="en-US" sz="2400" dirty="0" smtClean="0"/>
              <a:t>distribution</a:t>
            </a:r>
          </a:p>
          <a:p>
            <a:pPr eaLnBrk="1" hangingPunct="1"/>
            <a:endParaRPr lang="en-US" sz="2400" b="1" dirty="0" smtClean="0">
              <a:solidFill>
                <a:schemeClr val="accent2"/>
              </a:solidFill>
            </a:endParaRPr>
          </a:p>
          <a:p>
            <a:pPr eaLnBrk="1" hangingPunct="1"/>
            <a:r>
              <a:rPr lang="en-US" sz="2400" b="1" dirty="0" smtClean="0">
                <a:solidFill>
                  <a:schemeClr val="accent2"/>
                </a:solidFill>
              </a:rPr>
              <a:t>Reject</a:t>
            </a:r>
            <a:r>
              <a:rPr lang="en-US" sz="2400" dirty="0" smtClean="0"/>
              <a:t> the null hypothesis (H</a:t>
            </a:r>
            <a:r>
              <a:rPr lang="en-US" sz="2400" baseline="-25000" dirty="0" smtClean="0"/>
              <a:t>0</a:t>
            </a:r>
            <a:r>
              <a:rPr lang="en-US" sz="2400" dirty="0" smtClean="0"/>
              <a:t>: equal factor level means) if </a:t>
            </a:r>
          </a:p>
          <a:p>
            <a:pPr eaLnBrk="1" hangingPunct="1"/>
            <a:endParaRPr lang="en-US" sz="2400" dirty="0" smtClean="0"/>
          </a:p>
        </p:txBody>
      </p:sp>
      <p:pic>
        <p:nvPicPr>
          <p:cNvPr id="9223" name="Picture 6"/>
          <p:cNvPicPr>
            <a:picLocks noChangeAspect="1" noChangeArrowheads="1"/>
          </p:cNvPicPr>
          <p:nvPr/>
        </p:nvPicPr>
        <p:blipFill>
          <a:blip r:embed="rId3" cstate="print"/>
          <a:srcRect/>
          <a:stretch>
            <a:fillRect/>
          </a:stretch>
        </p:blipFill>
        <p:spPr bwMode="auto">
          <a:xfrm>
            <a:off x="3352800" y="5105400"/>
            <a:ext cx="2819400" cy="711200"/>
          </a:xfrm>
          <a:prstGeom prst="rect">
            <a:avLst/>
          </a:prstGeom>
          <a:noFill/>
          <a:ln w="9525">
            <a:noFill/>
            <a:miter lim="800000"/>
            <a:headEnd/>
            <a:tailEnd/>
          </a:ln>
        </p:spPr>
      </p:pic>
      <p:graphicFrame>
        <p:nvGraphicFramePr>
          <p:cNvPr id="9218" name="Object 8"/>
          <p:cNvGraphicFramePr>
            <a:graphicFrameLocks noChangeAspect="1"/>
          </p:cNvGraphicFramePr>
          <p:nvPr/>
        </p:nvGraphicFramePr>
        <p:xfrm>
          <a:off x="2971800" y="1905000"/>
          <a:ext cx="2378075" cy="1206500"/>
        </p:xfrm>
        <a:graphic>
          <a:graphicData uri="http://schemas.openxmlformats.org/presentationml/2006/ole">
            <mc:AlternateContent xmlns:mc="http://schemas.openxmlformats.org/markup-compatibility/2006">
              <mc:Choice xmlns:v="urn:schemas-microsoft-com:vml" Requires="v">
                <p:oleObj spid="_x0000_s33806" name="Equation" r:id="rId4" imgW="850531" imgH="431613" progId="Equation.3">
                  <p:embed/>
                </p:oleObj>
              </mc:Choice>
              <mc:Fallback>
                <p:oleObj name="Equation" r:id="rId4" imgW="850531"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905000"/>
                        <a:ext cx="2378075"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119670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r>
              <a:rPr lang="en-US" smtClean="0"/>
              <a:t>ANOVA Table</a:t>
            </a:r>
          </a:p>
        </p:txBody>
      </p:sp>
      <p:graphicFrame>
        <p:nvGraphicFramePr>
          <p:cNvPr id="6" name="Content Placeholder 5"/>
          <p:cNvGraphicFramePr>
            <a:graphicFrameLocks noGrp="1"/>
          </p:cNvGraphicFramePr>
          <p:nvPr>
            <p:ph idx="1"/>
          </p:nvPr>
        </p:nvGraphicFramePr>
        <p:xfrm>
          <a:off x="457200" y="1600200"/>
          <a:ext cx="7589837" cy="3657600"/>
        </p:xfrm>
        <a:graphic>
          <a:graphicData uri="http://schemas.openxmlformats.org/drawingml/2006/table">
            <a:tbl>
              <a:tblPr firstRow="1" bandRow="1">
                <a:tableStyleId>{5C22544A-7EE6-4342-B048-85BDC9FD1C3A}</a:tableStyleId>
              </a:tblPr>
              <a:tblGrid>
                <a:gridCol w="1645989"/>
                <a:gridCol w="1371657"/>
                <a:gridCol w="1188770"/>
                <a:gridCol w="1371657"/>
                <a:gridCol w="2011764"/>
              </a:tblGrid>
              <a:tr h="914400">
                <a:tc>
                  <a:txBody>
                    <a:bodyPr/>
                    <a:lstStyle/>
                    <a:p>
                      <a:r>
                        <a:rPr lang="en-US" sz="2400" dirty="0" smtClean="0">
                          <a:solidFill>
                            <a:schemeClr val="tx1"/>
                          </a:solidFill>
                          <a:latin typeface="Times New Roman" pitchFamily="18" charset="0"/>
                          <a:cs typeface="Times New Roman" pitchFamily="18" charset="0"/>
                        </a:rPr>
                        <a:t>Source of Variation</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smtClean="0">
                          <a:solidFill>
                            <a:schemeClr val="tx1"/>
                          </a:solidFill>
                          <a:latin typeface="Times New Roman" pitchFamily="18" charset="0"/>
                          <a:cs typeface="Times New Roman" pitchFamily="18" charset="0"/>
                        </a:rPr>
                        <a:t>SS</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err="1" smtClean="0">
                          <a:solidFill>
                            <a:schemeClr val="tx1"/>
                          </a:solidFill>
                          <a:latin typeface="Times New Roman" pitchFamily="18" charset="0"/>
                          <a:cs typeface="Times New Roman" pitchFamily="18" charset="0"/>
                        </a:rPr>
                        <a:t>df</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smtClean="0">
                          <a:solidFill>
                            <a:schemeClr val="tx1"/>
                          </a:solidFill>
                          <a:latin typeface="Times New Roman" pitchFamily="18" charset="0"/>
                          <a:cs typeface="Times New Roman" pitchFamily="18" charset="0"/>
                        </a:rPr>
                        <a:t>MS</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smtClean="0">
                          <a:solidFill>
                            <a:schemeClr val="tx1"/>
                          </a:solidFill>
                          <a:latin typeface="Times New Roman" pitchFamily="18" charset="0"/>
                          <a:cs typeface="Times New Roman" pitchFamily="18" charset="0"/>
                        </a:rPr>
                        <a:t>F</a:t>
                      </a:r>
                      <a:endParaRPr lang="en-US" sz="2400" dirty="0">
                        <a:solidFill>
                          <a:schemeClr val="tx1"/>
                        </a:solidFill>
                        <a:latin typeface="Times New Roman" pitchFamily="18" charset="0"/>
                        <a:cs typeface="Times New Roman" pitchFamily="18" charset="0"/>
                      </a:endParaRPr>
                    </a:p>
                  </a:txBody>
                  <a:tcPr marL="91444" marR="91444" anchor="ctr"/>
                </a:tc>
              </a:tr>
              <a:tr h="914400">
                <a:tc>
                  <a:txBody>
                    <a:bodyPr/>
                    <a:lstStyle/>
                    <a:p>
                      <a:r>
                        <a:rPr lang="en-US" sz="2400" dirty="0" smtClean="0">
                          <a:solidFill>
                            <a:schemeClr val="tx1"/>
                          </a:solidFill>
                          <a:latin typeface="Times New Roman" pitchFamily="18" charset="0"/>
                          <a:cs typeface="Times New Roman" pitchFamily="18" charset="0"/>
                        </a:rPr>
                        <a:t>Factor</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err="1" smtClean="0">
                          <a:solidFill>
                            <a:schemeClr val="tx1"/>
                          </a:solidFill>
                          <a:latin typeface="Times New Roman" pitchFamily="18" charset="0"/>
                          <a:cs typeface="Times New Roman" pitchFamily="18" charset="0"/>
                        </a:rPr>
                        <a:t>SS</a:t>
                      </a:r>
                      <a:r>
                        <a:rPr lang="en-US" sz="2400" baseline="-25000" dirty="0" err="1" smtClean="0">
                          <a:solidFill>
                            <a:schemeClr val="tx1"/>
                          </a:solidFill>
                          <a:latin typeface="Times New Roman" pitchFamily="18" charset="0"/>
                          <a:cs typeface="Times New Roman" pitchFamily="18" charset="0"/>
                        </a:rPr>
                        <a:t>Factor</a:t>
                      </a:r>
                      <a:endParaRPr lang="en-US" sz="2400" baseline="-250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smtClean="0">
                          <a:solidFill>
                            <a:schemeClr val="tx1"/>
                          </a:solidFill>
                          <a:latin typeface="Times New Roman" pitchFamily="18" charset="0"/>
                          <a:cs typeface="Times New Roman" pitchFamily="18" charset="0"/>
                        </a:rPr>
                        <a:t>a-1</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err="1" smtClean="0">
                          <a:solidFill>
                            <a:schemeClr val="tx1"/>
                          </a:solidFill>
                          <a:latin typeface="Times New Roman" pitchFamily="18" charset="0"/>
                          <a:cs typeface="Times New Roman" pitchFamily="18" charset="0"/>
                        </a:rPr>
                        <a:t>MS</a:t>
                      </a:r>
                      <a:r>
                        <a:rPr lang="en-US" sz="2400" baseline="-25000" dirty="0" err="1" smtClean="0">
                          <a:solidFill>
                            <a:schemeClr val="tx1"/>
                          </a:solidFill>
                          <a:latin typeface="Times New Roman" pitchFamily="18" charset="0"/>
                          <a:cs typeface="Times New Roman" pitchFamily="18" charset="0"/>
                        </a:rPr>
                        <a:t>Factor</a:t>
                      </a:r>
                      <a:endParaRPr lang="en-US" sz="2400" baseline="-25000" dirty="0">
                        <a:solidFill>
                          <a:schemeClr val="tx1"/>
                        </a:solidFill>
                        <a:latin typeface="Times New Roman" pitchFamily="18" charset="0"/>
                        <a:cs typeface="Times New Roman" pitchFamily="18" charset="0"/>
                      </a:endParaRPr>
                    </a:p>
                  </a:txBody>
                  <a:tcPr marL="91444" marR="91444" anchor="ctr"/>
                </a:tc>
                <a:tc>
                  <a:txBody>
                    <a:bodyPr/>
                    <a:lstStyle/>
                    <a:p>
                      <a:pPr algn="ctr"/>
                      <a:endParaRPr lang="en-US" sz="2400" baseline="-25000" dirty="0">
                        <a:solidFill>
                          <a:schemeClr val="tx1"/>
                        </a:solidFill>
                        <a:latin typeface="Times New Roman" pitchFamily="18" charset="0"/>
                        <a:cs typeface="Times New Roman" pitchFamily="18" charset="0"/>
                      </a:endParaRPr>
                    </a:p>
                  </a:txBody>
                  <a:tcPr marL="91444" marR="91444" anchor="ctr"/>
                </a:tc>
              </a:tr>
              <a:tr h="914400">
                <a:tc>
                  <a:txBody>
                    <a:bodyPr/>
                    <a:lstStyle/>
                    <a:p>
                      <a:r>
                        <a:rPr lang="en-US" sz="2400" dirty="0" smtClean="0">
                          <a:solidFill>
                            <a:schemeClr val="tx1"/>
                          </a:solidFill>
                          <a:latin typeface="Times New Roman" pitchFamily="18" charset="0"/>
                          <a:cs typeface="Times New Roman" pitchFamily="18" charset="0"/>
                        </a:rPr>
                        <a:t>Error</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err="1" smtClean="0">
                          <a:solidFill>
                            <a:schemeClr val="tx1"/>
                          </a:solidFill>
                          <a:latin typeface="Times New Roman" pitchFamily="18" charset="0"/>
                          <a:cs typeface="Times New Roman" pitchFamily="18" charset="0"/>
                        </a:rPr>
                        <a:t>SS</a:t>
                      </a:r>
                      <a:r>
                        <a:rPr lang="en-US" sz="2400" baseline="-25000" dirty="0" err="1" smtClean="0">
                          <a:solidFill>
                            <a:schemeClr val="tx1"/>
                          </a:solidFill>
                          <a:latin typeface="Times New Roman" pitchFamily="18" charset="0"/>
                          <a:cs typeface="Times New Roman" pitchFamily="18" charset="0"/>
                        </a:rPr>
                        <a:t>Error</a:t>
                      </a:r>
                      <a:endParaRPr lang="en-US" sz="2400" baseline="-250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smtClean="0">
                          <a:solidFill>
                            <a:schemeClr val="tx1"/>
                          </a:solidFill>
                          <a:latin typeface="Times New Roman" pitchFamily="18" charset="0"/>
                          <a:cs typeface="Times New Roman" pitchFamily="18" charset="0"/>
                        </a:rPr>
                        <a:t>N-a</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err="1" smtClean="0">
                          <a:solidFill>
                            <a:schemeClr val="tx1"/>
                          </a:solidFill>
                          <a:latin typeface="Times New Roman" pitchFamily="18" charset="0"/>
                          <a:cs typeface="Times New Roman" pitchFamily="18" charset="0"/>
                        </a:rPr>
                        <a:t>MS</a:t>
                      </a:r>
                      <a:r>
                        <a:rPr lang="en-US" sz="2400" baseline="-25000" dirty="0" err="1" smtClean="0">
                          <a:solidFill>
                            <a:schemeClr val="tx1"/>
                          </a:solidFill>
                          <a:latin typeface="Times New Roman" pitchFamily="18" charset="0"/>
                          <a:cs typeface="Times New Roman" pitchFamily="18" charset="0"/>
                        </a:rPr>
                        <a:t>Error</a:t>
                      </a:r>
                      <a:endParaRPr lang="en-US" sz="2400" baseline="-25000" dirty="0">
                        <a:solidFill>
                          <a:schemeClr val="tx1"/>
                        </a:solidFill>
                        <a:latin typeface="Times New Roman" pitchFamily="18" charset="0"/>
                        <a:cs typeface="Times New Roman" pitchFamily="18" charset="0"/>
                      </a:endParaRPr>
                    </a:p>
                  </a:txBody>
                  <a:tcPr marL="91444" marR="91444" anchor="ctr"/>
                </a:tc>
                <a:tc>
                  <a:txBody>
                    <a:bodyPr/>
                    <a:lstStyle/>
                    <a:p>
                      <a:pPr algn="ctr"/>
                      <a:endParaRPr lang="en-US" sz="2400" dirty="0">
                        <a:solidFill>
                          <a:schemeClr val="tx1"/>
                        </a:solidFill>
                        <a:latin typeface="Times New Roman" pitchFamily="18" charset="0"/>
                        <a:cs typeface="Times New Roman" pitchFamily="18" charset="0"/>
                      </a:endParaRPr>
                    </a:p>
                  </a:txBody>
                  <a:tcPr marL="91444" marR="91444" anchor="ctr"/>
                </a:tc>
              </a:tr>
              <a:tr h="914400">
                <a:tc>
                  <a:txBody>
                    <a:bodyPr/>
                    <a:lstStyle/>
                    <a:p>
                      <a:r>
                        <a:rPr lang="en-US" sz="2400" dirty="0" smtClean="0">
                          <a:solidFill>
                            <a:schemeClr val="tx1"/>
                          </a:solidFill>
                          <a:latin typeface="Times New Roman" pitchFamily="18" charset="0"/>
                          <a:cs typeface="Times New Roman" pitchFamily="18" charset="0"/>
                        </a:rPr>
                        <a:t>Total</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err="1" smtClean="0">
                          <a:solidFill>
                            <a:schemeClr val="tx1"/>
                          </a:solidFill>
                          <a:latin typeface="Times New Roman" pitchFamily="18" charset="0"/>
                          <a:cs typeface="Times New Roman" pitchFamily="18" charset="0"/>
                        </a:rPr>
                        <a:t>SS</a:t>
                      </a:r>
                      <a:r>
                        <a:rPr lang="en-US" sz="2400" baseline="-25000" dirty="0" err="1" smtClean="0">
                          <a:solidFill>
                            <a:schemeClr val="tx1"/>
                          </a:solidFill>
                          <a:latin typeface="Times New Roman" pitchFamily="18" charset="0"/>
                          <a:cs typeface="Times New Roman" pitchFamily="18" charset="0"/>
                        </a:rPr>
                        <a:t>Total</a:t>
                      </a:r>
                      <a:endParaRPr lang="en-US" sz="2400" baseline="-25000" dirty="0">
                        <a:solidFill>
                          <a:schemeClr val="tx1"/>
                        </a:solidFill>
                        <a:latin typeface="Times New Roman" pitchFamily="18" charset="0"/>
                        <a:cs typeface="Times New Roman" pitchFamily="18" charset="0"/>
                      </a:endParaRPr>
                    </a:p>
                  </a:txBody>
                  <a:tcPr marL="91444" marR="91444" anchor="ctr"/>
                </a:tc>
                <a:tc>
                  <a:txBody>
                    <a:bodyPr/>
                    <a:lstStyle/>
                    <a:p>
                      <a:pPr algn="ctr"/>
                      <a:r>
                        <a:rPr lang="en-US" sz="2400" dirty="0" smtClean="0">
                          <a:solidFill>
                            <a:schemeClr val="tx1"/>
                          </a:solidFill>
                          <a:latin typeface="Times New Roman" pitchFamily="18" charset="0"/>
                          <a:cs typeface="Times New Roman" pitchFamily="18" charset="0"/>
                        </a:rPr>
                        <a:t>N-1</a:t>
                      </a: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endParaRPr lang="en-US" sz="2400" dirty="0">
                        <a:solidFill>
                          <a:schemeClr val="tx1"/>
                        </a:solidFill>
                        <a:latin typeface="Times New Roman" pitchFamily="18" charset="0"/>
                        <a:cs typeface="Times New Roman" pitchFamily="18" charset="0"/>
                      </a:endParaRPr>
                    </a:p>
                  </a:txBody>
                  <a:tcPr marL="91444" marR="91444" anchor="ctr"/>
                </a:tc>
                <a:tc>
                  <a:txBody>
                    <a:bodyPr/>
                    <a:lstStyle/>
                    <a:p>
                      <a:pPr algn="ctr"/>
                      <a:endParaRPr lang="en-US" sz="2400" dirty="0">
                        <a:solidFill>
                          <a:schemeClr val="tx1"/>
                        </a:solidFill>
                        <a:latin typeface="Times New Roman" pitchFamily="18" charset="0"/>
                        <a:cs typeface="Times New Roman" pitchFamily="18" charset="0"/>
                      </a:endParaRPr>
                    </a:p>
                  </a:txBody>
                  <a:tcPr marL="91444" marR="91444" anchor="ctr"/>
                </a:tc>
              </a:tr>
            </a:tbl>
          </a:graphicData>
        </a:graphic>
      </p:graphicFrame>
      <p:sp>
        <p:nvSpPr>
          <p:cNvPr id="1027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10277" name="Slide Number Placeholder 4"/>
          <p:cNvSpPr>
            <a:spLocks noGrp="1"/>
          </p:cNvSpPr>
          <p:nvPr>
            <p:ph type="sldNum" sz="quarter" idx="12"/>
          </p:nvPr>
        </p:nvSpPr>
        <p:spPr>
          <a:noFill/>
        </p:spPr>
        <p:txBody>
          <a:bodyPr/>
          <a:lstStyle/>
          <a:p>
            <a:fld id="{507D573B-FE68-4342-9124-2161124C93EE}" type="slidenum">
              <a:rPr lang="en-US" smtClean="0"/>
              <a:pPr/>
              <a:t>142</a:t>
            </a:fld>
            <a:endParaRPr lang="en-US" smtClean="0"/>
          </a:p>
        </p:txBody>
      </p:sp>
      <p:graphicFrame>
        <p:nvGraphicFramePr>
          <p:cNvPr id="10242" name="Object 3"/>
          <p:cNvGraphicFramePr>
            <a:graphicFrameLocks noChangeAspect="1"/>
          </p:cNvGraphicFramePr>
          <p:nvPr/>
        </p:nvGraphicFramePr>
        <p:xfrm>
          <a:off x="6248400" y="2590800"/>
          <a:ext cx="1600200" cy="812800"/>
        </p:xfrm>
        <a:graphic>
          <a:graphicData uri="http://schemas.openxmlformats.org/presentationml/2006/ole">
            <mc:AlternateContent xmlns:mc="http://schemas.openxmlformats.org/markup-compatibility/2006">
              <mc:Choice xmlns:v="urn:schemas-microsoft-com:vml" Requires="v">
                <p:oleObj spid="_x0000_s34830" name="Equation" r:id="rId3" imgW="850531" imgH="431613" progId="Equation.3">
                  <p:embed/>
                </p:oleObj>
              </mc:Choice>
              <mc:Fallback>
                <p:oleObj name="Equation" r:id="rId3" imgW="850531"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90800"/>
                        <a:ext cx="16002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442934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24579" name="Slide Number Placeholder 5"/>
          <p:cNvSpPr>
            <a:spLocks noGrp="1"/>
          </p:cNvSpPr>
          <p:nvPr>
            <p:ph type="sldNum" sz="quarter" idx="12"/>
          </p:nvPr>
        </p:nvSpPr>
        <p:spPr>
          <a:noFill/>
        </p:spPr>
        <p:txBody>
          <a:bodyPr/>
          <a:lstStyle/>
          <a:p>
            <a:fld id="{9F1D11CA-857E-49DC-914E-35896DD7F18F}" type="slidenum">
              <a:rPr lang="en-US" smtClean="0"/>
              <a:pPr/>
              <a:t>143</a:t>
            </a:fld>
            <a:endParaRPr lang="en-US" smtClean="0"/>
          </a:p>
        </p:txBody>
      </p:sp>
      <p:sp>
        <p:nvSpPr>
          <p:cNvPr id="24580" name="Rectangle 2"/>
          <p:cNvSpPr>
            <a:spLocks noGrp="1" noChangeArrowheads="1"/>
          </p:cNvSpPr>
          <p:nvPr>
            <p:ph type="title"/>
          </p:nvPr>
        </p:nvSpPr>
        <p:spPr>
          <a:xfrm>
            <a:off x="457200" y="-152400"/>
            <a:ext cx="8229600" cy="1143000"/>
          </a:xfrm>
        </p:spPr>
        <p:txBody>
          <a:bodyPr/>
          <a:lstStyle/>
          <a:p>
            <a:pPr eaLnBrk="1" hangingPunct="1"/>
            <a:r>
              <a:rPr lang="en-US" smtClean="0"/>
              <a:t>ANOVA</a:t>
            </a:r>
          </a:p>
        </p:txBody>
      </p:sp>
      <p:sp>
        <p:nvSpPr>
          <p:cNvPr id="24581" name="Rectangle 3"/>
          <p:cNvSpPr>
            <a:spLocks noGrp="1" noChangeArrowheads="1"/>
          </p:cNvSpPr>
          <p:nvPr>
            <p:ph type="body" idx="1"/>
          </p:nvPr>
        </p:nvSpPr>
        <p:spPr>
          <a:xfrm>
            <a:off x="304800" y="914400"/>
            <a:ext cx="8610600" cy="5715000"/>
          </a:xfrm>
        </p:spPr>
        <p:txBody>
          <a:bodyPr/>
          <a:lstStyle/>
          <a:p>
            <a:pPr eaLnBrk="1" hangingPunct="1">
              <a:spcBef>
                <a:spcPts val="1200"/>
              </a:spcBef>
              <a:spcAft>
                <a:spcPts val="600"/>
              </a:spcAft>
              <a:buFontTx/>
              <a:buNone/>
            </a:pPr>
            <a:r>
              <a:rPr lang="en-US" sz="2400" dirty="0" smtClean="0"/>
              <a:t>Basic Idea….</a:t>
            </a:r>
          </a:p>
          <a:p>
            <a:pPr eaLnBrk="1" hangingPunct="1">
              <a:spcBef>
                <a:spcPts val="1200"/>
              </a:spcBef>
              <a:spcAft>
                <a:spcPts val="600"/>
              </a:spcAft>
            </a:pPr>
            <a:r>
              <a:rPr lang="en-US" sz="2400" dirty="0" smtClean="0"/>
              <a:t>Compare average response for each factor level</a:t>
            </a:r>
          </a:p>
          <a:p>
            <a:pPr eaLnBrk="1" hangingPunct="1">
              <a:spcBef>
                <a:spcPts val="1200"/>
              </a:spcBef>
              <a:spcAft>
                <a:spcPts val="600"/>
              </a:spcAft>
            </a:pPr>
            <a:r>
              <a:rPr lang="en-US" sz="2400" dirty="0" smtClean="0"/>
              <a:t>If </a:t>
            </a:r>
            <a:r>
              <a:rPr lang="en-US" sz="2400" dirty="0" smtClean="0">
                <a:solidFill>
                  <a:srgbClr val="C00000"/>
                </a:solidFill>
              </a:rPr>
              <a:t>big</a:t>
            </a:r>
            <a:r>
              <a:rPr lang="en-US" sz="2400" dirty="0" smtClean="0"/>
              <a:t> difference between factor level average responses, we believe the factor </a:t>
            </a:r>
            <a:r>
              <a:rPr lang="en-US" sz="2400" dirty="0" smtClean="0">
                <a:solidFill>
                  <a:srgbClr val="C00000"/>
                </a:solidFill>
              </a:rPr>
              <a:t>does</a:t>
            </a:r>
            <a:r>
              <a:rPr lang="en-US" sz="2400" dirty="0" smtClean="0"/>
              <a:t> affect the response (i.e. it matters which level you choose because different levels can lead to very different responses)</a:t>
            </a:r>
          </a:p>
          <a:p>
            <a:pPr eaLnBrk="1" hangingPunct="1">
              <a:spcBef>
                <a:spcPts val="1200"/>
              </a:spcBef>
              <a:spcAft>
                <a:spcPts val="600"/>
              </a:spcAft>
            </a:pPr>
            <a:r>
              <a:rPr lang="en-US" sz="2400" dirty="0" smtClean="0"/>
              <a:t>How big a difference between factor level average responses needed for us to believe factor affects response?</a:t>
            </a:r>
          </a:p>
          <a:p>
            <a:pPr lvl="1" eaLnBrk="1" hangingPunct="1">
              <a:spcBef>
                <a:spcPts val="1200"/>
              </a:spcBef>
              <a:spcAft>
                <a:spcPts val="600"/>
              </a:spcAft>
            </a:pPr>
            <a:r>
              <a:rPr lang="en-US" sz="2000" dirty="0" smtClean="0"/>
              <a:t>Compare variability </a:t>
            </a:r>
            <a:r>
              <a:rPr lang="en-US" sz="2000" b="1" dirty="0" smtClean="0">
                <a:solidFill>
                  <a:schemeClr val="accent2"/>
                </a:solidFill>
              </a:rPr>
              <a:t>between</a:t>
            </a:r>
            <a:r>
              <a:rPr lang="en-US" sz="2000" dirty="0" smtClean="0"/>
              <a:t> factor level average responses to random error (i.e. variability </a:t>
            </a:r>
            <a:r>
              <a:rPr lang="en-US" sz="2000" b="1" dirty="0" smtClean="0">
                <a:solidFill>
                  <a:schemeClr val="accent2"/>
                </a:solidFill>
              </a:rPr>
              <a:t>within</a:t>
            </a:r>
            <a:r>
              <a:rPr lang="en-US" sz="2000" dirty="0" smtClean="0"/>
              <a:t> factor levels)</a:t>
            </a:r>
          </a:p>
          <a:p>
            <a:pPr lvl="1" eaLnBrk="1" hangingPunct="1">
              <a:spcBef>
                <a:spcPts val="1200"/>
              </a:spcBef>
              <a:spcAft>
                <a:spcPts val="600"/>
              </a:spcAft>
            </a:pPr>
            <a:r>
              <a:rPr lang="en-US" sz="2000" dirty="0" smtClean="0"/>
              <a:t>Use statistical test to do above comparison</a:t>
            </a:r>
          </a:p>
        </p:txBody>
      </p:sp>
    </p:spTree>
    <p:extLst>
      <p:ext uri="{BB962C8B-B14F-4D97-AF65-F5344CB8AC3E}">
        <p14:creationId xmlns:p14="http://schemas.microsoft.com/office/powerpoint/2010/main" val="161663695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25603" name="Slide Number Placeholder 5"/>
          <p:cNvSpPr>
            <a:spLocks noGrp="1"/>
          </p:cNvSpPr>
          <p:nvPr>
            <p:ph type="sldNum" sz="quarter" idx="12"/>
          </p:nvPr>
        </p:nvSpPr>
        <p:spPr>
          <a:noFill/>
        </p:spPr>
        <p:txBody>
          <a:bodyPr/>
          <a:lstStyle/>
          <a:p>
            <a:fld id="{C667B051-9218-45E5-8AC1-33FE97544098}" type="slidenum">
              <a:rPr lang="en-US" smtClean="0"/>
              <a:pPr/>
              <a:t>144</a:t>
            </a:fld>
            <a:endParaRPr lang="en-US" smtClean="0"/>
          </a:p>
        </p:txBody>
      </p:sp>
      <p:sp>
        <p:nvSpPr>
          <p:cNvPr id="25604" name="Rectangle 2"/>
          <p:cNvSpPr>
            <a:spLocks noGrp="1" noChangeArrowheads="1"/>
          </p:cNvSpPr>
          <p:nvPr>
            <p:ph type="title"/>
          </p:nvPr>
        </p:nvSpPr>
        <p:spPr>
          <a:xfrm>
            <a:off x="457200" y="-152400"/>
            <a:ext cx="8229600" cy="1143000"/>
          </a:xfrm>
        </p:spPr>
        <p:txBody>
          <a:bodyPr/>
          <a:lstStyle/>
          <a:p>
            <a:pPr eaLnBrk="1" hangingPunct="1"/>
            <a:r>
              <a:rPr lang="en-US" smtClean="0"/>
              <a:t>ANOVA Example</a:t>
            </a:r>
          </a:p>
        </p:txBody>
      </p:sp>
      <p:sp>
        <p:nvSpPr>
          <p:cNvPr id="25605" name="Rectangle 3"/>
          <p:cNvSpPr>
            <a:spLocks noGrp="1" noChangeArrowheads="1"/>
          </p:cNvSpPr>
          <p:nvPr>
            <p:ph type="body" idx="1"/>
          </p:nvPr>
        </p:nvSpPr>
        <p:spPr>
          <a:xfrm>
            <a:off x="304800" y="884238"/>
            <a:ext cx="8534400" cy="4525962"/>
          </a:xfrm>
        </p:spPr>
        <p:txBody>
          <a:bodyPr/>
          <a:lstStyle/>
          <a:p>
            <a:pPr eaLnBrk="1" hangingPunct="1">
              <a:buFontTx/>
              <a:buNone/>
            </a:pPr>
            <a:r>
              <a:rPr lang="en-US" sz="2400" u="sng" dirty="0" smtClean="0"/>
              <a:t>Blood Coagulation Example</a:t>
            </a:r>
            <a:endParaRPr lang="en-US" sz="2400" dirty="0" smtClean="0"/>
          </a:p>
          <a:p>
            <a:pPr eaLnBrk="1" hangingPunct="1"/>
            <a:r>
              <a:rPr lang="en-US" sz="2400" dirty="0" smtClean="0"/>
              <a:t>Does diet affect the blood coagulation times of mice?</a:t>
            </a:r>
          </a:p>
          <a:p>
            <a:pPr eaLnBrk="1" hangingPunct="1"/>
            <a:r>
              <a:rPr lang="en-US" sz="2400" dirty="0" smtClean="0"/>
              <a:t>Test 4 diets (A, B, C, D) on 24 mice.  Each mouse receives one diet.  Data collected in completely randomized order.</a:t>
            </a:r>
          </a:p>
          <a:p>
            <a:pPr lvl="1" eaLnBrk="1" hangingPunct="1"/>
            <a:r>
              <a:rPr lang="en-US" sz="2000" dirty="0" smtClean="0"/>
              <a:t>Response: Blood coagulation time</a:t>
            </a:r>
          </a:p>
          <a:p>
            <a:pPr lvl="1" eaLnBrk="1" hangingPunct="1"/>
            <a:r>
              <a:rPr lang="en-US" sz="2000" dirty="0" smtClean="0"/>
              <a:t>Factor: diet</a:t>
            </a:r>
          </a:p>
          <a:p>
            <a:pPr lvl="1" eaLnBrk="1" hangingPunct="1"/>
            <a:r>
              <a:rPr lang="en-US" sz="2000" dirty="0" smtClean="0"/>
              <a:t>Factor levels: diet A, diet B, diet C, diet D</a:t>
            </a:r>
          </a:p>
          <a:p>
            <a:pPr lvl="1" eaLnBrk="1" hangingPunct="1"/>
            <a:r>
              <a:rPr lang="en-US" sz="2000" dirty="0" smtClean="0"/>
              <a:t>Replicates: diet A = 4, diet B = 6, diet C = 6, diet D = 8</a:t>
            </a:r>
          </a:p>
          <a:p>
            <a:pPr eaLnBrk="1" hangingPunct="1"/>
            <a:r>
              <a:rPr lang="en-US" sz="2400" dirty="0" smtClean="0"/>
              <a:t>The resulting blood coagulation times (in minutes) follow</a:t>
            </a:r>
          </a:p>
        </p:txBody>
      </p:sp>
      <p:sp>
        <p:nvSpPr>
          <p:cNvPr id="7" name="TextBox 6"/>
          <p:cNvSpPr txBox="1">
            <a:spLocks noChangeArrowheads="1"/>
          </p:cNvSpPr>
          <p:nvPr/>
        </p:nvSpPr>
        <p:spPr bwMode="auto">
          <a:xfrm>
            <a:off x="7467600" y="3276600"/>
            <a:ext cx="1600200" cy="708025"/>
          </a:xfrm>
          <a:prstGeom prst="rect">
            <a:avLst/>
          </a:prstGeom>
          <a:solidFill>
            <a:srgbClr val="FFCCFF"/>
          </a:solidFill>
          <a:ln w="9525">
            <a:noFill/>
            <a:miter lim="800000"/>
            <a:headEnd/>
            <a:tailEnd/>
          </a:ln>
        </p:spPr>
        <p:txBody>
          <a:bodyPr>
            <a:spAutoFit/>
          </a:bodyPr>
          <a:lstStyle/>
          <a:p>
            <a:r>
              <a:rPr lang="en-US" sz="2000"/>
              <a:t>Unbalanced design</a:t>
            </a:r>
          </a:p>
        </p:txBody>
      </p:sp>
      <p:graphicFrame>
        <p:nvGraphicFramePr>
          <p:cNvPr id="8" name="Table 7"/>
          <p:cNvGraphicFramePr>
            <a:graphicFrameLocks noGrp="1"/>
          </p:cNvGraphicFramePr>
          <p:nvPr/>
        </p:nvGraphicFramePr>
        <p:xfrm>
          <a:off x="762003" y="4648200"/>
          <a:ext cx="7315197" cy="2057400"/>
        </p:xfrm>
        <a:graphic>
          <a:graphicData uri="http://schemas.openxmlformats.org/drawingml/2006/table">
            <a:tbl>
              <a:tblPr/>
              <a:tblGrid>
                <a:gridCol w="710430"/>
                <a:gridCol w="621625"/>
                <a:gridCol w="621625"/>
                <a:gridCol w="621625"/>
                <a:gridCol w="621625"/>
                <a:gridCol w="621625"/>
                <a:gridCol w="621625"/>
                <a:gridCol w="621625"/>
                <a:gridCol w="621625"/>
                <a:gridCol w="788132"/>
                <a:gridCol w="843635"/>
              </a:tblGrid>
              <a:tr h="342900">
                <a:tc>
                  <a:txBody>
                    <a:bodyPr/>
                    <a:lstStyle/>
                    <a:p>
                      <a:pPr algn="ctr" fontAlgn="ctr"/>
                      <a:r>
                        <a:rPr lang="en-US" sz="2000" b="0" i="0" u="none" strike="noStrike" dirty="0">
                          <a:solidFill>
                            <a:srgbClr val="000000"/>
                          </a:solidFill>
                          <a:latin typeface="Calibri"/>
                        </a:rPr>
                        <a:t>Diet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gridSpan="8">
                  <a:txBody>
                    <a:bodyPr/>
                    <a:lstStyle/>
                    <a:p>
                      <a:pPr algn="ctr" fontAlgn="ctr"/>
                      <a:r>
                        <a:rPr lang="en-US" sz="2000" b="0" i="0" u="none" strike="noStrike">
                          <a:solidFill>
                            <a:srgbClr val="000000"/>
                          </a:solidFill>
                          <a:latin typeface="Calibri"/>
                        </a:rPr>
                        <a:t>Blood Coagulation Time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000" b="0" i="0" u="none" strike="noStrike">
                          <a:solidFill>
                            <a:srgbClr val="000000"/>
                          </a:solidFill>
                          <a:latin typeface="Calibri"/>
                        </a:rPr>
                        <a:t>Total</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2000" b="0" i="0" u="none" strike="noStrike">
                          <a:solidFill>
                            <a:srgbClr val="000000"/>
                          </a:solidFill>
                          <a:latin typeface="Calibri"/>
                        </a:rPr>
                        <a:t>Average</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42900">
                <a:tc>
                  <a:txBody>
                    <a:bodyPr/>
                    <a:lstStyle/>
                    <a:p>
                      <a:pPr algn="ctr" fontAlgn="ctr"/>
                      <a:r>
                        <a:rPr lang="en-US" sz="2000" b="0" i="0" u="none" strike="noStrike">
                          <a:solidFill>
                            <a:srgbClr val="000000"/>
                          </a:solidFill>
                          <a:latin typeface="Calibri"/>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2000" b="0" i="0" u="none" strike="noStrike">
                          <a:solidFill>
                            <a:srgbClr val="000000"/>
                          </a:solidFill>
                          <a:latin typeface="Calibri"/>
                        </a:rPr>
                        <a:t>62</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2000" b="0" i="0" u="none" strike="noStrike">
                          <a:solidFill>
                            <a:srgbClr val="000000"/>
                          </a:solidFill>
                          <a:latin typeface="Calibri"/>
                        </a:rPr>
                        <a:t>60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2000" b="0" i="0" u="none" strike="noStrike">
                          <a:solidFill>
                            <a:srgbClr val="000000"/>
                          </a:solidFill>
                          <a:latin typeface="Calibri"/>
                        </a:rPr>
                        <a:t>59</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2000" b="0" i="0" u="none" strike="noStrike">
                          <a:solidFill>
                            <a:srgbClr val="000000"/>
                          </a:solidFill>
                          <a:latin typeface="Calibri"/>
                        </a:rPr>
                        <a:t>63</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2000" b="0" i="0" u="none" strike="noStrike">
                          <a:solidFill>
                            <a:srgbClr val="000000"/>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2000" b="0" i="0" u="none" strike="noStrike">
                          <a:solidFill>
                            <a:srgbClr val="000000"/>
                          </a:solidFill>
                          <a:latin typeface="Calibri"/>
                        </a:rPr>
                        <a:t>244</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2000" b="0" i="0" u="none" strike="noStrike">
                          <a:solidFill>
                            <a:srgbClr val="000000"/>
                          </a:solidFill>
                          <a:latin typeface="Calibri"/>
                        </a:rPr>
                        <a:t>61</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342900">
                <a:tc>
                  <a:txBody>
                    <a:bodyPr/>
                    <a:lstStyle/>
                    <a:p>
                      <a:pPr algn="ctr" fontAlgn="ctr"/>
                      <a:r>
                        <a:rPr lang="en-US" sz="2000" b="0" i="0" u="none" strike="noStrike">
                          <a:solidFill>
                            <a:srgbClr val="000000"/>
                          </a:solidFill>
                          <a:latin typeface="Calibri"/>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ctr" fontAlgn="ctr"/>
                      <a:r>
                        <a:rPr lang="en-US" sz="2000" b="0" i="0" u="none" strike="noStrike">
                          <a:solidFill>
                            <a:srgbClr val="000000"/>
                          </a:solidFill>
                          <a:latin typeface="Calibri"/>
                        </a:rPr>
                        <a:t>63</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2000" b="0" i="0" u="none" strike="noStrike">
                          <a:solidFill>
                            <a:srgbClr val="000000"/>
                          </a:solidFill>
                          <a:latin typeface="Calibri"/>
                        </a:rPr>
                        <a:t>67</a:t>
                      </a: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71</a:t>
                      </a: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64</a:t>
                      </a: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65</a:t>
                      </a: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66</a:t>
                      </a:r>
                    </a:p>
                  </a:txBody>
                  <a:tcPr marL="0" marR="0" marT="0" marB="0" anchor="ctr">
                    <a:lnL>
                      <a:noFill/>
                    </a:lnL>
                    <a:lnR>
                      <a:noFill/>
                    </a:lnR>
                    <a:lnT>
                      <a:noFill/>
                    </a:lnT>
                    <a:lnB>
                      <a:noFill/>
                    </a:lnB>
                  </a:tcPr>
                </a:tc>
                <a:tc>
                  <a:txBody>
                    <a:bodyPr/>
                    <a:lstStyle/>
                    <a:p>
                      <a:pPr algn="ctr" fontAlgn="ctr"/>
                      <a:endParaRPr lang="en-US" sz="20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0" i="0" u="none" strike="noStrike">
                          <a:solidFill>
                            <a:srgbClr val="000000"/>
                          </a:solidFill>
                          <a:latin typeface="Calibri"/>
                        </a:rPr>
                        <a:t>396</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2000" b="0" i="0" u="none" strike="noStrike">
                          <a:solidFill>
                            <a:srgbClr val="000000"/>
                          </a:solidFill>
                          <a:latin typeface="Calibri"/>
                        </a:rPr>
                        <a:t>66</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342900">
                <a:tc>
                  <a:txBody>
                    <a:bodyPr/>
                    <a:lstStyle/>
                    <a:p>
                      <a:pPr algn="ctr" fontAlgn="ctr"/>
                      <a:r>
                        <a:rPr lang="en-US" sz="2000" b="0" i="0" u="none" strike="noStrike">
                          <a:solidFill>
                            <a:srgbClr val="000000"/>
                          </a:solidFill>
                          <a:latin typeface="Calibri"/>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ctr" fontAlgn="ctr"/>
                      <a:r>
                        <a:rPr lang="en-US" sz="2000" b="0" i="0" u="none" strike="noStrike">
                          <a:solidFill>
                            <a:srgbClr val="000000"/>
                          </a:solidFill>
                          <a:latin typeface="Calibri"/>
                        </a:rPr>
                        <a:t>68</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2000" b="0" i="0" u="none" strike="noStrike">
                          <a:solidFill>
                            <a:srgbClr val="000000"/>
                          </a:solidFill>
                          <a:latin typeface="Calibri"/>
                        </a:rPr>
                        <a:t>66</a:t>
                      </a: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71</a:t>
                      </a: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67</a:t>
                      </a: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68</a:t>
                      </a: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68</a:t>
                      </a:r>
                    </a:p>
                  </a:txBody>
                  <a:tcPr marL="0" marR="0" marT="0" marB="0" anchor="ctr">
                    <a:lnL>
                      <a:noFill/>
                    </a:lnL>
                    <a:lnR>
                      <a:noFill/>
                    </a:lnR>
                    <a:lnT>
                      <a:noFill/>
                    </a:lnT>
                    <a:lnB>
                      <a:noFill/>
                    </a:lnB>
                  </a:tcPr>
                </a:tc>
                <a:tc>
                  <a:txBody>
                    <a:bodyPr/>
                    <a:lstStyle/>
                    <a:p>
                      <a:pPr algn="ctr" fontAlgn="ctr"/>
                      <a:endParaRPr lang="en-US" sz="20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r>
                        <a:rPr lang="en-US" sz="2000" b="0" i="0" u="none" strike="noStrike">
                          <a:solidFill>
                            <a:srgbClr val="000000"/>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000" b="0" i="0" u="none" strike="noStrike">
                          <a:solidFill>
                            <a:srgbClr val="000000"/>
                          </a:solidFill>
                          <a:latin typeface="Calibri"/>
                        </a:rPr>
                        <a:t>408</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2000" b="0" i="0" u="none" strike="noStrike">
                          <a:solidFill>
                            <a:srgbClr val="000000"/>
                          </a:solidFill>
                          <a:latin typeface="Calibri"/>
                        </a:rPr>
                        <a:t>68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342900">
                <a:tc>
                  <a:txBody>
                    <a:bodyPr/>
                    <a:lstStyle/>
                    <a:p>
                      <a:pPr algn="ctr" fontAlgn="ctr"/>
                      <a:r>
                        <a:rPr lang="en-US" sz="2000" b="0" i="0" u="none" strike="noStrike">
                          <a:solidFill>
                            <a:srgbClr val="000000"/>
                          </a:solidFill>
                          <a:latin typeface="Calibri"/>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2000" b="0" i="0" u="none" strike="noStrike">
                          <a:solidFill>
                            <a:srgbClr val="000000"/>
                          </a:solidFill>
                          <a:latin typeface="Calibri"/>
                        </a:rPr>
                        <a:t>56</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latin typeface="Calibri"/>
                        </a:rPr>
                        <a:t>62</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latin typeface="Calibri"/>
                        </a:rPr>
                        <a:t>60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latin typeface="Calibri"/>
                        </a:rPr>
                        <a:t>61</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latin typeface="Calibri"/>
                        </a:rPr>
                        <a:t>63</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latin typeface="Calibri"/>
                        </a:rPr>
                        <a:t>64</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latin typeface="Calibri"/>
                        </a:rPr>
                        <a:t>63</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latin typeface="Calibri"/>
                        </a:rPr>
                        <a:t>59</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latin typeface="Calibri"/>
                        </a:rPr>
                        <a:t>488</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latin typeface="Calibri"/>
                        </a:rPr>
                        <a:t>61</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342900">
                <a:tc>
                  <a:txBody>
                    <a:bodyPr/>
                    <a:lstStyle/>
                    <a:p>
                      <a:pPr algn="ctr" fontAlgn="ctr"/>
                      <a:endParaRPr lang="en-US" sz="20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2000" b="0" i="0" u="none" strike="noStrike" dirty="0">
                        <a:solidFill>
                          <a:srgbClr val="000000"/>
                        </a:solidFill>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2000" b="0" i="0" u="none" strike="noStrike" dirty="0">
                          <a:solidFill>
                            <a:srgbClr val="000000"/>
                          </a:solidFill>
                          <a:latin typeface="Calibri"/>
                        </a:rPr>
                        <a:t>1536</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Calibri"/>
                        </a:rPr>
                        <a:t>64</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86673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25603" name="Slide Number Placeholder 5"/>
          <p:cNvSpPr>
            <a:spLocks noGrp="1"/>
          </p:cNvSpPr>
          <p:nvPr>
            <p:ph type="sldNum" sz="quarter" idx="12"/>
          </p:nvPr>
        </p:nvSpPr>
        <p:spPr>
          <a:noFill/>
        </p:spPr>
        <p:txBody>
          <a:bodyPr/>
          <a:lstStyle/>
          <a:p>
            <a:fld id="{C667B051-9218-45E5-8AC1-33FE97544098}" type="slidenum">
              <a:rPr lang="en-US" smtClean="0"/>
              <a:pPr/>
              <a:t>145</a:t>
            </a:fld>
            <a:endParaRPr lang="en-US" smtClean="0"/>
          </a:p>
        </p:txBody>
      </p:sp>
      <p:sp>
        <p:nvSpPr>
          <p:cNvPr id="25604" name="Rectangle 2"/>
          <p:cNvSpPr>
            <a:spLocks noGrp="1" noChangeArrowheads="1"/>
          </p:cNvSpPr>
          <p:nvPr>
            <p:ph type="title"/>
          </p:nvPr>
        </p:nvSpPr>
        <p:spPr>
          <a:xfrm>
            <a:off x="457200" y="-152400"/>
            <a:ext cx="8229600" cy="1143000"/>
          </a:xfrm>
        </p:spPr>
        <p:txBody>
          <a:bodyPr/>
          <a:lstStyle/>
          <a:p>
            <a:pPr eaLnBrk="1" hangingPunct="1"/>
            <a:r>
              <a:rPr lang="en-US" smtClean="0"/>
              <a:t>ANOVA Example</a:t>
            </a:r>
          </a:p>
        </p:txBody>
      </p:sp>
      <p:sp>
        <p:nvSpPr>
          <p:cNvPr id="25605" name="Rectangle 3"/>
          <p:cNvSpPr>
            <a:spLocks noGrp="1" noChangeArrowheads="1"/>
          </p:cNvSpPr>
          <p:nvPr>
            <p:ph type="body" idx="1"/>
          </p:nvPr>
        </p:nvSpPr>
        <p:spPr>
          <a:xfrm>
            <a:off x="304800" y="884238"/>
            <a:ext cx="8534400" cy="4525962"/>
          </a:xfrm>
        </p:spPr>
        <p:txBody>
          <a:bodyPr/>
          <a:lstStyle/>
          <a:p>
            <a:pPr eaLnBrk="1" hangingPunct="1">
              <a:buFontTx/>
              <a:buNone/>
            </a:pPr>
            <a:r>
              <a:rPr lang="en-US" sz="2400" u="sng" dirty="0" smtClean="0"/>
              <a:t>Blood Coagulation Example</a:t>
            </a:r>
            <a:endParaRPr lang="en-US" sz="2400" dirty="0" smtClean="0"/>
          </a:p>
        </p:txBody>
      </p:sp>
      <p:pic>
        <p:nvPicPr>
          <p:cNvPr id="167938" name="Picture 2"/>
          <p:cNvPicPr>
            <a:picLocks noChangeAspect="1" noChangeArrowheads="1"/>
          </p:cNvPicPr>
          <p:nvPr/>
        </p:nvPicPr>
        <p:blipFill>
          <a:blip r:embed="rId2" cstate="print"/>
          <a:srcRect/>
          <a:stretch>
            <a:fillRect/>
          </a:stretch>
        </p:blipFill>
        <p:spPr bwMode="auto">
          <a:xfrm>
            <a:off x="7257308" y="533400"/>
            <a:ext cx="1581892" cy="6143626"/>
          </a:xfrm>
          <a:prstGeom prst="rect">
            <a:avLst/>
          </a:prstGeom>
          <a:noFill/>
          <a:ln w="9525">
            <a:noFill/>
            <a:miter lim="800000"/>
            <a:headEnd/>
            <a:tailEnd/>
          </a:ln>
          <a:effectLst/>
        </p:spPr>
      </p:pic>
      <p:sp>
        <p:nvSpPr>
          <p:cNvPr id="10" name="TextBox 9"/>
          <p:cNvSpPr txBox="1"/>
          <p:nvPr/>
        </p:nvSpPr>
        <p:spPr>
          <a:xfrm>
            <a:off x="381000" y="3098800"/>
            <a:ext cx="3429000" cy="381000"/>
          </a:xfrm>
          <a:prstGeom prst="rect">
            <a:avLst/>
          </a:prstGeom>
          <a:solidFill>
            <a:srgbClr val="FFCC99"/>
          </a:solidFill>
        </p:spPr>
        <p:txBody>
          <a:bodyPr wrap="square" rtlCol="0">
            <a:spAutoFit/>
          </a:bodyPr>
          <a:lstStyle/>
          <a:p>
            <a:pPr algn="ctr"/>
            <a:r>
              <a:rPr lang="en-US" dirty="0" smtClean="0"/>
              <a:t>Summarized Results Table </a:t>
            </a:r>
            <a:endParaRPr lang="en-US" dirty="0"/>
          </a:p>
        </p:txBody>
      </p:sp>
      <p:sp>
        <p:nvSpPr>
          <p:cNvPr id="11" name="TextBox 10"/>
          <p:cNvSpPr txBox="1"/>
          <p:nvPr/>
        </p:nvSpPr>
        <p:spPr>
          <a:xfrm>
            <a:off x="3962400" y="1487269"/>
            <a:ext cx="3276600" cy="646331"/>
          </a:xfrm>
          <a:prstGeom prst="rect">
            <a:avLst/>
          </a:prstGeom>
          <a:solidFill>
            <a:srgbClr val="FFCC99"/>
          </a:solidFill>
        </p:spPr>
        <p:txBody>
          <a:bodyPr wrap="square" rtlCol="0">
            <a:spAutoFit/>
          </a:bodyPr>
          <a:lstStyle/>
          <a:p>
            <a:pPr algn="ctr"/>
            <a:r>
              <a:rPr lang="en-US" dirty="0" smtClean="0"/>
              <a:t>Results in Order Collected</a:t>
            </a:r>
          </a:p>
          <a:p>
            <a:pPr algn="ctr"/>
            <a:r>
              <a:rPr lang="en-US" dirty="0" smtClean="0"/>
              <a:t>i.e. randomized data collection </a:t>
            </a:r>
            <a:endParaRPr lang="en-US" dirty="0"/>
          </a:p>
        </p:txBody>
      </p:sp>
      <p:graphicFrame>
        <p:nvGraphicFramePr>
          <p:cNvPr id="13" name="Table 12"/>
          <p:cNvGraphicFramePr>
            <a:graphicFrameLocks noGrp="1"/>
          </p:cNvGraphicFramePr>
          <p:nvPr/>
        </p:nvGraphicFramePr>
        <p:xfrm>
          <a:off x="457200" y="3810000"/>
          <a:ext cx="5105399" cy="1371600"/>
        </p:xfrm>
        <a:graphic>
          <a:graphicData uri="http://schemas.openxmlformats.org/drawingml/2006/table">
            <a:tbl>
              <a:tblPr/>
              <a:tblGrid>
                <a:gridCol w="638175"/>
                <a:gridCol w="558403"/>
                <a:gridCol w="558403"/>
                <a:gridCol w="558403"/>
                <a:gridCol w="558403"/>
                <a:gridCol w="558403"/>
                <a:gridCol w="558403"/>
                <a:gridCol w="558403"/>
                <a:gridCol w="558403"/>
              </a:tblGrid>
              <a:tr h="274320">
                <a:tc>
                  <a:txBody>
                    <a:bodyPr/>
                    <a:lstStyle/>
                    <a:p>
                      <a:pPr algn="ctr" fontAlgn="ctr"/>
                      <a:r>
                        <a:rPr lang="en-US" sz="1800" b="0" i="0" u="none" strike="noStrike" dirty="0">
                          <a:solidFill>
                            <a:srgbClr val="000000"/>
                          </a:solidFill>
                          <a:latin typeface="Calibri"/>
                        </a:rPr>
                        <a:t>Diet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gridSpan="8">
                  <a:txBody>
                    <a:bodyPr/>
                    <a:lstStyle/>
                    <a:p>
                      <a:pPr algn="ctr" fontAlgn="ctr"/>
                      <a:r>
                        <a:rPr lang="en-US" sz="1800" b="0" i="0" u="none" strike="noStrike" dirty="0">
                          <a:solidFill>
                            <a:srgbClr val="000000"/>
                          </a:solidFill>
                          <a:latin typeface="Calibri"/>
                        </a:rPr>
                        <a:t>Blood Coagulation Time (min)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74320">
                <a:tc>
                  <a:txBody>
                    <a:bodyPr/>
                    <a:lstStyle/>
                    <a:p>
                      <a:pPr algn="ctr" fontAlgn="ctr"/>
                      <a:r>
                        <a:rPr lang="en-US" sz="1800" b="0" i="0" u="none" strike="noStrike">
                          <a:solidFill>
                            <a:srgbClr val="000000"/>
                          </a:solidFill>
                          <a:latin typeface="Calibri"/>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99"/>
                    </a:solidFill>
                  </a:tcPr>
                </a:tc>
                <a:tc>
                  <a:txBody>
                    <a:bodyPr/>
                    <a:lstStyle/>
                    <a:p>
                      <a:pPr algn="ctr" fontAlgn="ctr"/>
                      <a:r>
                        <a:rPr lang="en-US" sz="1800" b="0" i="0" u="none" strike="noStrike" dirty="0">
                          <a:solidFill>
                            <a:srgbClr val="000000"/>
                          </a:solidFill>
                          <a:latin typeface="Calibri"/>
                        </a:rPr>
                        <a:t>62</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800" b="0" i="0" u="none" strike="noStrike" dirty="0">
                          <a:solidFill>
                            <a:srgbClr val="000000"/>
                          </a:solidFill>
                          <a:latin typeface="Calibri"/>
                        </a:rPr>
                        <a:t>60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800" b="0" i="0" u="none" strike="noStrike" dirty="0">
                          <a:solidFill>
                            <a:srgbClr val="000000"/>
                          </a:solidFill>
                          <a:latin typeface="Calibri"/>
                        </a:rPr>
                        <a:t>59</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800" b="0" i="0" u="none" strike="noStrike">
                          <a:solidFill>
                            <a:srgbClr val="000000"/>
                          </a:solidFill>
                          <a:latin typeface="Calibri"/>
                        </a:rPr>
                        <a:t>63</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800" b="0" i="0" u="none" strike="noStrike">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800" b="0" i="0" u="none" strike="noStrike">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800" b="0" i="0" u="none" strike="noStrike">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800" b="0" i="0" u="none" strike="noStrike">
                          <a:solidFill>
                            <a:srgbClr val="000000"/>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74320">
                <a:tc>
                  <a:txBody>
                    <a:bodyPr/>
                    <a:lstStyle/>
                    <a:p>
                      <a:pPr algn="ctr" fontAlgn="ctr"/>
                      <a:r>
                        <a:rPr lang="en-US" sz="1800" b="0" i="0" u="none" strike="noStrike">
                          <a:solidFill>
                            <a:srgbClr val="000000"/>
                          </a:solidFill>
                          <a:latin typeface="Calibri"/>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ctr" fontAlgn="ctr"/>
                      <a:r>
                        <a:rPr lang="en-US" sz="1800" b="0" i="0" u="none" strike="noStrike">
                          <a:solidFill>
                            <a:srgbClr val="000000"/>
                          </a:solidFill>
                          <a:latin typeface="Calibri"/>
                        </a:rPr>
                        <a:t>63</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800" b="0" i="0" u="none" strike="noStrike">
                          <a:solidFill>
                            <a:srgbClr val="000000"/>
                          </a:solidFill>
                          <a:latin typeface="Calibri"/>
                        </a:rPr>
                        <a:t>67</a:t>
                      </a:r>
                    </a:p>
                  </a:txBody>
                  <a:tcPr marL="0" marR="0" marT="0" marB="0" anchor="ctr">
                    <a:lnL>
                      <a:noFill/>
                    </a:lnL>
                    <a:lnR>
                      <a:noFill/>
                    </a:lnR>
                    <a:lnT>
                      <a:noFill/>
                    </a:lnT>
                    <a:lnB>
                      <a:noFill/>
                    </a:lnB>
                  </a:tcPr>
                </a:tc>
                <a:tc>
                  <a:txBody>
                    <a:bodyPr/>
                    <a:lstStyle/>
                    <a:p>
                      <a:pPr algn="ctr" fontAlgn="ctr"/>
                      <a:r>
                        <a:rPr lang="en-US" sz="1800" b="0" i="0" u="none" strike="noStrike">
                          <a:solidFill>
                            <a:srgbClr val="000000"/>
                          </a:solidFill>
                          <a:latin typeface="Calibri"/>
                        </a:rPr>
                        <a:t>71</a:t>
                      </a:r>
                    </a:p>
                  </a:txBody>
                  <a:tcPr marL="0" marR="0" marT="0" marB="0" anchor="ctr">
                    <a:lnL>
                      <a:noFill/>
                    </a:lnL>
                    <a:lnR>
                      <a:noFill/>
                    </a:lnR>
                    <a:lnT>
                      <a:noFill/>
                    </a:lnT>
                    <a:lnB>
                      <a:noFill/>
                    </a:lnB>
                  </a:tcPr>
                </a:tc>
                <a:tc>
                  <a:txBody>
                    <a:bodyPr/>
                    <a:lstStyle/>
                    <a:p>
                      <a:pPr algn="ctr" fontAlgn="ctr"/>
                      <a:r>
                        <a:rPr lang="en-US" sz="1800" b="0" i="0" u="none" strike="noStrike" dirty="0">
                          <a:solidFill>
                            <a:srgbClr val="000000"/>
                          </a:solidFill>
                          <a:latin typeface="Calibri"/>
                        </a:rPr>
                        <a:t>64</a:t>
                      </a:r>
                    </a:p>
                  </a:txBody>
                  <a:tcPr marL="0" marR="0" marT="0" marB="0" anchor="ctr">
                    <a:lnL>
                      <a:noFill/>
                    </a:lnL>
                    <a:lnR>
                      <a:noFill/>
                    </a:lnR>
                    <a:lnT>
                      <a:noFill/>
                    </a:lnT>
                    <a:lnB>
                      <a:noFill/>
                    </a:lnB>
                  </a:tcPr>
                </a:tc>
                <a:tc>
                  <a:txBody>
                    <a:bodyPr/>
                    <a:lstStyle/>
                    <a:p>
                      <a:pPr algn="ctr" fontAlgn="ctr"/>
                      <a:r>
                        <a:rPr lang="en-US" sz="1800" b="0" i="0" u="none" strike="noStrike" dirty="0">
                          <a:solidFill>
                            <a:srgbClr val="000000"/>
                          </a:solidFill>
                          <a:latin typeface="Calibri"/>
                        </a:rPr>
                        <a:t>65</a:t>
                      </a:r>
                    </a:p>
                  </a:txBody>
                  <a:tcPr marL="0" marR="0" marT="0" marB="0" anchor="ctr">
                    <a:lnL>
                      <a:noFill/>
                    </a:lnL>
                    <a:lnR>
                      <a:noFill/>
                    </a:lnR>
                    <a:lnT>
                      <a:noFill/>
                    </a:lnT>
                    <a:lnB>
                      <a:noFill/>
                    </a:lnB>
                  </a:tcPr>
                </a:tc>
                <a:tc>
                  <a:txBody>
                    <a:bodyPr/>
                    <a:lstStyle/>
                    <a:p>
                      <a:pPr algn="ctr" fontAlgn="ctr"/>
                      <a:r>
                        <a:rPr lang="en-US" sz="1800" b="0" i="0" u="none" strike="noStrike" dirty="0">
                          <a:solidFill>
                            <a:srgbClr val="000000"/>
                          </a:solidFill>
                          <a:latin typeface="Calibri"/>
                        </a:rPr>
                        <a:t>66</a:t>
                      </a:r>
                    </a:p>
                  </a:txBody>
                  <a:tcPr marL="0" marR="0" marT="0" marB="0" anchor="ctr">
                    <a:lnL>
                      <a:noFill/>
                    </a:lnL>
                    <a:lnR>
                      <a:noFill/>
                    </a:lnR>
                    <a:lnT>
                      <a:noFill/>
                    </a:lnT>
                    <a:lnB>
                      <a:noFill/>
                    </a:lnB>
                  </a:tcPr>
                </a:tc>
                <a:tc>
                  <a:txBody>
                    <a:bodyPr/>
                    <a:lstStyle/>
                    <a:p>
                      <a:pPr algn="ctr" fontAlgn="ctr"/>
                      <a:endParaRPr lang="en-US" sz="1800" b="0" i="0" u="none" strike="noStrike">
                        <a:solidFill>
                          <a:srgbClr val="000000"/>
                        </a:solidFill>
                        <a:latin typeface="Calibri"/>
                      </a:endParaRPr>
                    </a:p>
                  </a:txBody>
                  <a:tcPr marL="0" marR="0" marT="0" marB="0" anchor="ctr">
                    <a:lnL>
                      <a:noFill/>
                    </a:lnL>
                    <a:lnR>
                      <a:noFill/>
                    </a:lnR>
                    <a:lnT>
                      <a:noFill/>
                    </a:lnT>
                    <a:lnB>
                      <a:noFill/>
                    </a:lnB>
                  </a:tcPr>
                </a:tc>
                <a:tc>
                  <a:txBody>
                    <a:bodyPr/>
                    <a:lstStyle/>
                    <a:p>
                      <a:pPr algn="ctr" fontAlgn="ctr"/>
                      <a:r>
                        <a:rPr lang="en-US" sz="1800" b="0" i="0" u="none" strike="noStrike">
                          <a:solidFill>
                            <a:srgbClr val="000000"/>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274320">
                <a:tc>
                  <a:txBody>
                    <a:bodyPr/>
                    <a:lstStyle/>
                    <a:p>
                      <a:pPr algn="ctr" fontAlgn="ctr"/>
                      <a:r>
                        <a:rPr lang="en-US" sz="1800" b="0" i="0" u="none" strike="noStrike">
                          <a:solidFill>
                            <a:srgbClr val="000000"/>
                          </a:solidFill>
                          <a:latin typeface="Calibri"/>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ctr" fontAlgn="ctr"/>
                      <a:r>
                        <a:rPr lang="en-US" sz="1800" b="0" i="0" u="none" strike="noStrike">
                          <a:solidFill>
                            <a:srgbClr val="000000"/>
                          </a:solidFill>
                          <a:latin typeface="Calibri"/>
                        </a:rPr>
                        <a:t>68</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800" b="0" i="0" u="none" strike="noStrike" dirty="0">
                          <a:solidFill>
                            <a:srgbClr val="000000"/>
                          </a:solidFill>
                          <a:latin typeface="Calibri"/>
                        </a:rPr>
                        <a:t>66</a:t>
                      </a:r>
                    </a:p>
                  </a:txBody>
                  <a:tcPr marL="0" marR="0" marT="0" marB="0" anchor="ctr">
                    <a:lnL>
                      <a:noFill/>
                    </a:lnL>
                    <a:lnR>
                      <a:noFill/>
                    </a:lnR>
                    <a:lnT>
                      <a:noFill/>
                    </a:lnT>
                    <a:lnB>
                      <a:noFill/>
                    </a:lnB>
                  </a:tcPr>
                </a:tc>
                <a:tc>
                  <a:txBody>
                    <a:bodyPr/>
                    <a:lstStyle/>
                    <a:p>
                      <a:pPr algn="ctr" fontAlgn="ctr"/>
                      <a:r>
                        <a:rPr lang="en-US" sz="1800" b="0" i="0" u="none" strike="noStrike">
                          <a:solidFill>
                            <a:srgbClr val="000000"/>
                          </a:solidFill>
                          <a:latin typeface="Calibri"/>
                        </a:rPr>
                        <a:t>71</a:t>
                      </a:r>
                    </a:p>
                  </a:txBody>
                  <a:tcPr marL="0" marR="0" marT="0" marB="0" anchor="ctr">
                    <a:lnL>
                      <a:noFill/>
                    </a:lnL>
                    <a:lnR>
                      <a:noFill/>
                    </a:lnR>
                    <a:lnT>
                      <a:noFill/>
                    </a:lnT>
                    <a:lnB>
                      <a:noFill/>
                    </a:lnB>
                  </a:tcPr>
                </a:tc>
                <a:tc>
                  <a:txBody>
                    <a:bodyPr/>
                    <a:lstStyle/>
                    <a:p>
                      <a:pPr algn="ctr" fontAlgn="ctr"/>
                      <a:r>
                        <a:rPr lang="en-US" sz="1800" b="0" i="0" u="none" strike="noStrike">
                          <a:solidFill>
                            <a:srgbClr val="000000"/>
                          </a:solidFill>
                          <a:latin typeface="Calibri"/>
                        </a:rPr>
                        <a:t>67</a:t>
                      </a:r>
                    </a:p>
                  </a:txBody>
                  <a:tcPr marL="0" marR="0" marT="0" marB="0" anchor="ctr">
                    <a:lnL>
                      <a:noFill/>
                    </a:lnL>
                    <a:lnR>
                      <a:noFill/>
                    </a:lnR>
                    <a:lnT>
                      <a:noFill/>
                    </a:lnT>
                    <a:lnB>
                      <a:noFill/>
                    </a:lnB>
                  </a:tcPr>
                </a:tc>
                <a:tc>
                  <a:txBody>
                    <a:bodyPr/>
                    <a:lstStyle/>
                    <a:p>
                      <a:pPr algn="ctr" fontAlgn="ctr"/>
                      <a:r>
                        <a:rPr lang="en-US" sz="1800" b="0" i="0" u="none" strike="noStrike">
                          <a:solidFill>
                            <a:srgbClr val="000000"/>
                          </a:solidFill>
                          <a:latin typeface="Calibri"/>
                        </a:rPr>
                        <a:t>68</a:t>
                      </a:r>
                    </a:p>
                  </a:txBody>
                  <a:tcPr marL="0" marR="0" marT="0" marB="0" anchor="ctr">
                    <a:lnL>
                      <a:noFill/>
                    </a:lnL>
                    <a:lnR>
                      <a:noFill/>
                    </a:lnR>
                    <a:lnT>
                      <a:noFill/>
                    </a:lnT>
                    <a:lnB>
                      <a:noFill/>
                    </a:lnB>
                  </a:tcPr>
                </a:tc>
                <a:tc>
                  <a:txBody>
                    <a:bodyPr/>
                    <a:lstStyle/>
                    <a:p>
                      <a:pPr algn="ctr" fontAlgn="ctr"/>
                      <a:r>
                        <a:rPr lang="en-US" sz="1800" b="0" i="0" u="none" strike="noStrike" dirty="0">
                          <a:solidFill>
                            <a:srgbClr val="000000"/>
                          </a:solidFill>
                          <a:latin typeface="Calibri"/>
                        </a:rPr>
                        <a:t>68</a:t>
                      </a:r>
                    </a:p>
                  </a:txBody>
                  <a:tcPr marL="0" marR="0" marT="0" marB="0" anchor="ctr">
                    <a:lnL>
                      <a:noFill/>
                    </a:lnL>
                    <a:lnR>
                      <a:noFill/>
                    </a:lnR>
                    <a:lnT>
                      <a:noFill/>
                    </a:lnT>
                    <a:lnB>
                      <a:noFill/>
                    </a:lnB>
                  </a:tcPr>
                </a:tc>
                <a:tc>
                  <a:txBody>
                    <a:bodyPr/>
                    <a:lstStyle/>
                    <a:p>
                      <a:pPr algn="ctr" fontAlgn="ctr"/>
                      <a:endParaRPr lang="en-US" sz="1800" b="0" i="0" u="none" strike="noStrike" dirty="0">
                        <a:solidFill>
                          <a:srgbClr val="000000"/>
                        </a:solidFill>
                        <a:latin typeface="Calibri"/>
                      </a:endParaRPr>
                    </a:p>
                  </a:txBody>
                  <a:tcPr marL="0" marR="0" marT="0" marB="0" anchor="ctr">
                    <a:lnL>
                      <a:noFill/>
                    </a:lnL>
                    <a:lnR>
                      <a:noFill/>
                    </a:lnR>
                    <a:lnT>
                      <a:noFill/>
                    </a:lnT>
                    <a:lnB>
                      <a:noFill/>
                    </a:lnB>
                  </a:tcPr>
                </a:tc>
                <a:tc>
                  <a:txBody>
                    <a:bodyPr/>
                    <a:lstStyle/>
                    <a:p>
                      <a:pPr algn="ctr" fontAlgn="ctr"/>
                      <a:r>
                        <a:rPr lang="en-US" sz="1800" b="0" i="0" u="none" strike="noStrike">
                          <a:solidFill>
                            <a:srgbClr val="000000"/>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274320">
                <a:tc>
                  <a:txBody>
                    <a:bodyPr/>
                    <a:lstStyle/>
                    <a:p>
                      <a:pPr algn="ctr" fontAlgn="ctr"/>
                      <a:r>
                        <a:rPr lang="en-US" sz="1800" b="0" i="0" u="none" strike="noStrike">
                          <a:solidFill>
                            <a:srgbClr val="000000"/>
                          </a:solidFill>
                          <a:latin typeface="Calibri"/>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800" b="0" i="0" u="none" strike="noStrike">
                          <a:solidFill>
                            <a:srgbClr val="000000"/>
                          </a:solidFill>
                          <a:latin typeface="Calibri"/>
                        </a:rPr>
                        <a:t>56</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latin typeface="Calibri"/>
                        </a:rPr>
                        <a:t>62</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latin typeface="Calibri"/>
                        </a:rPr>
                        <a:t>60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latin typeface="Calibri"/>
                        </a:rPr>
                        <a:t>61</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latin typeface="Calibri"/>
                        </a:rPr>
                        <a:t>63</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latin typeface="Calibri"/>
                        </a:rPr>
                        <a:t>64</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latin typeface="Calibri"/>
                        </a:rPr>
                        <a:t>63</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Calibri"/>
                        </a:rPr>
                        <a:t>59</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0080511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270" name="Slide Number Placeholder 5"/>
          <p:cNvSpPr>
            <a:spLocks noGrp="1"/>
          </p:cNvSpPr>
          <p:nvPr>
            <p:ph type="sldNum" sz="quarter" idx="12"/>
          </p:nvPr>
        </p:nvSpPr>
        <p:spPr>
          <a:noFill/>
        </p:spPr>
        <p:txBody>
          <a:bodyPr/>
          <a:lstStyle/>
          <a:p>
            <a:fld id="{3895EE9E-6126-4BC8-97D3-A2FE694490BF}" type="slidenum">
              <a:rPr lang="en-US" smtClean="0"/>
              <a:pPr/>
              <a:t>146</a:t>
            </a:fld>
            <a:endParaRPr lang="en-US" smtClean="0"/>
          </a:p>
        </p:txBody>
      </p:sp>
      <p:sp>
        <p:nvSpPr>
          <p:cNvPr id="11271" name="Rectangle 2"/>
          <p:cNvSpPr>
            <a:spLocks noGrp="1" noChangeArrowheads="1"/>
          </p:cNvSpPr>
          <p:nvPr>
            <p:ph type="title"/>
          </p:nvPr>
        </p:nvSpPr>
        <p:spPr/>
        <p:txBody>
          <a:bodyPr/>
          <a:lstStyle/>
          <a:p>
            <a:pPr eaLnBrk="1" hangingPunct="1"/>
            <a:r>
              <a:rPr lang="en-US" smtClean="0"/>
              <a:t>ANOVA Example</a:t>
            </a:r>
          </a:p>
        </p:txBody>
      </p:sp>
      <p:sp>
        <p:nvSpPr>
          <p:cNvPr id="11272" name="Rectangle 3"/>
          <p:cNvSpPr>
            <a:spLocks noGrp="1" noChangeArrowheads="1"/>
          </p:cNvSpPr>
          <p:nvPr>
            <p:ph type="body" idx="1"/>
          </p:nvPr>
        </p:nvSpPr>
        <p:spPr>
          <a:xfrm>
            <a:off x="152400" y="1112837"/>
            <a:ext cx="8229600" cy="4525963"/>
          </a:xfrm>
        </p:spPr>
        <p:txBody>
          <a:bodyPr/>
          <a:lstStyle/>
          <a:p>
            <a:pPr eaLnBrk="1" hangingPunct="1">
              <a:lnSpc>
                <a:spcPct val="95000"/>
              </a:lnSpc>
              <a:spcBef>
                <a:spcPct val="25000"/>
              </a:spcBef>
              <a:spcAft>
                <a:spcPct val="20000"/>
              </a:spcAft>
            </a:pPr>
            <a:r>
              <a:rPr lang="en-US" sz="2400" dirty="0" smtClean="0"/>
              <a:t>H</a:t>
            </a:r>
            <a:r>
              <a:rPr lang="en-US" sz="2400" baseline="-25000" dirty="0" smtClean="0"/>
              <a:t>0</a:t>
            </a:r>
            <a:r>
              <a:rPr lang="en-US" sz="2400" dirty="0" smtClean="0"/>
              <a:t>: </a:t>
            </a:r>
            <a:r>
              <a:rPr lang="el-GR" sz="2400" dirty="0" smtClean="0">
                <a:cs typeface="Arial" pitchFamily="34" charset="0"/>
              </a:rPr>
              <a:t>μ</a:t>
            </a:r>
            <a:r>
              <a:rPr lang="en-US" sz="2400" baseline="-25000" dirty="0" smtClean="0">
                <a:cs typeface="Arial" pitchFamily="34" charset="0"/>
              </a:rPr>
              <a:t>A</a:t>
            </a:r>
            <a:r>
              <a:rPr lang="en-US" sz="2400" dirty="0" smtClean="0">
                <a:cs typeface="Arial" pitchFamily="34" charset="0"/>
              </a:rPr>
              <a:t>=</a:t>
            </a:r>
            <a:r>
              <a:rPr lang="el-GR" sz="2400" dirty="0" smtClean="0">
                <a:cs typeface="Arial" pitchFamily="34" charset="0"/>
              </a:rPr>
              <a:t>μ</a:t>
            </a:r>
            <a:r>
              <a:rPr lang="en-US" sz="2400" baseline="-25000" dirty="0" smtClean="0">
                <a:cs typeface="Arial" pitchFamily="34" charset="0"/>
              </a:rPr>
              <a:t>B</a:t>
            </a:r>
            <a:r>
              <a:rPr lang="en-US" sz="2400" dirty="0" smtClean="0">
                <a:cs typeface="Arial" pitchFamily="34" charset="0"/>
              </a:rPr>
              <a:t>=</a:t>
            </a:r>
            <a:r>
              <a:rPr lang="el-GR" sz="2400" dirty="0" smtClean="0">
                <a:cs typeface="Arial" pitchFamily="34" charset="0"/>
              </a:rPr>
              <a:t>μ</a:t>
            </a:r>
            <a:r>
              <a:rPr lang="en-US" sz="2400" baseline="-25000" dirty="0" smtClean="0">
                <a:cs typeface="Arial" pitchFamily="34" charset="0"/>
              </a:rPr>
              <a:t>C</a:t>
            </a:r>
            <a:r>
              <a:rPr lang="en-US" sz="2400" dirty="0" smtClean="0">
                <a:cs typeface="Arial" pitchFamily="34" charset="0"/>
              </a:rPr>
              <a:t>=</a:t>
            </a:r>
            <a:r>
              <a:rPr lang="el-GR" sz="2400" dirty="0" smtClean="0">
                <a:cs typeface="Arial" pitchFamily="34" charset="0"/>
              </a:rPr>
              <a:t>μ</a:t>
            </a:r>
            <a:r>
              <a:rPr lang="en-US" sz="2400" baseline="-25000" dirty="0" smtClean="0">
                <a:cs typeface="Arial" pitchFamily="34" charset="0"/>
              </a:rPr>
              <a:t>D	</a:t>
            </a:r>
          </a:p>
          <a:p>
            <a:pPr eaLnBrk="1" hangingPunct="1">
              <a:lnSpc>
                <a:spcPct val="95000"/>
              </a:lnSpc>
              <a:spcBef>
                <a:spcPct val="25000"/>
              </a:spcBef>
              <a:spcAft>
                <a:spcPct val="20000"/>
              </a:spcAft>
            </a:pPr>
            <a:r>
              <a:rPr lang="en-US" sz="2400" dirty="0" smtClean="0">
                <a:cs typeface="Arial" pitchFamily="34" charset="0"/>
              </a:rPr>
              <a:t>H</a:t>
            </a:r>
            <a:r>
              <a:rPr lang="en-US" sz="2400" baseline="-25000" dirty="0" smtClean="0">
                <a:cs typeface="Arial" pitchFamily="34" charset="0"/>
              </a:rPr>
              <a:t>1</a:t>
            </a:r>
            <a:r>
              <a:rPr lang="en-US" sz="2400" dirty="0" smtClean="0">
                <a:cs typeface="Arial" pitchFamily="34" charset="0"/>
              </a:rPr>
              <a:t>: at least one mean is different</a:t>
            </a:r>
          </a:p>
          <a:p>
            <a:pPr eaLnBrk="1" hangingPunct="1">
              <a:lnSpc>
                <a:spcPct val="95000"/>
              </a:lnSpc>
              <a:spcBef>
                <a:spcPct val="25000"/>
              </a:spcBef>
              <a:spcAft>
                <a:spcPct val="20000"/>
              </a:spcAft>
            </a:pPr>
            <a:r>
              <a:rPr lang="en-US" sz="2400" dirty="0" smtClean="0"/>
              <a:t>a = 4        N = 24</a:t>
            </a:r>
            <a:endParaRPr lang="el-GR" sz="2400" dirty="0" smtClean="0"/>
          </a:p>
        </p:txBody>
      </p:sp>
      <p:graphicFrame>
        <p:nvGraphicFramePr>
          <p:cNvPr id="11266" name="Object 9"/>
          <p:cNvGraphicFramePr>
            <a:graphicFrameLocks noChangeAspect="1"/>
          </p:cNvGraphicFramePr>
          <p:nvPr/>
        </p:nvGraphicFramePr>
        <p:xfrm>
          <a:off x="381000" y="3124200"/>
          <a:ext cx="7315200" cy="914400"/>
        </p:xfrm>
        <a:graphic>
          <a:graphicData uri="http://schemas.openxmlformats.org/presentationml/2006/ole">
            <mc:AlternateContent xmlns:mc="http://schemas.openxmlformats.org/markup-compatibility/2006">
              <mc:Choice xmlns:v="urn:schemas-microsoft-com:vml" Requires="v">
                <p:oleObj spid="_x0000_s35878" name="Equation" r:id="rId3" imgW="3860800" imgH="482600" progId="Equation.3">
                  <p:embed/>
                </p:oleObj>
              </mc:Choice>
              <mc:Fallback>
                <p:oleObj name="Equation" r:id="rId3" imgW="38608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124200"/>
                        <a:ext cx="7315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10"/>
          <p:cNvGraphicFramePr>
            <a:graphicFrameLocks noChangeAspect="1"/>
          </p:cNvGraphicFramePr>
          <p:nvPr/>
        </p:nvGraphicFramePr>
        <p:xfrm>
          <a:off x="381000" y="4495800"/>
          <a:ext cx="8229600" cy="914400"/>
        </p:xfrm>
        <a:graphic>
          <a:graphicData uri="http://schemas.openxmlformats.org/presentationml/2006/ole">
            <mc:AlternateContent xmlns:mc="http://schemas.openxmlformats.org/markup-compatibility/2006">
              <mc:Choice xmlns:v="urn:schemas-microsoft-com:vml" Requires="v">
                <p:oleObj spid="_x0000_s35879" name="Equation" r:id="rId5" imgW="4343400" imgH="482600" progId="Equation.3">
                  <p:embed/>
                </p:oleObj>
              </mc:Choice>
              <mc:Fallback>
                <p:oleObj name="Equation" r:id="rId5" imgW="43434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495800"/>
                        <a:ext cx="8229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11"/>
          <p:cNvGraphicFramePr>
            <a:graphicFrameLocks noChangeAspect="1"/>
          </p:cNvGraphicFramePr>
          <p:nvPr/>
        </p:nvGraphicFramePr>
        <p:xfrm>
          <a:off x="381000" y="5891213"/>
          <a:ext cx="4953000" cy="433387"/>
        </p:xfrm>
        <a:graphic>
          <a:graphicData uri="http://schemas.openxmlformats.org/presentationml/2006/ole">
            <mc:AlternateContent xmlns:mc="http://schemas.openxmlformats.org/markup-compatibility/2006">
              <mc:Choice xmlns:v="urn:schemas-microsoft-com:vml" Requires="v">
                <p:oleObj spid="_x0000_s35880" name="Equation" r:id="rId7" imgW="2616200" imgH="228600" progId="Equation.3">
                  <p:embed/>
                </p:oleObj>
              </mc:Choice>
              <mc:Fallback>
                <p:oleObj name="Equation" r:id="rId7" imgW="2616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891213"/>
                        <a:ext cx="4953000"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19"/>
          <p:cNvSpPr txBox="1">
            <a:spLocks noChangeArrowheads="1"/>
          </p:cNvSpPr>
          <p:nvPr/>
        </p:nvSpPr>
        <p:spPr bwMode="auto">
          <a:xfrm>
            <a:off x="5334000" y="1257181"/>
            <a:ext cx="3733800" cy="800219"/>
          </a:xfrm>
          <a:prstGeom prst="rect">
            <a:avLst/>
          </a:prstGeom>
          <a:solidFill>
            <a:srgbClr val="FFCCFF"/>
          </a:solidFill>
          <a:ln w="9525">
            <a:noFill/>
            <a:miter lim="800000"/>
            <a:headEnd/>
            <a:tailEnd/>
          </a:ln>
        </p:spPr>
        <p:txBody>
          <a:bodyPr wrap="square">
            <a:spAutoFit/>
          </a:bodyPr>
          <a:lstStyle/>
          <a:p>
            <a:pPr>
              <a:spcAft>
                <a:spcPts val="1200"/>
              </a:spcAft>
            </a:pPr>
            <a:r>
              <a:rPr lang="en-US" dirty="0"/>
              <a:t>H</a:t>
            </a:r>
            <a:r>
              <a:rPr lang="en-US" baseline="-25000" dirty="0"/>
              <a:t>0</a:t>
            </a:r>
            <a:r>
              <a:rPr lang="en-US" dirty="0"/>
              <a:t>: </a:t>
            </a:r>
            <a:r>
              <a:rPr lang="en-US" dirty="0" smtClean="0"/>
              <a:t>factor does </a:t>
            </a:r>
            <a:r>
              <a:rPr lang="en-US" dirty="0"/>
              <a:t>not affect </a:t>
            </a:r>
            <a:r>
              <a:rPr lang="en-US" dirty="0" smtClean="0"/>
              <a:t>response</a:t>
            </a:r>
            <a:endParaRPr lang="en-US" dirty="0"/>
          </a:p>
          <a:p>
            <a:pPr>
              <a:spcAft>
                <a:spcPts val="1200"/>
              </a:spcAft>
            </a:pPr>
            <a:r>
              <a:rPr lang="en-US" dirty="0"/>
              <a:t>H</a:t>
            </a:r>
            <a:r>
              <a:rPr lang="en-US" baseline="-25000" dirty="0"/>
              <a:t>1</a:t>
            </a:r>
            <a:r>
              <a:rPr lang="en-US" dirty="0"/>
              <a:t>: </a:t>
            </a:r>
            <a:r>
              <a:rPr lang="en-US" dirty="0" smtClean="0"/>
              <a:t>factor does </a:t>
            </a:r>
            <a:r>
              <a:rPr lang="en-US" dirty="0"/>
              <a:t>affect </a:t>
            </a:r>
            <a:r>
              <a:rPr lang="en-US" dirty="0" smtClean="0"/>
              <a:t>response</a:t>
            </a:r>
            <a:endParaRPr lang="en-US" dirty="0"/>
          </a:p>
        </p:txBody>
      </p:sp>
    </p:spTree>
    <p:extLst>
      <p:ext uri="{BB962C8B-B14F-4D97-AF65-F5344CB8AC3E}">
        <p14:creationId xmlns:p14="http://schemas.microsoft.com/office/powerpoint/2010/main" val="376568620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26627" name="Slide Number Placeholder 5"/>
          <p:cNvSpPr>
            <a:spLocks noGrp="1"/>
          </p:cNvSpPr>
          <p:nvPr>
            <p:ph type="sldNum" sz="quarter" idx="12"/>
          </p:nvPr>
        </p:nvSpPr>
        <p:spPr>
          <a:noFill/>
        </p:spPr>
        <p:txBody>
          <a:bodyPr/>
          <a:lstStyle/>
          <a:p>
            <a:fld id="{805B0BDB-1EEB-4650-AC37-A55C68320BAC}" type="slidenum">
              <a:rPr lang="en-US" smtClean="0"/>
              <a:pPr/>
              <a:t>147</a:t>
            </a:fld>
            <a:endParaRPr lang="en-US" smtClean="0"/>
          </a:p>
        </p:txBody>
      </p:sp>
      <p:sp>
        <p:nvSpPr>
          <p:cNvPr id="26628" name="Rectangle 2"/>
          <p:cNvSpPr>
            <a:spLocks noGrp="1" noChangeArrowheads="1"/>
          </p:cNvSpPr>
          <p:nvPr>
            <p:ph type="title"/>
          </p:nvPr>
        </p:nvSpPr>
        <p:spPr/>
        <p:txBody>
          <a:bodyPr/>
          <a:lstStyle/>
          <a:p>
            <a:pPr eaLnBrk="1" hangingPunct="1"/>
            <a:r>
              <a:rPr lang="en-US" smtClean="0"/>
              <a:t>ANOVA Example</a:t>
            </a:r>
          </a:p>
        </p:txBody>
      </p:sp>
      <p:sp>
        <p:nvSpPr>
          <p:cNvPr id="26629" name="Rectangle 3"/>
          <p:cNvSpPr>
            <a:spLocks noGrp="1" noChangeArrowheads="1"/>
          </p:cNvSpPr>
          <p:nvPr>
            <p:ph type="body" idx="1"/>
          </p:nvPr>
        </p:nvSpPr>
        <p:spPr>
          <a:xfrm>
            <a:off x="457200" y="990600"/>
            <a:ext cx="8229600" cy="5715000"/>
          </a:xfrm>
        </p:spPr>
        <p:txBody>
          <a:bodyPr/>
          <a:lstStyle/>
          <a:p>
            <a:pPr eaLnBrk="1" hangingPunct="1">
              <a:lnSpc>
                <a:spcPct val="90000"/>
              </a:lnSpc>
            </a:pPr>
            <a:r>
              <a:rPr lang="en-US" sz="2400" smtClean="0"/>
              <a:t>ANOVA Table</a:t>
            </a:r>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spcAft>
                <a:spcPct val="25000"/>
              </a:spcAft>
            </a:pPr>
            <a:r>
              <a:rPr lang="en-US" sz="2400" smtClean="0"/>
              <a:t>H</a:t>
            </a:r>
            <a:r>
              <a:rPr lang="en-US" sz="2400" baseline="-25000" smtClean="0"/>
              <a:t>0</a:t>
            </a:r>
            <a:r>
              <a:rPr lang="en-US" sz="2400" smtClean="0"/>
              <a:t>: </a:t>
            </a:r>
            <a:r>
              <a:rPr lang="el-GR" sz="2400" smtClean="0">
                <a:cs typeface="Arial" pitchFamily="34" charset="0"/>
              </a:rPr>
              <a:t>μ</a:t>
            </a:r>
            <a:r>
              <a:rPr lang="en-US" sz="2400" baseline="-25000" smtClean="0">
                <a:cs typeface="Arial" pitchFamily="34" charset="0"/>
              </a:rPr>
              <a:t>A</a:t>
            </a:r>
            <a:r>
              <a:rPr lang="en-US" sz="2400" smtClean="0">
                <a:cs typeface="Arial" pitchFamily="34" charset="0"/>
              </a:rPr>
              <a:t>=</a:t>
            </a:r>
            <a:r>
              <a:rPr lang="el-GR" sz="2400" smtClean="0">
                <a:cs typeface="Arial" pitchFamily="34" charset="0"/>
              </a:rPr>
              <a:t>μ</a:t>
            </a:r>
            <a:r>
              <a:rPr lang="en-US" sz="2400" baseline="-25000" smtClean="0">
                <a:cs typeface="Arial" pitchFamily="34" charset="0"/>
              </a:rPr>
              <a:t>B</a:t>
            </a:r>
            <a:r>
              <a:rPr lang="en-US" sz="2400" smtClean="0">
                <a:cs typeface="Arial" pitchFamily="34" charset="0"/>
              </a:rPr>
              <a:t>=</a:t>
            </a:r>
            <a:r>
              <a:rPr lang="el-GR" sz="2400" smtClean="0">
                <a:cs typeface="Arial" pitchFamily="34" charset="0"/>
              </a:rPr>
              <a:t>μ</a:t>
            </a:r>
            <a:r>
              <a:rPr lang="en-US" sz="2400" baseline="-25000" smtClean="0">
                <a:cs typeface="Arial" pitchFamily="34" charset="0"/>
              </a:rPr>
              <a:t>C</a:t>
            </a:r>
            <a:r>
              <a:rPr lang="en-US" sz="2400" smtClean="0">
                <a:cs typeface="Arial" pitchFamily="34" charset="0"/>
              </a:rPr>
              <a:t>=</a:t>
            </a:r>
            <a:r>
              <a:rPr lang="el-GR" sz="2400" smtClean="0">
                <a:cs typeface="Arial" pitchFamily="34" charset="0"/>
              </a:rPr>
              <a:t>μ</a:t>
            </a:r>
            <a:r>
              <a:rPr lang="en-US" sz="2400" baseline="-25000" smtClean="0">
                <a:cs typeface="Arial" pitchFamily="34" charset="0"/>
              </a:rPr>
              <a:t>D</a:t>
            </a:r>
            <a:endParaRPr lang="en-US" sz="2400" smtClean="0">
              <a:cs typeface="Arial" pitchFamily="34" charset="0"/>
            </a:endParaRPr>
          </a:p>
          <a:p>
            <a:pPr eaLnBrk="1" hangingPunct="1">
              <a:lnSpc>
                <a:spcPct val="90000"/>
              </a:lnSpc>
              <a:spcAft>
                <a:spcPct val="25000"/>
              </a:spcAft>
            </a:pPr>
            <a:r>
              <a:rPr lang="en-US" sz="2400" smtClean="0"/>
              <a:t>Reject H</a:t>
            </a:r>
            <a:r>
              <a:rPr lang="en-US" sz="2400" baseline="-25000" smtClean="0"/>
              <a:t>0</a:t>
            </a:r>
            <a:r>
              <a:rPr lang="en-US" sz="2400" smtClean="0"/>
              <a:t> if F</a:t>
            </a:r>
            <a:r>
              <a:rPr lang="en-US" sz="2400" baseline="-25000" smtClean="0"/>
              <a:t>0 </a:t>
            </a:r>
            <a:r>
              <a:rPr lang="en-US" sz="2400" smtClean="0"/>
              <a:t>&gt; F</a:t>
            </a:r>
            <a:r>
              <a:rPr lang="el-GR" sz="2400" baseline="-25000" smtClean="0">
                <a:cs typeface="Arial" pitchFamily="34" charset="0"/>
              </a:rPr>
              <a:t>α</a:t>
            </a:r>
            <a:r>
              <a:rPr lang="en-US" sz="2400" baseline="-25000" smtClean="0">
                <a:cs typeface="Arial" pitchFamily="34" charset="0"/>
              </a:rPr>
              <a:t>,a-1,N-a</a:t>
            </a:r>
          </a:p>
          <a:p>
            <a:pPr eaLnBrk="1" hangingPunct="1">
              <a:lnSpc>
                <a:spcPct val="90000"/>
              </a:lnSpc>
              <a:spcAft>
                <a:spcPct val="25000"/>
              </a:spcAft>
            </a:pPr>
            <a:r>
              <a:rPr lang="en-US" sz="2400" smtClean="0">
                <a:cs typeface="Arial" pitchFamily="34" charset="0"/>
              </a:rPr>
              <a:t>F</a:t>
            </a:r>
            <a:r>
              <a:rPr lang="en-US" sz="2400" baseline="-25000" smtClean="0">
                <a:cs typeface="Arial" pitchFamily="34" charset="0"/>
              </a:rPr>
              <a:t>0.05,3,20 </a:t>
            </a:r>
            <a:r>
              <a:rPr lang="en-US" sz="2400" smtClean="0">
                <a:cs typeface="Arial" pitchFamily="34" charset="0"/>
              </a:rPr>
              <a:t>= 3.10</a:t>
            </a:r>
          </a:p>
          <a:p>
            <a:pPr eaLnBrk="1" hangingPunct="1">
              <a:lnSpc>
                <a:spcPct val="90000"/>
              </a:lnSpc>
              <a:spcAft>
                <a:spcPct val="25000"/>
              </a:spcAft>
            </a:pPr>
            <a:r>
              <a:rPr lang="en-US" sz="2400" smtClean="0">
                <a:cs typeface="Arial" pitchFamily="34" charset="0"/>
              </a:rPr>
              <a:t>Since 13.57 &gt; 3.10 we reject H</a:t>
            </a:r>
            <a:r>
              <a:rPr lang="en-US" sz="2400" baseline="-25000" smtClean="0">
                <a:cs typeface="Arial" pitchFamily="34" charset="0"/>
              </a:rPr>
              <a:t>0</a:t>
            </a:r>
          </a:p>
          <a:p>
            <a:pPr eaLnBrk="1" hangingPunct="1">
              <a:lnSpc>
                <a:spcPct val="90000"/>
              </a:lnSpc>
              <a:spcAft>
                <a:spcPct val="25000"/>
              </a:spcAft>
            </a:pPr>
            <a:r>
              <a:rPr lang="en-US" sz="2400" smtClean="0">
                <a:cs typeface="Arial" pitchFamily="34" charset="0"/>
              </a:rPr>
              <a:t>We believe diet does affect blood coagulation time</a:t>
            </a:r>
            <a:endParaRPr lang="el-GR" sz="2400" smtClean="0">
              <a:cs typeface="Arial" pitchFamily="34" charset="0"/>
            </a:endParaRPr>
          </a:p>
        </p:txBody>
      </p:sp>
      <p:graphicFrame>
        <p:nvGraphicFramePr>
          <p:cNvPr id="7" name="Content Placeholder 5"/>
          <p:cNvGraphicFramePr>
            <a:graphicFrameLocks/>
          </p:cNvGraphicFramePr>
          <p:nvPr/>
        </p:nvGraphicFramePr>
        <p:xfrm>
          <a:off x="1660525" y="1600200"/>
          <a:ext cx="6035673" cy="2286000"/>
        </p:xfrm>
        <a:graphic>
          <a:graphicData uri="http://schemas.openxmlformats.org/drawingml/2006/table">
            <a:tbl>
              <a:tblPr firstRow="1" bandRow="1">
                <a:tableStyleId>{5C22544A-7EE6-4342-B048-85BDC9FD1C3A}</a:tableStyleId>
              </a:tblPr>
              <a:tblGrid>
                <a:gridCol w="1646093"/>
                <a:gridCol w="1097395"/>
                <a:gridCol w="1097395"/>
                <a:gridCol w="1097395"/>
                <a:gridCol w="1097395"/>
              </a:tblGrid>
              <a:tr h="914400">
                <a:tc>
                  <a:txBody>
                    <a:bodyPr/>
                    <a:lstStyle/>
                    <a:p>
                      <a:r>
                        <a:rPr lang="en-US" sz="2400" dirty="0" smtClean="0">
                          <a:solidFill>
                            <a:schemeClr val="tx1"/>
                          </a:solidFill>
                          <a:latin typeface="Times New Roman" pitchFamily="18" charset="0"/>
                          <a:cs typeface="Times New Roman" pitchFamily="18" charset="0"/>
                        </a:rPr>
                        <a:t>Source of Variation</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SS</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err="1" smtClean="0">
                          <a:solidFill>
                            <a:schemeClr val="tx1"/>
                          </a:solidFill>
                          <a:latin typeface="Times New Roman" pitchFamily="18" charset="0"/>
                          <a:cs typeface="Times New Roman" pitchFamily="18" charset="0"/>
                        </a:rPr>
                        <a:t>df</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MS</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F</a:t>
                      </a:r>
                      <a:endParaRPr lang="en-US" sz="2400" dirty="0">
                        <a:solidFill>
                          <a:schemeClr val="tx1"/>
                        </a:solidFill>
                        <a:latin typeface="Times New Roman" pitchFamily="18" charset="0"/>
                        <a:cs typeface="Times New Roman" pitchFamily="18" charset="0"/>
                      </a:endParaRPr>
                    </a:p>
                  </a:txBody>
                  <a:tcPr marL="91450" marR="91450" anchor="ctr"/>
                </a:tc>
              </a:tr>
              <a:tr h="457200">
                <a:tc>
                  <a:txBody>
                    <a:bodyPr/>
                    <a:lstStyle/>
                    <a:p>
                      <a:r>
                        <a:rPr lang="en-US" sz="2400" dirty="0" smtClean="0">
                          <a:solidFill>
                            <a:schemeClr val="tx1"/>
                          </a:solidFill>
                          <a:latin typeface="Times New Roman" pitchFamily="18" charset="0"/>
                          <a:cs typeface="Times New Roman" pitchFamily="18" charset="0"/>
                        </a:rPr>
                        <a:t>Diet</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228</a:t>
                      </a:r>
                      <a:endParaRPr lang="en-US" sz="2400" baseline="-250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3</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76</a:t>
                      </a:r>
                      <a:endParaRPr lang="en-US" sz="2400" baseline="-250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baseline="0" dirty="0" smtClean="0">
                          <a:solidFill>
                            <a:schemeClr val="tx1"/>
                          </a:solidFill>
                          <a:latin typeface="Times New Roman" pitchFamily="18" charset="0"/>
                          <a:cs typeface="Times New Roman" pitchFamily="18" charset="0"/>
                        </a:rPr>
                        <a:t>13.57</a:t>
                      </a:r>
                      <a:endParaRPr lang="en-US" sz="2400" baseline="0" dirty="0">
                        <a:solidFill>
                          <a:schemeClr val="tx1"/>
                        </a:solidFill>
                        <a:latin typeface="Times New Roman" pitchFamily="18" charset="0"/>
                        <a:cs typeface="Times New Roman" pitchFamily="18" charset="0"/>
                      </a:endParaRPr>
                    </a:p>
                  </a:txBody>
                  <a:tcPr marL="91450" marR="91450" anchor="ctr"/>
                </a:tc>
              </a:tr>
              <a:tr h="457200">
                <a:tc>
                  <a:txBody>
                    <a:bodyPr/>
                    <a:lstStyle/>
                    <a:p>
                      <a:r>
                        <a:rPr lang="en-US" sz="2400" dirty="0" smtClean="0">
                          <a:solidFill>
                            <a:schemeClr val="tx1"/>
                          </a:solidFill>
                          <a:latin typeface="Times New Roman" pitchFamily="18" charset="0"/>
                          <a:cs typeface="Times New Roman" pitchFamily="18" charset="0"/>
                        </a:rPr>
                        <a:t>Error</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112</a:t>
                      </a:r>
                      <a:endParaRPr lang="en-US" sz="2400" baseline="-250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20</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5.6</a:t>
                      </a:r>
                      <a:endParaRPr lang="en-US" sz="2400" baseline="-25000" dirty="0">
                        <a:solidFill>
                          <a:schemeClr val="tx1"/>
                        </a:solidFill>
                        <a:latin typeface="Times New Roman" pitchFamily="18" charset="0"/>
                        <a:cs typeface="Times New Roman" pitchFamily="18" charset="0"/>
                      </a:endParaRPr>
                    </a:p>
                  </a:txBody>
                  <a:tcPr marL="91450" marR="91450" anchor="ctr"/>
                </a:tc>
                <a:tc>
                  <a:txBody>
                    <a:bodyPr/>
                    <a:lstStyle/>
                    <a:p>
                      <a:pPr algn="ctr"/>
                      <a:endParaRPr lang="en-US" sz="2400" dirty="0">
                        <a:solidFill>
                          <a:schemeClr val="tx1"/>
                        </a:solidFill>
                        <a:latin typeface="Times New Roman" pitchFamily="18" charset="0"/>
                        <a:cs typeface="Times New Roman" pitchFamily="18" charset="0"/>
                      </a:endParaRPr>
                    </a:p>
                  </a:txBody>
                  <a:tcPr marL="91450" marR="91450" anchor="ctr"/>
                </a:tc>
              </a:tr>
              <a:tr h="457200">
                <a:tc>
                  <a:txBody>
                    <a:bodyPr/>
                    <a:lstStyle/>
                    <a:p>
                      <a:r>
                        <a:rPr lang="en-US" sz="2400" dirty="0" smtClean="0">
                          <a:solidFill>
                            <a:schemeClr val="tx1"/>
                          </a:solidFill>
                          <a:latin typeface="Times New Roman" pitchFamily="18" charset="0"/>
                          <a:cs typeface="Times New Roman" pitchFamily="18" charset="0"/>
                        </a:rPr>
                        <a:t>Total</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340</a:t>
                      </a:r>
                      <a:endParaRPr lang="en-US" sz="2400" baseline="-25000" dirty="0">
                        <a:solidFill>
                          <a:schemeClr val="tx1"/>
                        </a:solidFill>
                        <a:latin typeface="Times New Roman" pitchFamily="18" charset="0"/>
                        <a:cs typeface="Times New Roman" pitchFamily="18" charset="0"/>
                      </a:endParaRPr>
                    </a:p>
                  </a:txBody>
                  <a:tcPr marL="91450" marR="91450" anchor="ctr"/>
                </a:tc>
                <a:tc>
                  <a:txBody>
                    <a:bodyPr/>
                    <a:lstStyle/>
                    <a:p>
                      <a:pPr algn="ctr"/>
                      <a:r>
                        <a:rPr lang="en-US" sz="2400" dirty="0" smtClean="0">
                          <a:solidFill>
                            <a:schemeClr val="tx1"/>
                          </a:solidFill>
                          <a:latin typeface="Times New Roman" pitchFamily="18" charset="0"/>
                          <a:cs typeface="Times New Roman" pitchFamily="18" charset="0"/>
                        </a:rPr>
                        <a:t>23</a:t>
                      </a: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endParaRPr lang="en-US" sz="2400" dirty="0">
                        <a:solidFill>
                          <a:schemeClr val="tx1"/>
                        </a:solidFill>
                        <a:latin typeface="Times New Roman" pitchFamily="18" charset="0"/>
                        <a:cs typeface="Times New Roman" pitchFamily="18" charset="0"/>
                      </a:endParaRPr>
                    </a:p>
                  </a:txBody>
                  <a:tcPr marL="91450" marR="91450" anchor="ctr"/>
                </a:tc>
                <a:tc>
                  <a:txBody>
                    <a:bodyPr/>
                    <a:lstStyle/>
                    <a:p>
                      <a:pPr algn="ctr"/>
                      <a:endParaRPr lang="en-US" sz="2400" dirty="0">
                        <a:solidFill>
                          <a:schemeClr val="tx1"/>
                        </a:solidFill>
                        <a:latin typeface="Times New Roman" pitchFamily="18" charset="0"/>
                        <a:cs typeface="Times New Roman" pitchFamily="18" charset="0"/>
                      </a:endParaRPr>
                    </a:p>
                  </a:txBody>
                  <a:tcPr marL="91450" marR="91450" anchor="ctr"/>
                </a:tc>
              </a:tr>
            </a:tbl>
          </a:graphicData>
        </a:graphic>
      </p:graphicFrame>
      <p:sp>
        <p:nvSpPr>
          <p:cNvPr id="26662" name="TextBox 7"/>
          <p:cNvSpPr txBox="1">
            <a:spLocks noChangeArrowheads="1"/>
          </p:cNvSpPr>
          <p:nvPr/>
        </p:nvSpPr>
        <p:spPr bwMode="auto">
          <a:xfrm>
            <a:off x="4876800" y="4243388"/>
            <a:ext cx="4191000" cy="862012"/>
          </a:xfrm>
          <a:prstGeom prst="rect">
            <a:avLst/>
          </a:prstGeom>
          <a:solidFill>
            <a:srgbClr val="FFCCFF"/>
          </a:solidFill>
          <a:ln w="9525">
            <a:noFill/>
            <a:miter lim="800000"/>
            <a:headEnd/>
            <a:tailEnd/>
          </a:ln>
        </p:spPr>
        <p:txBody>
          <a:bodyPr>
            <a:spAutoFit/>
          </a:bodyPr>
          <a:lstStyle/>
          <a:p>
            <a:pPr>
              <a:spcAft>
                <a:spcPts val="1200"/>
              </a:spcAft>
            </a:pPr>
            <a:r>
              <a:rPr lang="en-US" sz="2000"/>
              <a:t>H</a:t>
            </a:r>
            <a:r>
              <a:rPr lang="en-US" sz="2000" baseline="-25000"/>
              <a:t>0</a:t>
            </a:r>
            <a:r>
              <a:rPr lang="en-US" sz="2000"/>
              <a:t>: factor does not affect response</a:t>
            </a:r>
          </a:p>
          <a:p>
            <a:pPr>
              <a:spcAft>
                <a:spcPts val="1200"/>
              </a:spcAft>
            </a:pPr>
            <a:r>
              <a:rPr lang="en-US" sz="2000"/>
              <a:t>H</a:t>
            </a:r>
            <a:r>
              <a:rPr lang="en-US" sz="2000" baseline="-25000"/>
              <a:t>1</a:t>
            </a:r>
            <a:r>
              <a:rPr lang="en-US" sz="2000"/>
              <a:t>: factor does affect response</a:t>
            </a:r>
          </a:p>
        </p:txBody>
      </p:sp>
    </p:spTree>
    <p:extLst>
      <p:ext uri="{BB962C8B-B14F-4D97-AF65-F5344CB8AC3E}">
        <p14:creationId xmlns:p14="http://schemas.microsoft.com/office/powerpoint/2010/main" val="157517296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152400"/>
            <a:ext cx="8229600" cy="1143000"/>
          </a:xfrm>
        </p:spPr>
        <p:txBody>
          <a:bodyPr/>
          <a:lstStyle/>
          <a:p>
            <a:r>
              <a:rPr lang="en-US" dirty="0" smtClean="0"/>
              <a:t>Cake Baking Example</a:t>
            </a:r>
          </a:p>
        </p:txBody>
      </p:sp>
      <p:sp>
        <p:nvSpPr>
          <p:cNvPr id="27651" name="Content Placeholder 2"/>
          <p:cNvSpPr>
            <a:spLocks noGrp="1"/>
          </p:cNvSpPr>
          <p:nvPr>
            <p:ph idx="1"/>
          </p:nvPr>
        </p:nvSpPr>
        <p:spPr>
          <a:xfrm>
            <a:off x="381000" y="914400"/>
            <a:ext cx="8229600" cy="4525963"/>
          </a:xfrm>
        </p:spPr>
        <p:txBody>
          <a:bodyPr/>
          <a:lstStyle/>
          <a:p>
            <a:pPr>
              <a:buFontTx/>
              <a:buNone/>
            </a:pPr>
            <a:r>
              <a:rPr lang="en-US" sz="2400" dirty="0" smtClean="0"/>
              <a:t>Does # eggs affect cake height?</a:t>
            </a:r>
          </a:p>
          <a:p>
            <a:r>
              <a:rPr lang="en-US" sz="2000" dirty="0" smtClean="0"/>
              <a:t>Response: cake height (inches)</a:t>
            </a:r>
          </a:p>
          <a:p>
            <a:r>
              <a:rPr lang="en-US" sz="2000" dirty="0" smtClean="0"/>
              <a:t>Factor: # eggs</a:t>
            </a:r>
          </a:p>
          <a:p>
            <a:r>
              <a:rPr lang="en-US" sz="2000" dirty="0" smtClean="0"/>
              <a:t>Factor levels: 2, 3, 4 eggs</a:t>
            </a:r>
          </a:p>
          <a:p>
            <a:r>
              <a:rPr lang="en-US" sz="2000" dirty="0" smtClean="0"/>
              <a:t>Replicates: 5</a:t>
            </a:r>
          </a:p>
          <a:p>
            <a:r>
              <a:rPr lang="en-US" sz="2000" dirty="0" smtClean="0"/>
              <a:t>Data collected in completely randomized order</a:t>
            </a:r>
          </a:p>
          <a:p>
            <a:r>
              <a:rPr lang="en-US" sz="2000" dirty="0" smtClean="0"/>
              <a:t>H</a:t>
            </a:r>
            <a:r>
              <a:rPr lang="en-US" sz="2000" baseline="-25000" dirty="0" smtClean="0"/>
              <a:t>0</a:t>
            </a:r>
            <a:r>
              <a:rPr lang="en-US" sz="2000" dirty="0" smtClean="0"/>
              <a:t>: </a:t>
            </a:r>
            <a:r>
              <a:rPr lang="el-GR" sz="2000" dirty="0" smtClean="0"/>
              <a:t>μ</a:t>
            </a:r>
            <a:r>
              <a:rPr lang="en-US" sz="2000" baseline="-25000" dirty="0" smtClean="0"/>
              <a:t>2eggs</a:t>
            </a:r>
            <a:r>
              <a:rPr lang="en-US" sz="2000" dirty="0" smtClean="0"/>
              <a:t> = </a:t>
            </a:r>
            <a:r>
              <a:rPr lang="el-GR" sz="2000" dirty="0" smtClean="0"/>
              <a:t>μ</a:t>
            </a:r>
            <a:r>
              <a:rPr lang="en-US" sz="2000" baseline="-25000" dirty="0" smtClean="0"/>
              <a:t>3eggs</a:t>
            </a:r>
            <a:r>
              <a:rPr lang="en-US" sz="2000" dirty="0" smtClean="0"/>
              <a:t> = </a:t>
            </a:r>
            <a:r>
              <a:rPr lang="el-GR" sz="2000" dirty="0" smtClean="0"/>
              <a:t>μ</a:t>
            </a:r>
            <a:r>
              <a:rPr lang="en-US" sz="2000" baseline="-25000" dirty="0" smtClean="0"/>
              <a:t>4eggs</a:t>
            </a:r>
          </a:p>
          <a:p>
            <a:r>
              <a:rPr lang="en-US" sz="2000" dirty="0" smtClean="0"/>
              <a:t>H</a:t>
            </a:r>
            <a:r>
              <a:rPr lang="en-US" sz="2000" baseline="-25000" dirty="0" smtClean="0"/>
              <a:t>1</a:t>
            </a:r>
            <a:r>
              <a:rPr lang="en-US" sz="2000" dirty="0" smtClean="0"/>
              <a:t>: at least one mean is different</a:t>
            </a:r>
          </a:p>
        </p:txBody>
      </p:sp>
      <p:sp>
        <p:nvSpPr>
          <p:cNvPr id="27652"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27653" name="Slide Number Placeholder 4"/>
          <p:cNvSpPr>
            <a:spLocks noGrp="1"/>
          </p:cNvSpPr>
          <p:nvPr>
            <p:ph type="sldNum" sz="quarter" idx="12"/>
          </p:nvPr>
        </p:nvSpPr>
        <p:spPr>
          <a:noFill/>
        </p:spPr>
        <p:txBody>
          <a:bodyPr/>
          <a:lstStyle/>
          <a:p>
            <a:fld id="{B53CDC6C-6643-4BDC-A40B-F25AB97385BA}" type="slidenum">
              <a:rPr lang="en-US" smtClean="0"/>
              <a:pPr/>
              <a:t>148</a:t>
            </a:fld>
            <a:endParaRPr lang="en-US" smtClean="0"/>
          </a:p>
        </p:txBody>
      </p:sp>
      <p:pic>
        <p:nvPicPr>
          <p:cNvPr id="27654" name="Picture 12"/>
          <p:cNvPicPr>
            <a:picLocks noChangeAspect="1" noChangeArrowheads="1"/>
          </p:cNvPicPr>
          <p:nvPr/>
        </p:nvPicPr>
        <p:blipFill>
          <a:blip r:embed="rId3" cstate="print"/>
          <a:srcRect/>
          <a:stretch>
            <a:fillRect/>
          </a:stretch>
        </p:blipFill>
        <p:spPr bwMode="auto">
          <a:xfrm>
            <a:off x="533400" y="4038600"/>
            <a:ext cx="4300538" cy="2566988"/>
          </a:xfrm>
          <a:prstGeom prst="rect">
            <a:avLst/>
          </a:prstGeom>
          <a:noFill/>
          <a:ln w="9525">
            <a:noFill/>
            <a:miter lim="800000"/>
            <a:headEnd/>
            <a:tailEnd/>
          </a:ln>
        </p:spPr>
      </p:pic>
      <p:sp>
        <p:nvSpPr>
          <p:cNvPr id="27655" name="TextBox 6"/>
          <p:cNvSpPr txBox="1">
            <a:spLocks noChangeArrowheads="1"/>
          </p:cNvSpPr>
          <p:nvPr/>
        </p:nvSpPr>
        <p:spPr bwMode="auto">
          <a:xfrm>
            <a:off x="4038600" y="2438400"/>
            <a:ext cx="2133600" cy="400050"/>
          </a:xfrm>
          <a:prstGeom prst="rect">
            <a:avLst/>
          </a:prstGeom>
          <a:solidFill>
            <a:srgbClr val="FFCCFF"/>
          </a:solidFill>
          <a:ln w="9525">
            <a:noFill/>
            <a:miter lim="800000"/>
            <a:headEnd/>
            <a:tailEnd/>
          </a:ln>
        </p:spPr>
        <p:txBody>
          <a:bodyPr>
            <a:spAutoFit/>
          </a:bodyPr>
          <a:lstStyle/>
          <a:p>
            <a:r>
              <a:rPr lang="en-US" sz="2000"/>
              <a:t>Balanced design</a:t>
            </a:r>
          </a:p>
        </p:txBody>
      </p:sp>
      <p:sp>
        <p:nvSpPr>
          <p:cNvPr id="27656" name="Text Box 6"/>
          <p:cNvSpPr txBox="1">
            <a:spLocks noChangeArrowheads="1"/>
          </p:cNvSpPr>
          <p:nvPr/>
        </p:nvSpPr>
        <p:spPr bwMode="auto">
          <a:xfrm>
            <a:off x="5562600" y="3919538"/>
            <a:ext cx="3276600" cy="1754187"/>
          </a:xfrm>
          <a:prstGeom prst="rect">
            <a:avLst/>
          </a:prstGeom>
          <a:solidFill>
            <a:srgbClr val="00FFFF"/>
          </a:solidFill>
          <a:ln w="9525">
            <a:noFill/>
            <a:miter lim="800000"/>
            <a:headEnd/>
            <a:tailEnd/>
          </a:ln>
        </p:spPr>
        <p:txBody>
          <a:bodyPr>
            <a:spAutoFit/>
          </a:bodyPr>
          <a:lstStyle/>
          <a:p>
            <a:pPr>
              <a:spcBef>
                <a:spcPct val="50000"/>
              </a:spcBef>
            </a:pPr>
            <a:r>
              <a:rPr lang="en-US" sz="2400"/>
              <a:t>Your best guess: Does the number of eggs affect cake height?    </a:t>
            </a:r>
          </a:p>
          <a:p>
            <a:pPr>
              <a:spcBef>
                <a:spcPct val="50000"/>
              </a:spcBef>
            </a:pPr>
            <a:r>
              <a:rPr lang="en-US" sz="2400"/>
              <a:t>Yes     No	</a:t>
            </a:r>
            <a:r>
              <a:rPr lang="en-US" sz="2400" u="sng"/>
              <a:t>Why</a:t>
            </a:r>
            <a:r>
              <a:rPr lang="en-US" sz="2400"/>
              <a:t>?</a:t>
            </a:r>
          </a:p>
        </p:txBody>
      </p:sp>
    </p:spTree>
    <p:extLst>
      <p:ext uri="{BB962C8B-B14F-4D97-AF65-F5344CB8AC3E}">
        <p14:creationId xmlns:p14="http://schemas.microsoft.com/office/powerpoint/2010/main" val="34410241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Cake Baking Example</a:t>
            </a:r>
          </a:p>
        </p:txBody>
      </p:sp>
      <p:sp>
        <p:nvSpPr>
          <p:cNvPr id="28675" name="Content Placeholder 2"/>
          <p:cNvSpPr>
            <a:spLocks noGrp="1"/>
          </p:cNvSpPr>
          <p:nvPr>
            <p:ph idx="1"/>
          </p:nvPr>
        </p:nvSpPr>
        <p:spPr>
          <a:xfrm>
            <a:off x="152400" y="1066800"/>
            <a:ext cx="8534400" cy="4525963"/>
          </a:xfrm>
        </p:spPr>
        <p:txBody>
          <a:bodyPr/>
          <a:lstStyle/>
          <a:p>
            <a:r>
              <a:rPr lang="en-US" sz="2400" smtClean="0"/>
              <a:t>ANOVA Table</a:t>
            </a:r>
          </a:p>
          <a:p>
            <a:endParaRPr lang="en-US" sz="2400" smtClean="0"/>
          </a:p>
          <a:p>
            <a:endParaRPr lang="en-US" sz="2400" smtClean="0"/>
          </a:p>
          <a:p>
            <a:endParaRPr lang="en-US" sz="2400" smtClean="0"/>
          </a:p>
          <a:p>
            <a:endParaRPr lang="en-US" sz="2400" smtClean="0"/>
          </a:p>
          <a:p>
            <a:endParaRPr lang="en-US" sz="2400" smtClean="0"/>
          </a:p>
          <a:p>
            <a:r>
              <a:rPr lang="en-US" sz="2400" smtClean="0"/>
              <a:t>Does the number of eggs affect cake height?</a:t>
            </a:r>
          </a:p>
          <a:p>
            <a:r>
              <a:rPr lang="en-US" sz="2400" smtClean="0"/>
              <a:t>Use </a:t>
            </a:r>
            <a:r>
              <a:rPr lang="el-GR" sz="2400" smtClean="0">
                <a:latin typeface="Times New Roman" pitchFamily="18" charset="0"/>
                <a:cs typeface="Times New Roman" pitchFamily="18" charset="0"/>
              </a:rPr>
              <a:t>α</a:t>
            </a:r>
            <a:r>
              <a:rPr lang="en-US" sz="2400" smtClean="0">
                <a:latin typeface="Times New Roman" pitchFamily="18" charset="0"/>
                <a:cs typeface="Times New Roman" pitchFamily="18" charset="0"/>
              </a:rPr>
              <a:t> </a:t>
            </a:r>
            <a:r>
              <a:rPr lang="en-US" sz="2400" smtClean="0"/>
              <a:t>= 0.05    F</a:t>
            </a:r>
            <a:r>
              <a:rPr lang="en-US" sz="2400" baseline="-25000" smtClean="0"/>
              <a:t>0.05,2,12</a:t>
            </a:r>
            <a:r>
              <a:rPr lang="en-US" sz="2400" smtClean="0"/>
              <a:t> = 3.89</a:t>
            </a:r>
          </a:p>
          <a:p>
            <a:r>
              <a:rPr lang="en-US" sz="2400" smtClean="0"/>
              <a:t>H</a:t>
            </a:r>
            <a:r>
              <a:rPr lang="en-US" sz="2400" baseline="-25000" smtClean="0"/>
              <a:t>0</a:t>
            </a:r>
            <a:r>
              <a:rPr lang="en-US" sz="2400" smtClean="0"/>
              <a:t>: </a:t>
            </a:r>
            <a:r>
              <a:rPr lang="el-GR" sz="2400" smtClean="0"/>
              <a:t>μ</a:t>
            </a:r>
            <a:r>
              <a:rPr lang="en-US" sz="2400" baseline="-25000" smtClean="0"/>
              <a:t>2eggs</a:t>
            </a:r>
            <a:r>
              <a:rPr lang="en-US" sz="2400" smtClean="0"/>
              <a:t> = </a:t>
            </a:r>
            <a:r>
              <a:rPr lang="el-GR" sz="2400" smtClean="0"/>
              <a:t>μ</a:t>
            </a:r>
            <a:r>
              <a:rPr lang="en-US" sz="2400" baseline="-25000" smtClean="0"/>
              <a:t>3eggs</a:t>
            </a:r>
            <a:r>
              <a:rPr lang="en-US" sz="2400" smtClean="0"/>
              <a:t> = </a:t>
            </a:r>
            <a:r>
              <a:rPr lang="el-GR" sz="2400" smtClean="0"/>
              <a:t>μ</a:t>
            </a:r>
            <a:r>
              <a:rPr lang="en-US" sz="2400" baseline="-25000" smtClean="0"/>
              <a:t>4eggs</a:t>
            </a:r>
          </a:p>
          <a:p>
            <a:r>
              <a:rPr lang="en-US" sz="2400" smtClean="0"/>
              <a:t>Since 21.91 &gt; 3.89  we reject H</a:t>
            </a:r>
            <a:r>
              <a:rPr lang="en-US" sz="2400" baseline="-25000" smtClean="0"/>
              <a:t>0</a:t>
            </a:r>
            <a:r>
              <a:rPr lang="en-US" sz="2400" smtClean="0"/>
              <a:t> </a:t>
            </a:r>
          </a:p>
          <a:p>
            <a:pPr lvl="1">
              <a:buFont typeface="Arial" pitchFamily="34" charset="0"/>
              <a:buChar char="•"/>
            </a:pPr>
            <a:r>
              <a:rPr lang="en-US" sz="2000" smtClean="0"/>
              <a:t>i.e. we </a:t>
            </a:r>
            <a:r>
              <a:rPr lang="en-US" sz="2000" u="sng" smtClean="0"/>
              <a:t>reject</a:t>
            </a:r>
            <a:r>
              <a:rPr lang="en-US" sz="2000" smtClean="0"/>
              <a:t> the hypothesis that the average cake height is approximately the same whether we use 2, 3, or 4 eggs </a:t>
            </a:r>
          </a:p>
          <a:p>
            <a:r>
              <a:rPr lang="en-US" sz="2400" smtClean="0"/>
              <a:t>Conclude number of eggs </a:t>
            </a:r>
            <a:r>
              <a:rPr lang="en-US" sz="2400" u="sng" smtClean="0"/>
              <a:t>does</a:t>
            </a:r>
            <a:r>
              <a:rPr lang="en-US" sz="2400" smtClean="0"/>
              <a:t> affect cake height</a:t>
            </a:r>
            <a:endParaRPr lang="en-US" sz="2400" baseline="-25000" smtClean="0"/>
          </a:p>
          <a:p>
            <a:endParaRPr lang="en-US" sz="2400" smtClean="0"/>
          </a:p>
          <a:p>
            <a:endParaRPr lang="en-US" sz="2400" smtClean="0"/>
          </a:p>
          <a:p>
            <a:endParaRPr lang="en-US" sz="2400" smtClean="0"/>
          </a:p>
        </p:txBody>
      </p:sp>
      <p:sp>
        <p:nvSpPr>
          <p:cNvPr id="2867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28677" name="Slide Number Placeholder 4"/>
          <p:cNvSpPr>
            <a:spLocks noGrp="1"/>
          </p:cNvSpPr>
          <p:nvPr>
            <p:ph type="sldNum" sz="quarter" idx="12"/>
          </p:nvPr>
        </p:nvSpPr>
        <p:spPr>
          <a:noFill/>
        </p:spPr>
        <p:txBody>
          <a:bodyPr/>
          <a:lstStyle/>
          <a:p>
            <a:fld id="{5C1CFF5C-DDF3-4036-935F-B40B11618603}" type="slidenum">
              <a:rPr lang="en-US" smtClean="0"/>
              <a:pPr/>
              <a:t>149</a:t>
            </a:fld>
            <a:endParaRPr lang="en-US" smtClean="0"/>
          </a:p>
        </p:txBody>
      </p:sp>
      <p:sp>
        <p:nvSpPr>
          <p:cNvPr id="28678" name="TextBox 5"/>
          <p:cNvSpPr txBox="1">
            <a:spLocks noChangeArrowheads="1"/>
          </p:cNvSpPr>
          <p:nvPr/>
        </p:nvSpPr>
        <p:spPr bwMode="auto">
          <a:xfrm>
            <a:off x="5029200" y="4319588"/>
            <a:ext cx="4114800" cy="862012"/>
          </a:xfrm>
          <a:prstGeom prst="rect">
            <a:avLst/>
          </a:prstGeom>
          <a:solidFill>
            <a:srgbClr val="FFCCFF"/>
          </a:solidFill>
          <a:ln w="9525">
            <a:noFill/>
            <a:miter lim="800000"/>
            <a:headEnd/>
            <a:tailEnd/>
          </a:ln>
        </p:spPr>
        <p:txBody>
          <a:bodyPr>
            <a:spAutoFit/>
          </a:bodyPr>
          <a:lstStyle/>
          <a:p>
            <a:pPr>
              <a:spcAft>
                <a:spcPts val="1200"/>
              </a:spcAft>
            </a:pPr>
            <a:r>
              <a:rPr lang="en-US" sz="2000"/>
              <a:t>H</a:t>
            </a:r>
            <a:r>
              <a:rPr lang="en-US" sz="2000" baseline="-25000"/>
              <a:t>0</a:t>
            </a:r>
            <a:r>
              <a:rPr lang="en-US" sz="2000"/>
              <a:t>: factor does not affect response</a:t>
            </a:r>
          </a:p>
          <a:p>
            <a:pPr>
              <a:spcAft>
                <a:spcPts val="1200"/>
              </a:spcAft>
            </a:pPr>
            <a:r>
              <a:rPr lang="en-US" sz="2000"/>
              <a:t>H</a:t>
            </a:r>
            <a:r>
              <a:rPr lang="en-US" sz="2000" baseline="-25000"/>
              <a:t>1</a:t>
            </a:r>
            <a:r>
              <a:rPr lang="en-US" sz="2000"/>
              <a:t>: factor does affect response</a:t>
            </a:r>
          </a:p>
        </p:txBody>
      </p:sp>
      <p:graphicFrame>
        <p:nvGraphicFramePr>
          <p:cNvPr id="7" name="Content Placeholder 5"/>
          <p:cNvGraphicFramePr>
            <a:graphicFrameLocks/>
          </p:cNvGraphicFramePr>
          <p:nvPr/>
        </p:nvGraphicFramePr>
        <p:xfrm>
          <a:off x="930275" y="1600200"/>
          <a:ext cx="7864474" cy="1828800"/>
        </p:xfrm>
        <a:graphic>
          <a:graphicData uri="http://schemas.openxmlformats.org/drawingml/2006/table">
            <a:tbl>
              <a:tblPr firstRow="1" bandRow="1">
                <a:tableStyleId>{5C22544A-7EE6-4342-B048-85BDC9FD1C3A}</a:tableStyleId>
              </a:tblPr>
              <a:tblGrid>
                <a:gridCol w="2743422"/>
                <a:gridCol w="1280263"/>
                <a:gridCol w="1280263"/>
                <a:gridCol w="1280263"/>
                <a:gridCol w="1280263"/>
              </a:tblGrid>
              <a:tr h="365760">
                <a:tc>
                  <a:txBody>
                    <a:bodyPr/>
                    <a:lstStyle/>
                    <a:p>
                      <a:pPr algn="ctr"/>
                      <a:r>
                        <a:rPr lang="en-US" sz="2400" dirty="0" smtClean="0">
                          <a:solidFill>
                            <a:schemeClr val="tx1"/>
                          </a:solidFill>
                          <a:latin typeface="Times New Roman" pitchFamily="18" charset="0"/>
                          <a:cs typeface="Times New Roman" pitchFamily="18" charset="0"/>
                        </a:rPr>
                        <a:t>Source of Variation</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SS</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err="1" smtClean="0">
                          <a:solidFill>
                            <a:schemeClr val="tx1"/>
                          </a:solidFill>
                          <a:latin typeface="Times New Roman" pitchFamily="18" charset="0"/>
                          <a:cs typeface="Times New Roman" pitchFamily="18" charset="0"/>
                        </a:rPr>
                        <a:t>df</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MS</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F</a:t>
                      </a:r>
                      <a:endParaRPr lang="en-US" sz="2400" dirty="0">
                        <a:solidFill>
                          <a:schemeClr val="tx1"/>
                        </a:solidFill>
                        <a:latin typeface="Times New Roman" pitchFamily="18" charset="0"/>
                        <a:cs typeface="Times New Roman" pitchFamily="18" charset="0"/>
                      </a:endParaRPr>
                    </a:p>
                  </a:txBody>
                  <a:tcPr marL="91447" marR="91447" anchor="ctr"/>
                </a:tc>
              </a:tr>
              <a:tr h="365760">
                <a:tc>
                  <a:txBody>
                    <a:bodyPr/>
                    <a:lstStyle/>
                    <a:p>
                      <a:pPr algn="ctr"/>
                      <a:r>
                        <a:rPr lang="en-US" sz="2400" dirty="0" smtClean="0">
                          <a:solidFill>
                            <a:schemeClr val="tx1"/>
                          </a:solidFill>
                          <a:latin typeface="Times New Roman" pitchFamily="18" charset="0"/>
                          <a:cs typeface="Times New Roman" pitchFamily="18" charset="0"/>
                        </a:rPr>
                        <a:t># eggs</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1.577</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2</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0.789</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baseline="0" dirty="0" smtClean="0">
                          <a:solidFill>
                            <a:schemeClr val="tx1"/>
                          </a:solidFill>
                          <a:latin typeface="Times New Roman" pitchFamily="18" charset="0"/>
                          <a:cs typeface="Times New Roman" pitchFamily="18" charset="0"/>
                        </a:rPr>
                        <a:t>21.91</a:t>
                      </a:r>
                      <a:endParaRPr lang="en-US" sz="2400" baseline="0" dirty="0">
                        <a:solidFill>
                          <a:schemeClr val="tx1"/>
                        </a:solidFill>
                        <a:latin typeface="Times New Roman" pitchFamily="18" charset="0"/>
                        <a:cs typeface="Times New Roman" pitchFamily="18" charset="0"/>
                      </a:endParaRPr>
                    </a:p>
                  </a:txBody>
                  <a:tcPr marL="91447" marR="91447" anchor="ctr"/>
                </a:tc>
              </a:tr>
              <a:tr h="365760">
                <a:tc>
                  <a:txBody>
                    <a:bodyPr/>
                    <a:lstStyle/>
                    <a:p>
                      <a:pPr algn="ctr"/>
                      <a:r>
                        <a:rPr lang="en-US" sz="2400" dirty="0" smtClean="0">
                          <a:solidFill>
                            <a:schemeClr val="tx1"/>
                          </a:solidFill>
                          <a:latin typeface="Times New Roman" pitchFamily="18" charset="0"/>
                          <a:cs typeface="Times New Roman" pitchFamily="18" charset="0"/>
                        </a:rPr>
                        <a:t>Error</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0.432</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12</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0.036</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endParaRPr lang="en-US" sz="2400" dirty="0">
                        <a:solidFill>
                          <a:schemeClr val="tx1"/>
                        </a:solidFill>
                        <a:latin typeface="Times New Roman" pitchFamily="18" charset="0"/>
                        <a:cs typeface="Times New Roman" pitchFamily="18" charset="0"/>
                      </a:endParaRPr>
                    </a:p>
                  </a:txBody>
                  <a:tcPr marL="91447" marR="91447" anchor="ctr"/>
                </a:tc>
              </a:tr>
              <a:tr h="365760">
                <a:tc>
                  <a:txBody>
                    <a:bodyPr/>
                    <a:lstStyle/>
                    <a:p>
                      <a:pPr algn="ctr"/>
                      <a:r>
                        <a:rPr lang="en-US" sz="2400" dirty="0" smtClean="0">
                          <a:solidFill>
                            <a:schemeClr val="tx1"/>
                          </a:solidFill>
                          <a:latin typeface="Times New Roman" pitchFamily="18" charset="0"/>
                          <a:cs typeface="Times New Roman" pitchFamily="18" charset="0"/>
                        </a:rPr>
                        <a:t>Total</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baseline="0" dirty="0" smtClean="0">
                          <a:solidFill>
                            <a:schemeClr val="tx1"/>
                          </a:solidFill>
                          <a:latin typeface="Times New Roman" pitchFamily="18" charset="0"/>
                          <a:cs typeface="Times New Roman" pitchFamily="18" charset="0"/>
                        </a:rPr>
                        <a:t>2.009</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14</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endParaRPr lang="en-US" sz="2400" dirty="0">
                        <a:solidFill>
                          <a:schemeClr val="tx1"/>
                        </a:solidFill>
                        <a:latin typeface="Times New Roman" pitchFamily="18" charset="0"/>
                        <a:cs typeface="Times New Roman" pitchFamily="18" charset="0"/>
                      </a:endParaRPr>
                    </a:p>
                  </a:txBody>
                  <a:tcPr marL="91447" marR="91447" anchor="ctr"/>
                </a:tc>
              </a:tr>
            </a:tbl>
          </a:graphicData>
        </a:graphic>
      </p:graphicFrame>
    </p:spTree>
    <p:extLst>
      <p:ext uri="{BB962C8B-B14F-4D97-AF65-F5344CB8AC3E}">
        <p14:creationId xmlns:p14="http://schemas.microsoft.com/office/powerpoint/2010/main" val="30801641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28600"/>
            <a:ext cx="8229600" cy="1143000"/>
          </a:xfrm>
          <a:noFill/>
        </p:spPr>
        <p:txBody>
          <a:bodyPr/>
          <a:lstStyle/>
          <a:p>
            <a:pPr eaLnBrk="1" hangingPunct="1"/>
            <a:r>
              <a:rPr lang="en-US" smtClean="0"/>
              <a:t>Cake Baking Example (cont.)</a:t>
            </a:r>
          </a:p>
        </p:txBody>
      </p:sp>
      <p:sp>
        <p:nvSpPr>
          <p:cNvPr id="40963" name="Rectangle 3"/>
          <p:cNvSpPr>
            <a:spLocks noGrp="1" noChangeArrowheads="1"/>
          </p:cNvSpPr>
          <p:nvPr>
            <p:ph type="body" idx="1"/>
          </p:nvPr>
        </p:nvSpPr>
        <p:spPr>
          <a:xfrm>
            <a:off x="419100" y="1676400"/>
            <a:ext cx="8496300" cy="5181600"/>
          </a:xfrm>
          <a:noFill/>
        </p:spPr>
        <p:txBody>
          <a:bodyPr/>
          <a:lstStyle/>
          <a:p>
            <a:pPr eaLnBrk="1" hangingPunct="1">
              <a:spcBef>
                <a:spcPts val="600"/>
              </a:spcBef>
              <a:spcAft>
                <a:spcPts val="600"/>
              </a:spcAft>
            </a:pPr>
            <a:r>
              <a:rPr lang="en-US" sz="2800" dirty="0" smtClean="0"/>
              <a:t>Not all factors will have a significant effect on cake height.</a:t>
            </a:r>
          </a:p>
          <a:p>
            <a:pPr eaLnBrk="1" hangingPunct="1">
              <a:spcBef>
                <a:spcPts val="600"/>
              </a:spcBef>
              <a:spcAft>
                <a:spcPts val="600"/>
              </a:spcAft>
            </a:pPr>
            <a:r>
              <a:rPr lang="en-US" sz="2800" dirty="0" smtClean="0"/>
              <a:t>How to determine which factors are significant?</a:t>
            </a:r>
          </a:p>
          <a:p>
            <a:pPr eaLnBrk="1" hangingPunct="1">
              <a:spcBef>
                <a:spcPts val="600"/>
              </a:spcBef>
              <a:spcAft>
                <a:spcPts val="600"/>
              </a:spcAft>
            </a:pPr>
            <a:r>
              <a:rPr lang="en-US" sz="2800" dirty="0" smtClean="0"/>
              <a:t>How to predict cake height for given factor levels?</a:t>
            </a:r>
          </a:p>
          <a:p>
            <a:pPr eaLnBrk="1" hangingPunct="1">
              <a:spcBef>
                <a:spcPts val="600"/>
              </a:spcBef>
              <a:spcAft>
                <a:spcPts val="600"/>
              </a:spcAft>
            </a:pPr>
            <a:r>
              <a:rPr lang="en-US" sz="2800" dirty="0" smtClean="0"/>
              <a:t>How to choose factor </a:t>
            </a:r>
            <a:r>
              <a:rPr lang="en-US" sz="2800" b="1" dirty="0" smtClean="0">
                <a:solidFill>
                  <a:schemeClr val="accent2"/>
                </a:solidFill>
              </a:rPr>
              <a:t>levels </a:t>
            </a:r>
            <a:r>
              <a:rPr lang="en-US" sz="2800" dirty="0" smtClean="0"/>
              <a:t>(settings) to achieve desired cake height?</a:t>
            </a:r>
          </a:p>
        </p:txBody>
      </p:sp>
      <p:sp>
        <p:nvSpPr>
          <p:cNvPr id="40964" name="Slide Number Placeholder 3"/>
          <p:cNvSpPr>
            <a:spLocks noGrp="1"/>
          </p:cNvSpPr>
          <p:nvPr>
            <p:ph type="sldNum" sz="quarter" idx="12"/>
          </p:nvPr>
        </p:nvSpPr>
        <p:spPr>
          <a:noFill/>
        </p:spPr>
        <p:txBody>
          <a:bodyPr/>
          <a:lstStyle/>
          <a:p>
            <a:fld id="{5232A9CE-AC92-434D-9C3E-B05276517E04}" type="slidenum">
              <a:rPr lang="en-US" smtClean="0"/>
              <a:pPr/>
              <a:t>15</a:t>
            </a:fld>
            <a:endParaRPr lang="en-US" smtClean="0"/>
          </a:p>
        </p:txBody>
      </p:sp>
      <p:sp>
        <p:nvSpPr>
          <p:cNvPr id="40965"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152400"/>
            <a:ext cx="8229600" cy="1143000"/>
          </a:xfrm>
        </p:spPr>
        <p:txBody>
          <a:bodyPr/>
          <a:lstStyle/>
          <a:p>
            <a:r>
              <a:rPr lang="en-US" dirty="0" smtClean="0"/>
              <a:t>Cake Baking Example</a:t>
            </a:r>
          </a:p>
        </p:txBody>
      </p:sp>
      <p:sp>
        <p:nvSpPr>
          <p:cNvPr id="29699" name="Content Placeholder 2"/>
          <p:cNvSpPr>
            <a:spLocks noGrp="1"/>
          </p:cNvSpPr>
          <p:nvPr>
            <p:ph idx="1"/>
          </p:nvPr>
        </p:nvSpPr>
        <p:spPr>
          <a:xfrm>
            <a:off x="381000" y="914400"/>
            <a:ext cx="8229600" cy="4525963"/>
          </a:xfrm>
        </p:spPr>
        <p:txBody>
          <a:bodyPr/>
          <a:lstStyle/>
          <a:p>
            <a:pPr>
              <a:buFontTx/>
              <a:buNone/>
            </a:pPr>
            <a:r>
              <a:rPr lang="en-US" sz="2400" dirty="0" smtClean="0"/>
              <a:t>Does # eggs affect cake height?</a:t>
            </a:r>
          </a:p>
          <a:p>
            <a:r>
              <a:rPr lang="en-US" sz="2000" dirty="0" smtClean="0"/>
              <a:t>Response: cake height (inches)</a:t>
            </a:r>
          </a:p>
          <a:p>
            <a:r>
              <a:rPr lang="en-US" sz="2000" dirty="0" smtClean="0"/>
              <a:t>Factor: # eggs</a:t>
            </a:r>
          </a:p>
          <a:p>
            <a:r>
              <a:rPr lang="en-US" sz="2000" dirty="0" smtClean="0"/>
              <a:t>Factor levels: 2, 3, 4 eggs</a:t>
            </a:r>
          </a:p>
          <a:p>
            <a:r>
              <a:rPr lang="en-US" sz="2000" dirty="0" smtClean="0"/>
              <a:t>Replicates: 5</a:t>
            </a:r>
          </a:p>
          <a:p>
            <a:r>
              <a:rPr lang="en-US" sz="2000" dirty="0"/>
              <a:t>Data collected in completely randomized order</a:t>
            </a:r>
          </a:p>
          <a:p>
            <a:r>
              <a:rPr lang="en-US" sz="2000" dirty="0" smtClean="0"/>
              <a:t>H</a:t>
            </a:r>
            <a:r>
              <a:rPr lang="en-US" sz="2000" baseline="-25000" dirty="0" smtClean="0"/>
              <a:t>0</a:t>
            </a:r>
            <a:r>
              <a:rPr lang="en-US" sz="2000" dirty="0" smtClean="0"/>
              <a:t>: </a:t>
            </a:r>
            <a:r>
              <a:rPr lang="el-GR" sz="2000" dirty="0" smtClean="0"/>
              <a:t>μ</a:t>
            </a:r>
            <a:r>
              <a:rPr lang="en-US" sz="2000" baseline="-25000" dirty="0" smtClean="0"/>
              <a:t>2eggs</a:t>
            </a:r>
            <a:r>
              <a:rPr lang="en-US" sz="2000" dirty="0" smtClean="0"/>
              <a:t> = </a:t>
            </a:r>
            <a:r>
              <a:rPr lang="el-GR" sz="2000" dirty="0" smtClean="0"/>
              <a:t>μ</a:t>
            </a:r>
            <a:r>
              <a:rPr lang="en-US" sz="2000" baseline="-25000" dirty="0" smtClean="0"/>
              <a:t>3eggs</a:t>
            </a:r>
            <a:r>
              <a:rPr lang="en-US" sz="2000" dirty="0" smtClean="0"/>
              <a:t> = </a:t>
            </a:r>
            <a:r>
              <a:rPr lang="el-GR" sz="2000" dirty="0" smtClean="0"/>
              <a:t>μ</a:t>
            </a:r>
            <a:r>
              <a:rPr lang="en-US" sz="2000" baseline="-25000" dirty="0" smtClean="0"/>
              <a:t>4eggs</a:t>
            </a:r>
          </a:p>
          <a:p>
            <a:r>
              <a:rPr lang="en-US" sz="2000" dirty="0" smtClean="0"/>
              <a:t>H</a:t>
            </a:r>
            <a:r>
              <a:rPr lang="en-US" sz="2000" baseline="-25000" dirty="0" smtClean="0"/>
              <a:t>1</a:t>
            </a:r>
            <a:r>
              <a:rPr lang="en-US" sz="2000" dirty="0" smtClean="0"/>
              <a:t>: at least one mean is different</a:t>
            </a:r>
          </a:p>
        </p:txBody>
      </p:sp>
      <p:sp>
        <p:nvSpPr>
          <p:cNvPr id="29700"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29701" name="Slide Number Placeholder 4"/>
          <p:cNvSpPr>
            <a:spLocks noGrp="1"/>
          </p:cNvSpPr>
          <p:nvPr>
            <p:ph type="sldNum" sz="quarter" idx="12"/>
          </p:nvPr>
        </p:nvSpPr>
        <p:spPr>
          <a:noFill/>
        </p:spPr>
        <p:txBody>
          <a:bodyPr/>
          <a:lstStyle/>
          <a:p>
            <a:fld id="{47619EEA-29ED-4BD3-B6CB-9C1EAD39DEB0}" type="slidenum">
              <a:rPr lang="en-US" smtClean="0"/>
              <a:pPr/>
              <a:t>150</a:t>
            </a:fld>
            <a:endParaRPr lang="en-US" smtClean="0"/>
          </a:p>
        </p:txBody>
      </p:sp>
      <p:sp>
        <p:nvSpPr>
          <p:cNvPr id="29702" name="TextBox 6"/>
          <p:cNvSpPr txBox="1">
            <a:spLocks noChangeArrowheads="1"/>
          </p:cNvSpPr>
          <p:nvPr/>
        </p:nvSpPr>
        <p:spPr bwMode="auto">
          <a:xfrm>
            <a:off x="4038600" y="2724150"/>
            <a:ext cx="2133600" cy="400050"/>
          </a:xfrm>
          <a:prstGeom prst="rect">
            <a:avLst/>
          </a:prstGeom>
          <a:solidFill>
            <a:srgbClr val="FFCCFF"/>
          </a:solidFill>
          <a:ln w="9525">
            <a:noFill/>
            <a:miter lim="800000"/>
            <a:headEnd/>
            <a:tailEnd/>
          </a:ln>
        </p:spPr>
        <p:txBody>
          <a:bodyPr>
            <a:spAutoFit/>
          </a:bodyPr>
          <a:lstStyle/>
          <a:p>
            <a:r>
              <a:rPr lang="en-US" sz="2000"/>
              <a:t>Balanced design</a:t>
            </a:r>
          </a:p>
        </p:txBody>
      </p:sp>
      <p:sp>
        <p:nvSpPr>
          <p:cNvPr id="29703" name="Text Box 6"/>
          <p:cNvSpPr txBox="1">
            <a:spLocks noChangeArrowheads="1"/>
          </p:cNvSpPr>
          <p:nvPr/>
        </p:nvSpPr>
        <p:spPr bwMode="auto">
          <a:xfrm>
            <a:off x="5562600" y="3919538"/>
            <a:ext cx="3276600" cy="1754187"/>
          </a:xfrm>
          <a:prstGeom prst="rect">
            <a:avLst/>
          </a:prstGeom>
          <a:solidFill>
            <a:srgbClr val="00FFFF"/>
          </a:solidFill>
          <a:ln w="9525">
            <a:noFill/>
            <a:miter lim="800000"/>
            <a:headEnd/>
            <a:tailEnd/>
          </a:ln>
        </p:spPr>
        <p:txBody>
          <a:bodyPr>
            <a:spAutoFit/>
          </a:bodyPr>
          <a:lstStyle/>
          <a:p>
            <a:pPr>
              <a:spcBef>
                <a:spcPct val="50000"/>
              </a:spcBef>
            </a:pPr>
            <a:r>
              <a:rPr lang="en-US" sz="2400"/>
              <a:t>Your best guess: Does the number of eggs affect cake height?    </a:t>
            </a:r>
          </a:p>
          <a:p>
            <a:pPr>
              <a:spcBef>
                <a:spcPct val="50000"/>
              </a:spcBef>
            </a:pPr>
            <a:r>
              <a:rPr lang="en-US" sz="2400"/>
              <a:t>Yes     No	</a:t>
            </a:r>
            <a:r>
              <a:rPr lang="en-US" sz="2400" u="sng"/>
              <a:t>Why</a:t>
            </a:r>
            <a:r>
              <a:rPr lang="en-US" sz="2400"/>
              <a:t>?</a:t>
            </a:r>
          </a:p>
        </p:txBody>
      </p:sp>
      <p:pic>
        <p:nvPicPr>
          <p:cNvPr id="9" name="Picture 13"/>
          <p:cNvPicPr>
            <a:picLocks noChangeAspect="1" noChangeArrowheads="1"/>
          </p:cNvPicPr>
          <p:nvPr/>
        </p:nvPicPr>
        <p:blipFill>
          <a:blip r:embed="rId3" cstate="print"/>
          <a:srcRect/>
          <a:stretch>
            <a:fillRect/>
          </a:stretch>
        </p:blipFill>
        <p:spPr bwMode="auto">
          <a:xfrm>
            <a:off x="990600" y="3962400"/>
            <a:ext cx="4246563" cy="2590800"/>
          </a:xfrm>
          <a:prstGeom prst="rect">
            <a:avLst/>
          </a:prstGeom>
          <a:noFill/>
          <a:ln w="9525">
            <a:noFill/>
            <a:miter lim="800000"/>
            <a:headEnd/>
            <a:tailEnd/>
          </a:ln>
        </p:spPr>
      </p:pic>
    </p:spTree>
    <p:extLst>
      <p:ext uri="{BB962C8B-B14F-4D97-AF65-F5344CB8AC3E}">
        <p14:creationId xmlns:p14="http://schemas.microsoft.com/office/powerpoint/2010/main" val="2095322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Cake Baking Example</a:t>
            </a:r>
          </a:p>
        </p:txBody>
      </p:sp>
      <p:sp>
        <p:nvSpPr>
          <p:cNvPr id="30723" name="Content Placeholder 2"/>
          <p:cNvSpPr>
            <a:spLocks noGrp="1"/>
          </p:cNvSpPr>
          <p:nvPr>
            <p:ph idx="1"/>
          </p:nvPr>
        </p:nvSpPr>
        <p:spPr>
          <a:xfrm>
            <a:off x="152400" y="1066800"/>
            <a:ext cx="8534400" cy="4525963"/>
          </a:xfrm>
        </p:spPr>
        <p:txBody>
          <a:bodyPr/>
          <a:lstStyle/>
          <a:p>
            <a:r>
              <a:rPr lang="en-US" sz="2400" dirty="0" smtClean="0"/>
              <a:t>ANOVA Table</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Does the number of eggs affect cake height?</a:t>
            </a:r>
          </a:p>
          <a:p>
            <a:r>
              <a:rPr lang="en-US" sz="2400" dirty="0" smtClean="0"/>
              <a:t>Use </a:t>
            </a:r>
            <a:r>
              <a:rPr lang="el-GR" sz="2400" dirty="0" smtClean="0">
                <a:latin typeface="Times New Roman" pitchFamily="18" charset="0"/>
                <a:cs typeface="Times New Roman" pitchFamily="18" charset="0"/>
              </a:rPr>
              <a:t>α</a:t>
            </a:r>
            <a:r>
              <a:rPr lang="en-US" sz="2400" dirty="0" smtClean="0">
                <a:latin typeface="Times New Roman" pitchFamily="18" charset="0"/>
                <a:cs typeface="Times New Roman" pitchFamily="18" charset="0"/>
              </a:rPr>
              <a:t> </a:t>
            </a:r>
            <a:r>
              <a:rPr lang="en-US" sz="2400" dirty="0" smtClean="0"/>
              <a:t>= 0.05    F</a:t>
            </a:r>
            <a:r>
              <a:rPr lang="en-US" sz="2400" baseline="-25000" dirty="0" smtClean="0"/>
              <a:t>0.05,2,12</a:t>
            </a:r>
            <a:r>
              <a:rPr lang="en-US" sz="2400" dirty="0" smtClean="0"/>
              <a:t> = 3.89</a:t>
            </a:r>
          </a:p>
          <a:p>
            <a:r>
              <a:rPr lang="en-US" sz="2400" dirty="0" smtClean="0"/>
              <a:t>H</a:t>
            </a:r>
            <a:r>
              <a:rPr lang="en-US" sz="2400" baseline="-25000" dirty="0" smtClean="0"/>
              <a:t>0</a:t>
            </a:r>
            <a:r>
              <a:rPr lang="en-US" sz="2400" dirty="0" smtClean="0"/>
              <a:t>: </a:t>
            </a:r>
            <a:r>
              <a:rPr lang="el-GR" sz="2400" dirty="0" smtClean="0"/>
              <a:t>μ</a:t>
            </a:r>
            <a:r>
              <a:rPr lang="en-US" sz="2400" baseline="-25000" dirty="0" smtClean="0"/>
              <a:t>2eggs</a:t>
            </a:r>
            <a:r>
              <a:rPr lang="en-US" sz="2400" dirty="0" smtClean="0"/>
              <a:t> = </a:t>
            </a:r>
            <a:r>
              <a:rPr lang="el-GR" sz="2400" dirty="0" smtClean="0"/>
              <a:t>μ</a:t>
            </a:r>
            <a:r>
              <a:rPr lang="en-US" sz="2400" baseline="-25000" dirty="0" smtClean="0"/>
              <a:t>3eggs</a:t>
            </a:r>
            <a:r>
              <a:rPr lang="en-US" sz="2400" dirty="0" smtClean="0"/>
              <a:t> = </a:t>
            </a:r>
            <a:r>
              <a:rPr lang="el-GR" sz="2400" dirty="0" smtClean="0"/>
              <a:t>μ</a:t>
            </a:r>
            <a:r>
              <a:rPr lang="en-US" sz="2400" baseline="-25000" dirty="0" smtClean="0"/>
              <a:t>4eggs</a:t>
            </a:r>
          </a:p>
          <a:p>
            <a:r>
              <a:rPr lang="en-US" sz="2400" dirty="0" smtClean="0"/>
              <a:t>Since 0.46 &lt; 3.89  we accept H</a:t>
            </a:r>
            <a:r>
              <a:rPr lang="en-US" sz="2400" baseline="-25000" dirty="0" smtClean="0"/>
              <a:t>0</a:t>
            </a:r>
            <a:r>
              <a:rPr lang="en-US" sz="2400" dirty="0" smtClean="0"/>
              <a:t> </a:t>
            </a:r>
          </a:p>
          <a:p>
            <a:pPr lvl="1">
              <a:buFont typeface="Arial" pitchFamily="34" charset="0"/>
              <a:buChar char="•"/>
            </a:pPr>
            <a:r>
              <a:rPr lang="en-US" sz="2000" dirty="0" smtClean="0"/>
              <a:t>i.e. we </a:t>
            </a:r>
            <a:r>
              <a:rPr lang="en-US" sz="2000" u="sng" dirty="0" smtClean="0"/>
              <a:t>accept </a:t>
            </a:r>
            <a:r>
              <a:rPr lang="en-US" sz="2000" dirty="0" smtClean="0"/>
              <a:t>the hypothesis that the average cake height is approximately the same whether we use 2, 3, or 4 eggs </a:t>
            </a:r>
          </a:p>
          <a:p>
            <a:r>
              <a:rPr lang="en-US" sz="2400" dirty="0" smtClean="0"/>
              <a:t>Conclude number of eggs </a:t>
            </a:r>
            <a:r>
              <a:rPr lang="en-US" sz="2400" u="sng" dirty="0" smtClean="0"/>
              <a:t>does not</a:t>
            </a:r>
            <a:r>
              <a:rPr lang="en-US" sz="2400" dirty="0" smtClean="0"/>
              <a:t> affect cake height</a:t>
            </a:r>
            <a:endParaRPr lang="en-US" sz="2400" baseline="-25000" dirty="0" smtClean="0"/>
          </a:p>
          <a:p>
            <a:endParaRPr lang="en-US" sz="2400" dirty="0" smtClean="0"/>
          </a:p>
          <a:p>
            <a:endParaRPr lang="en-US" sz="2400" dirty="0" smtClean="0"/>
          </a:p>
          <a:p>
            <a:endParaRPr lang="en-US" sz="2400" dirty="0" smtClean="0"/>
          </a:p>
        </p:txBody>
      </p:sp>
      <p:sp>
        <p:nvSpPr>
          <p:cNvPr id="30724"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30725" name="Slide Number Placeholder 4"/>
          <p:cNvSpPr>
            <a:spLocks noGrp="1"/>
          </p:cNvSpPr>
          <p:nvPr>
            <p:ph type="sldNum" sz="quarter" idx="12"/>
          </p:nvPr>
        </p:nvSpPr>
        <p:spPr>
          <a:noFill/>
        </p:spPr>
        <p:txBody>
          <a:bodyPr/>
          <a:lstStyle/>
          <a:p>
            <a:fld id="{2D602BF0-E4C3-45CA-A8DB-34EAA7712E55}" type="slidenum">
              <a:rPr lang="en-US" smtClean="0"/>
              <a:pPr/>
              <a:t>151</a:t>
            </a:fld>
            <a:endParaRPr lang="en-US" smtClean="0"/>
          </a:p>
        </p:txBody>
      </p:sp>
      <p:sp>
        <p:nvSpPr>
          <p:cNvPr id="30726" name="TextBox 5"/>
          <p:cNvSpPr txBox="1">
            <a:spLocks noChangeArrowheads="1"/>
          </p:cNvSpPr>
          <p:nvPr/>
        </p:nvSpPr>
        <p:spPr bwMode="auto">
          <a:xfrm>
            <a:off x="5029200" y="4319588"/>
            <a:ext cx="4114800" cy="862012"/>
          </a:xfrm>
          <a:prstGeom prst="rect">
            <a:avLst/>
          </a:prstGeom>
          <a:solidFill>
            <a:srgbClr val="FFCCFF"/>
          </a:solidFill>
          <a:ln w="9525">
            <a:noFill/>
            <a:miter lim="800000"/>
            <a:headEnd/>
            <a:tailEnd/>
          </a:ln>
        </p:spPr>
        <p:txBody>
          <a:bodyPr>
            <a:spAutoFit/>
          </a:bodyPr>
          <a:lstStyle/>
          <a:p>
            <a:pPr>
              <a:spcAft>
                <a:spcPts val="1200"/>
              </a:spcAft>
            </a:pPr>
            <a:r>
              <a:rPr lang="en-US" sz="2000"/>
              <a:t>H</a:t>
            </a:r>
            <a:r>
              <a:rPr lang="en-US" sz="2000" baseline="-25000"/>
              <a:t>0</a:t>
            </a:r>
            <a:r>
              <a:rPr lang="en-US" sz="2000"/>
              <a:t>: factor does not affect response</a:t>
            </a:r>
          </a:p>
          <a:p>
            <a:pPr>
              <a:spcAft>
                <a:spcPts val="1200"/>
              </a:spcAft>
            </a:pPr>
            <a:r>
              <a:rPr lang="en-US" sz="2000"/>
              <a:t>H</a:t>
            </a:r>
            <a:r>
              <a:rPr lang="en-US" sz="2000" baseline="-25000"/>
              <a:t>1</a:t>
            </a:r>
            <a:r>
              <a:rPr lang="en-US" sz="2000"/>
              <a:t>: factor does affect response</a:t>
            </a:r>
          </a:p>
        </p:txBody>
      </p:sp>
      <p:graphicFrame>
        <p:nvGraphicFramePr>
          <p:cNvPr id="7" name="Content Placeholder 5"/>
          <p:cNvGraphicFramePr>
            <a:graphicFrameLocks/>
          </p:cNvGraphicFramePr>
          <p:nvPr/>
        </p:nvGraphicFramePr>
        <p:xfrm>
          <a:off x="930275" y="1600200"/>
          <a:ext cx="7864474" cy="1828800"/>
        </p:xfrm>
        <a:graphic>
          <a:graphicData uri="http://schemas.openxmlformats.org/drawingml/2006/table">
            <a:tbl>
              <a:tblPr firstRow="1" bandRow="1">
                <a:tableStyleId>{5C22544A-7EE6-4342-B048-85BDC9FD1C3A}</a:tableStyleId>
              </a:tblPr>
              <a:tblGrid>
                <a:gridCol w="2743422"/>
                <a:gridCol w="1280263"/>
                <a:gridCol w="1280263"/>
                <a:gridCol w="1280263"/>
                <a:gridCol w="1280263"/>
              </a:tblGrid>
              <a:tr h="365760">
                <a:tc>
                  <a:txBody>
                    <a:bodyPr/>
                    <a:lstStyle/>
                    <a:p>
                      <a:pPr algn="ctr"/>
                      <a:r>
                        <a:rPr lang="en-US" sz="2400" dirty="0" smtClean="0">
                          <a:solidFill>
                            <a:schemeClr val="tx1"/>
                          </a:solidFill>
                          <a:latin typeface="Times New Roman" pitchFamily="18" charset="0"/>
                          <a:cs typeface="Times New Roman" pitchFamily="18" charset="0"/>
                        </a:rPr>
                        <a:t>Source of Variation</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SS</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err="1" smtClean="0">
                          <a:solidFill>
                            <a:schemeClr val="tx1"/>
                          </a:solidFill>
                          <a:latin typeface="Times New Roman" pitchFamily="18" charset="0"/>
                          <a:cs typeface="Times New Roman" pitchFamily="18" charset="0"/>
                        </a:rPr>
                        <a:t>df</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MS</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F</a:t>
                      </a:r>
                      <a:endParaRPr lang="en-US" sz="2400" dirty="0">
                        <a:solidFill>
                          <a:schemeClr val="tx1"/>
                        </a:solidFill>
                        <a:latin typeface="Times New Roman" pitchFamily="18" charset="0"/>
                        <a:cs typeface="Times New Roman" pitchFamily="18" charset="0"/>
                      </a:endParaRPr>
                    </a:p>
                  </a:txBody>
                  <a:tcPr marL="91447" marR="91447" anchor="ctr"/>
                </a:tc>
              </a:tr>
              <a:tr h="365760">
                <a:tc>
                  <a:txBody>
                    <a:bodyPr/>
                    <a:lstStyle/>
                    <a:p>
                      <a:pPr algn="ctr"/>
                      <a:r>
                        <a:rPr lang="en-US" sz="2400" dirty="0" smtClean="0">
                          <a:solidFill>
                            <a:schemeClr val="tx1"/>
                          </a:solidFill>
                          <a:latin typeface="Times New Roman" pitchFamily="18" charset="0"/>
                          <a:cs typeface="Times New Roman" pitchFamily="18" charset="0"/>
                        </a:rPr>
                        <a:t># eggs</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1.577</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2</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0.789</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baseline="0" dirty="0" smtClean="0">
                          <a:solidFill>
                            <a:schemeClr val="tx1"/>
                          </a:solidFill>
                          <a:latin typeface="Times New Roman" pitchFamily="18" charset="0"/>
                          <a:cs typeface="Times New Roman" pitchFamily="18" charset="0"/>
                        </a:rPr>
                        <a:t>0.46</a:t>
                      </a:r>
                      <a:endParaRPr lang="en-US" sz="2400" baseline="0" dirty="0">
                        <a:solidFill>
                          <a:schemeClr val="tx1"/>
                        </a:solidFill>
                        <a:latin typeface="Times New Roman" pitchFamily="18" charset="0"/>
                        <a:cs typeface="Times New Roman" pitchFamily="18" charset="0"/>
                      </a:endParaRPr>
                    </a:p>
                  </a:txBody>
                  <a:tcPr marL="91447" marR="91447" anchor="ctr"/>
                </a:tc>
              </a:tr>
              <a:tr h="365760">
                <a:tc>
                  <a:txBody>
                    <a:bodyPr/>
                    <a:lstStyle/>
                    <a:p>
                      <a:pPr algn="ctr"/>
                      <a:r>
                        <a:rPr lang="en-US" sz="2400" dirty="0" smtClean="0">
                          <a:solidFill>
                            <a:schemeClr val="tx1"/>
                          </a:solidFill>
                          <a:latin typeface="Times New Roman" pitchFamily="18" charset="0"/>
                          <a:cs typeface="Times New Roman" pitchFamily="18" charset="0"/>
                        </a:rPr>
                        <a:t>Error</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baseline="0" dirty="0" smtClean="0">
                          <a:solidFill>
                            <a:schemeClr val="tx1"/>
                          </a:solidFill>
                          <a:latin typeface="Times New Roman" pitchFamily="18" charset="0"/>
                          <a:cs typeface="Times New Roman" pitchFamily="18" charset="0"/>
                        </a:rPr>
                        <a:t>20.392</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12</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baseline="0" dirty="0" smtClean="0">
                          <a:solidFill>
                            <a:schemeClr val="tx1"/>
                          </a:solidFill>
                          <a:latin typeface="Times New Roman" pitchFamily="18" charset="0"/>
                          <a:cs typeface="Times New Roman" pitchFamily="18" charset="0"/>
                        </a:rPr>
                        <a:t>1.699</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endParaRPr lang="en-US" sz="2400" dirty="0">
                        <a:solidFill>
                          <a:schemeClr val="tx1"/>
                        </a:solidFill>
                        <a:latin typeface="Times New Roman" pitchFamily="18" charset="0"/>
                        <a:cs typeface="Times New Roman" pitchFamily="18" charset="0"/>
                      </a:endParaRPr>
                    </a:p>
                  </a:txBody>
                  <a:tcPr marL="91447" marR="91447" anchor="ctr"/>
                </a:tc>
              </a:tr>
              <a:tr h="365760">
                <a:tc>
                  <a:txBody>
                    <a:bodyPr/>
                    <a:lstStyle/>
                    <a:p>
                      <a:pPr algn="ctr"/>
                      <a:r>
                        <a:rPr lang="en-US" sz="2400" dirty="0" smtClean="0">
                          <a:solidFill>
                            <a:schemeClr val="tx1"/>
                          </a:solidFill>
                          <a:latin typeface="Times New Roman" pitchFamily="18" charset="0"/>
                          <a:cs typeface="Times New Roman" pitchFamily="18" charset="0"/>
                        </a:rPr>
                        <a:t>Total</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baseline="0" dirty="0" smtClean="0">
                          <a:solidFill>
                            <a:schemeClr val="tx1"/>
                          </a:solidFill>
                          <a:latin typeface="Times New Roman" pitchFamily="18" charset="0"/>
                          <a:cs typeface="Times New Roman" pitchFamily="18" charset="0"/>
                        </a:rPr>
                        <a:t>21.969</a:t>
                      </a:r>
                      <a:endParaRPr lang="en-US" sz="2400" baseline="-25000" dirty="0">
                        <a:solidFill>
                          <a:schemeClr val="tx1"/>
                        </a:solidFill>
                        <a:latin typeface="Times New Roman" pitchFamily="18" charset="0"/>
                        <a:cs typeface="Times New Roman" pitchFamily="18" charset="0"/>
                      </a:endParaRPr>
                    </a:p>
                  </a:txBody>
                  <a:tcPr marL="91447" marR="91447" anchor="ctr"/>
                </a:tc>
                <a:tc>
                  <a:txBody>
                    <a:bodyPr/>
                    <a:lstStyle/>
                    <a:p>
                      <a:pPr algn="ctr"/>
                      <a:r>
                        <a:rPr lang="en-US" sz="2400" dirty="0" smtClean="0">
                          <a:solidFill>
                            <a:schemeClr val="tx1"/>
                          </a:solidFill>
                          <a:latin typeface="Times New Roman" pitchFamily="18" charset="0"/>
                          <a:cs typeface="Times New Roman" pitchFamily="18" charset="0"/>
                        </a:rPr>
                        <a:t>14</a:t>
                      </a: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endParaRPr lang="en-US" sz="2400" dirty="0">
                        <a:solidFill>
                          <a:schemeClr val="tx1"/>
                        </a:solidFill>
                        <a:latin typeface="Times New Roman" pitchFamily="18" charset="0"/>
                        <a:cs typeface="Times New Roman" pitchFamily="18" charset="0"/>
                      </a:endParaRPr>
                    </a:p>
                  </a:txBody>
                  <a:tcPr marL="91447" marR="91447" anchor="ctr"/>
                </a:tc>
                <a:tc>
                  <a:txBody>
                    <a:bodyPr/>
                    <a:lstStyle/>
                    <a:p>
                      <a:pPr algn="ctr"/>
                      <a:endParaRPr lang="en-US" sz="2400" dirty="0">
                        <a:solidFill>
                          <a:schemeClr val="tx1"/>
                        </a:solidFill>
                        <a:latin typeface="Times New Roman" pitchFamily="18" charset="0"/>
                        <a:cs typeface="Times New Roman" pitchFamily="18" charset="0"/>
                      </a:endParaRPr>
                    </a:p>
                  </a:txBody>
                  <a:tcPr marL="91447" marR="91447" anchor="ctr"/>
                </a:tc>
              </a:tr>
            </a:tbl>
          </a:graphicData>
        </a:graphic>
      </p:graphicFrame>
    </p:spTree>
    <p:extLst>
      <p:ext uri="{BB962C8B-B14F-4D97-AF65-F5344CB8AC3E}">
        <p14:creationId xmlns:p14="http://schemas.microsoft.com/office/powerpoint/2010/main" val="288284676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31747" name="Slide Number Placeholder 5"/>
          <p:cNvSpPr>
            <a:spLocks noGrp="1"/>
          </p:cNvSpPr>
          <p:nvPr>
            <p:ph type="sldNum" sz="quarter" idx="12"/>
          </p:nvPr>
        </p:nvSpPr>
        <p:spPr>
          <a:noFill/>
        </p:spPr>
        <p:txBody>
          <a:bodyPr/>
          <a:lstStyle/>
          <a:p>
            <a:fld id="{AAB91C3E-64C5-451A-BA55-4E28D43B9F00}" type="slidenum">
              <a:rPr lang="en-US" smtClean="0"/>
              <a:pPr/>
              <a:t>152</a:t>
            </a:fld>
            <a:endParaRPr lang="en-US" smtClean="0"/>
          </a:p>
        </p:txBody>
      </p:sp>
      <p:sp>
        <p:nvSpPr>
          <p:cNvPr id="31748" name="Rectangle 2"/>
          <p:cNvSpPr>
            <a:spLocks noGrp="1" noChangeArrowheads="1"/>
          </p:cNvSpPr>
          <p:nvPr>
            <p:ph type="title"/>
          </p:nvPr>
        </p:nvSpPr>
        <p:spPr/>
        <p:txBody>
          <a:bodyPr/>
          <a:lstStyle/>
          <a:p>
            <a:pPr eaLnBrk="1" hangingPunct="1"/>
            <a:r>
              <a:rPr lang="en-US" sz="3600" smtClean="0"/>
              <a:t>Post-ANOVA Comparison of Means</a:t>
            </a:r>
          </a:p>
        </p:txBody>
      </p:sp>
      <p:sp>
        <p:nvSpPr>
          <p:cNvPr id="31749" name="Rectangle 3"/>
          <p:cNvSpPr>
            <a:spLocks noGrp="1" noChangeArrowheads="1"/>
          </p:cNvSpPr>
          <p:nvPr>
            <p:ph type="body" idx="1"/>
          </p:nvPr>
        </p:nvSpPr>
        <p:spPr>
          <a:xfrm>
            <a:off x="228600" y="1295400"/>
            <a:ext cx="8610600" cy="5181600"/>
          </a:xfrm>
        </p:spPr>
        <p:txBody>
          <a:bodyPr/>
          <a:lstStyle/>
          <a:p>
            <a:pPr eaLnBrk="1" hangingPunct="1">
              <a:spcBef>
                <a:spcPts val="1200"/>
              </a:spcBef>
            </a:pPr>
            <a:r>
              <a:rPr lang="en-US" sz="2400" dirty="0" smtClean="0"/>
              <a:t>The analysis of variance tests the hypothesis of equal factor level means</a:t>
            </a:r>
          </a:p>
          <a:p>
            <a:pPr eaLnBrk="1" hangingPunct="1">
              <a:spcBef>
                <a:spcPts val="1200"/>
              </a:spcBef>
            </a:pPr>
            <a:r>
              <a:rPr lang="en-US" sz="2400" dirty="0" smtClean="0"/>
              <a:t>If that hypothesis is rejected, we don’t know </a:t>
            </a:r>
            <a:r>
              <a:rPr lang="en-US" sz="2400" b="1" dirty="0" smtClean="0">
                <a:solidFill>
                  <a:schemeClr val="accent2"/>
                </a:solidFill>
              </a:rPr>
              <a:t>which</a:t>
            </a:r>
            <a:r>
              <a:rPr lang="en-US" sz="2400" dirty="0" smtClean="0"/>
              <a:t> </a:t>
            </a:r>
            <a:r>
              <a:rPr lang="en-US" sz="2400" b="1" dirty="0" smtClean="0">
                <a:solidFill>
                  <a:schemeClr val="accent2"/>
                </a:solidFill>
              </a:rPr>
              <a:t>specific</a:t>
            </a:r>
            <a:r>
              <a:rPr lang="en-US" sz="2400" dirty="0" smtClean="0"/>
              <a:t> </a:t>
            </a:r>
            <a:r>
              <a:rPr lang="en-US" sz="2400" b="1" dirty="0" smtClean="0">
                <a:solidFill>
                  <a:schemeClr val="accent2"/>
                </a:solidFill>
              </a:rPr>
              <a:t>means</a:t>
            </a:r>
            <a:r>
              <a:rPr lang="en-US" sz="2400" dirty="0" smtClean="0"/>
              <a:t> are different </a:t>
            </a:r>
          </a:p>
          <a:p>
            <a:pPr eaLnBrk="1" hangingPunct="1">
              <a:spcBef>
                <a:spcPts val="1200"/>
              </a:spcBef>
            </a:pPr>
            <a:r>
              <a:rPr lang="en-US" sz="2400" dirty="0" smtClean="0"/>
              <a:t>Determining which specific means differ following an ANOVA is called the </a:t>
            </a:r>
            <a:r>
              <a:rPr lang="en-US" sz="2400" b="1" dirty="0" smtClean="0">
                <a:solidFill>
                  <a:schemeClr val="accent2"/>
                </a:solidFill>
              </a:rPr>
              <a:t>multiple comparisons problem</a:t>
            </a:r>
          </a:p>
          <a:p>
            <a:pPr eaLnBrk="1" hangingPunct="1">
              <a:spcBef>
                <a:spcPts val="1200"/>
              </a:spcBef>
            </a:pPr>
            <a:r>
              <a:rPr lang="en-US" sz="2400" dirty="0" smtClean="0"/>
              <a:t>There are </a:t>
            </a:r>
            <a:r>
              <a:rPr lang="en-US" sz="2400" b="1" dirty="0" smtClean="0">
                <a:solidFill>
                  <a:schemeClr val="accent2"/>
                </a:solidFill>
              </a:rPr>
              <a:t>lots</a:t>
            </a:r>
            <a:r>
              <a:rPr lang="en-US" sz="2400" dirty="0" smtClean="0"/>
              <a:t> of ways to do this…see text, Section 3-5</a:t>
            </a:r>
          </a:p>
          <a:p>
            <a:pPr eaLnBrk="1" hangingPunct="1">
              <a:spcBef>
                <a:spcPts val="1200"/>
              </a:spcBef>
            </a:pPr>
            <a:r>
              <a:rPr lang="en-US" sz="2400" dirty="0" smtClean="0"/>
              <a:t>We will use </a:t>
            </a:r>
            <a:r>
              <a:rPr lang="en-US" sz="2400" dirty="0" err="1" smtClean="0"/>
              <a:t>pairwise</a:t>
            </a:r>
            <a:r>
              <a:rPr lang="en-US" sz="2400" dirty="0" smtClean="0"/>
              <a:t> comparison of means</a:t>
            </a:r>
          </a:p>
          <a:p>
            <a:pPr lvl="1" eaLnBrk="1" hangingPunct="1">
              <a:spcBef>
                <a:spcPts val="1200"/>
              </a:spcBef>
              <a:buFont typeface="Arial" pitchFamily="34" charset="0"/>
              <a:buChar char="•"/>
            </a:pPr>
            <a:r>
              <a:rPr lang="en-US" sz="2400" dirty="0" smtClean="0"/>
              <a:t>Confidence intervals</a:t>
            </a:r>
          </a:p>
          <a:p>
            <a:pPr lvl="1" eaLnBrk="1" hangingPunct="1">
              <a:spcBef>
                <a:spcPts val="1200"/>
              </a:spcBef>
              <a:buFont typeface="Arial" pitchFamily="34" charset="0"/>
              <a:buChar char="•"/>
            </a:pPr>
            <a:r>
              <a:rPr lang="en-US" sz="2400" dirty="0" err="1" smtClean="0"/>
              <a:t>Tukey</a:t>
            </a:r>
            <a:r>
              <a:rPr lang="en-US" sz="2400" dirty="0" smtClean="0"/>
              <a:t> test</a:t>
            </a:r>
          </a:p>
        </p:txBody>
      </p:sp>
    </p:spTree>
    <p:extLst>
      <p:ext uri="{BB962C8B-B14F-4D97-AF65-F5344CB8AC3E}">
        <p14:creationId xmlns:p14="http://schemas.microsoft.com/office/powerpoint/2010/main" val="18960287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5"/>
          <p:cNvSpPr>
            <a:spLocks noGrp="1"/>
          </p:cNvSpPr>
          <p:nvPr>
            <p:ph type="ftr" sz="quarter" idx="11"/>
          </p:nvPr>
        </p:nvSpPr>
        <p:spPr>
          <a:noFill/>
        </p:spPr>
        <p:txBody>
          <a:bodyPr/>
          <a:lstStyle/>
          <a:p>
            <a:r>
              <a:rPr lang="de-DE" smtClean="0"/>
              <a:t>IE 563  Dr. Erin Gerber, P.E.,  UofL</a:t>
            </a:r>
            <a:endParaRPr lang="en-US" smtClean="0"/>
          </a:p>
        </p:txBody>
      </p:sp>
      <p:sp>
        <p:nvSpPr>
          <p:cNvPr id="32771" name="Slide Number Placeholder 6"/>
          <p:cNvSpPr>
            <a:spLocks noGrp="1"/>
          </p:cNvSpPr>
          <p:nvPr>
            <p:ph type="sldNum" sz="quarter" idx="12"/>
          </p:nvPr>
        </p:nvSpPr>
        <p:spPr>
          <a:noFill/>
        </p:spPr>
        <p:txBody>
          <a:bodyPr/>
          <a:lstStyle/>
          <a:p>
            <a:fld id="{0B449640-6EE4-4745-B2B1-0BEF5CA8F90A}" type="slidenum">
              <a:rPr lang="en-US" smtClean="0"/>
              <a:pPr/>
              <a:t>153</a:t>
            </a:fld>
            <a:endParaRPr lang="en-US" smtClean="0"/>
          </a:p>
        </p:txBody>
      </p:sp>
      <p:sp>
        <p:nvSpPr>
          <p:cNvPr id="32772" name="Rectangle 2"/>
          <p:cNvSpPr>
            <a:spLocks noGrp="1" noChangeArrowheads="1"/>
          </p:cNvSpPr>
          <p:nvPr>
            <p:ph type="title"/>
          </p:nvPr>
        </p:nvSpPr>
        <p:spPr>
          <a:xfrm>
            <a:off x="381000" y="-76200"/>
            <a:ext cx="8686800" cy="1143000"/>
          </a:xfrm>
        </p:spPr>
        <p:txBody>
          <a:bodyPr/>
          <a:lstStyle/>
          <a:p>
            <a:pPr eaLnBrk="1" hangingPunct="1"/>
            <a:r>
              <a:rPr lang="en-US" sz="3600" smtClean="0"/>
              <a:t>Comparison Among Factor Level Means</a:t>
            </a:r>
          </a:p>
        </p:txBody>
      </p:sp>
      <p:sp>
        <p:nvSpPr>
          <p:cNvPr id="32773" name="Rectangle 3"/>
          <p:cNvSpPr>
            <a:spLocks noGrp="1" noChangeArrowheads="1"/>
          </p:cNvSpPr>
          <p:nvPr>
            <p:ph type="body" sz="half" idx="1"/>
          </p:nvPr>
        </p:nvSpPr>
        <p:spPr>
          <a:xfrm>
            <a:off x="533400" y="1295400"/>
            <a:ext cx="8077200" cy="5029200"/>
          </a:xfrm>
        </p:spPr>
        <p:txBody>
          <a:bodyPr/>
          <a:lstStyle/>
          <a:p>
            <a:pPr eaLnBrk="1" hangingPunct="1">
              <a:lnSpc>
                <a:spcPct val="90000"/>
              </a:lnSpc>
            </a:pPr>
            <a:r>
              <a:rPr lang="en-US" sz="2400" dirty="0" smtClean="0"/>
              <a:t>Confidence Interval comparison of Means</a:t>
            </a:r>
          </a:p>
          <a:p>
            <a:pPr eaLnBrk="1" hangingPunct="1">
              <a:lnSpc>
                <a:spcPct val="90000"/>
              </a:lnSpc>
            </a:pPr>
            <a:endParaRPr lang="en-US" sz="2400" dirty="0" smtClean="0"/>
          </a:p>
          <a:p>
            <a:pPr eaLnBrk="1" hangingPunct="1">
              <a:lnSpc>
                <a:spcPct val="90000"/>
              </a:lnSpc>
            </a:pPr>
            <a:r>
              <a:rPr lang="en-US" sz="2400" dirty="0" smtClean="0"/>
              <a:t>100(1-</a:t>
            </a:r>
            <a:r>
              <a:rPr lang="el-GR" sz="2400" dirty="0" smtClean="0">
                <a:cs typeface="Arial" pitchFamily="34" charset="0"/>
              </a:rPr>
              <a:t>α</a:t>
            </a:r>
            <a:r>
              <a:rPr lang="en-US" sz="2400" dirty="0" smtClean="0"/>
              <a:t>)% CI on difference between any 2 factor level means, </a:t>
            </a:r>
            <a:r>
              <a:rPr lang="el-GR" sz="2400" dirty="0" smtClean="0">
                <a:cs typeface="Arial" pitchFamily="34" charset="0"/>
              </a:rPr>
              <a:t>μ</a:t>
            </a:r>
            <a:r>
              <a:rPr lang="en-US" sz="2400" baseline="-25000" dirty="0" err="1" smtClean="0">
                <a:cs typeface="Arial" pitchFamily="34" charset="0"/>
              </a:rPr>
              <a:t>i</a:t>
            </a:r>
            <a:r>
              <a:rPr lang="en-US" sz="2400" dirty="0" smtClean="0">
                <a:cs typeface="Arial" pitchFamily="34" charset="0"/>
              </a:rPr>
              <a:t>-</a:t>
            </a:r>
            <a:r>
              <a:rPr lang="el-GR" sz="2400" dirty="0" smtClean="0">
                <a:cs typeface="Arial" pitchFamily="34" charset="0"/>
              </a:rPr>
              <a:t>μ</a:t>
            </a:r>
            <a:r>
              <a:rPr lang="en-US" sz="2400" baseline="-25000" dirty="0" smtClean="0">
                <a:cs typeface="Arial" pitchFamily="34" charset="0"/>
              </a:rPr>
              <a:t>j</a:t>
            </a:r>
          </a:p>
          <a:p>
            <a:pPr eaLnBrk="1" hangingPunct="1">
              <a:lnSpc>
                <a:spcPct val="90000"/>
              </a:lnSpc>
            </a:pPr>
            <a:endParaRPr lang="en-US" sz="2400" baseline="-25000" dirty="0" smtClean="0">
              <a:cs typeface="Arial" pitchFamily="34" charset="0"/>
            </a:endParaRPr>
          </a:p>
          <a:p>
            <a:pPr eaLnBrk="1" hangingPunct="1">
              <a:lnSpc>
                <a:spcPct val="90000"/>
              </a:lnSpc>
            </a:pPr>
            <a:endParaRPr lang="en-US" sz="2400" baseline="-25000" dirty="0" smtClean="0">
              <a:cs typeface="Arial" pitchFamily="34" charset="0"/>
            </a:endParaRPr>
          </a:p>
          <a:p>
            <a:pPr eaLnBrk="1" hangingPunct="1">
              <a:lnSpc>
                <a:spcPct val="90000"/>
              </a:lnSpc>
            </a:pPr>
            <a:endParaRPr lang="en-US" sz="2400" baseline="-25000" dirty="0" smtClean="0">
              <a:cs typeface="Arial" pitchFamily="34" charset="0"/>
            </a:endParaRPr>
          </a:p>
          <a:p>
            <a:pPr eaLnBrk="1" hangingPunct="1">
              <a:lnSpc>
                <a:spcPct val="90000"/>
              </a:lnSpc>
            </a:pPr>
            <a:endParaRPr lang="en-US" sz="2400" baseline="-25000" dirty="0" smtClean="0">
              <a:cs typeface="Arial" pitchFamily="34" charset="0"/>
            </a:endParaRPr>
          </a:p>
          <a:p>
            <a:pPr eaLnBrk="1" hangingPunct="1">
              <a:lnSpc>
                <a:spcPct val="90000"/>
              </a:lnSpc>
            </a:pPr>
            <a:endParaRPr lang="en-US" sz="2400" baseline="-25000" dirty="0" smtClean="0">
              <a:cs typeface="Arial" pitchFamily="34" charset="0"/>
            </a:endParaRPr>
          </a:p>
          <a:p>
            <a:pPr eaLnBrk="1" hangingPunct="1">
              <a:lnSpc>
                <a:spcPct val="90000"/>
              </a:lnSpc>
            </a:pPr>
            <a:endParaRPr lang="en-US" sz="2400" dirty="0" smtClean="0">
              <a:cs typeface="Arial" pitchFamily="34" charset="0"/>
            </a:endParaRPr>
          </a:p>
          <a:p>
            <a:pPr eaLnBrk="1" hangingPunct="1">
              <a:lnSpc>
                <a:spcPct val="90000"/>
              </a:lnSpc>
            </a:pPr>
            <a:endParaRPr lang="en-US" sz="2400" dirty="0" smtClean="0">
              <a:cs typeface="Arial" pitchFamily="34" charset="0"/>
            </a:endParaRPr>
          </a:p>
          <a:p>
            <a:pPr eaLnBrk="1" hangingPunct="1">
              <a:lnSpc>
                <a:spcPct val="90000"/>
              </a:lnSpc>
            </a:pPr>
            <a:endParaRPr lang="en-US" sz="2400" dirty="0" smtClean="0">
              <a:cs typeface="Arial" pitchFamily="34" charset="0"/>
            </a:endParaRPr>
          </a:p>
          <a:p>
            <a:pPr eaLnBrk="1" hangingPunct="1">
              <a:lnSpc>
                <a:spcPct val="90000"/>
              </a:lnSpc>
            </a:pPr>
            <a:r>
              <a:rPr lang="en-US" sz="2400" dirty="0" smtClean="0">
                <a:cs typeface="Arial" pitchFamily="34" charset="0"/>
              </a:rPr>
              <a:t>If 0 in interval, then </a:t>
            </a:r>
            <a:r>
              <a:rPr lang="en-US" sz="2400" b="1" dirty="0" smtClean="0">
                <a:solidFill>
                  <a:srgbClr val="FF0000"/>
                </a:solidFill>
                <a:cs typeface="Arial" pitchFamily="34" charset="0"/>
              </a:rPr>
              <a:t>NO</a:t>
            </a:r>
            <a:r>
              <a:rPr lang="en-US" sz="2400" dirty="0" smtClean="0">
                <a:cs typeface="Arial" pitchFamily="34" charset="0"/>
              </a:rPr>
              <a:t> significant difference between factor level means</a:t>
            </a:r>
            <a:endParaRPr lang="el-GR" sz="2400" dirty="0" smtClean="0">
              <a:cs typeface="Arial" pitchFamily="34" charset="0"/>
            </a:endParaRPr>
          </a:p>
        </p:txBody>
      </p:sp>
      <p:pic>
        <p:nvPicPr>
          <p:cNvPr id="32774" name="Picture 9"/>
          <p:cNvPicPr>
            <a:picLocks noChangeAspect="1" noChangeArrowheads="1"/>
          </p:cNvPicPr>
          <p:nvPr/>
        </p:nvPicPr>
        <p:blipFill>
          <a:blip r:embed="rId2" cstate="print"/>
          <a:srcRect/>
          <a:stretch>
            <a:fillRect/>
          </a:stretch>
        </p:blipFill>
        <p:spPr bwMode="auto">
          <a:xfrm>
            <a:off x="2133600" y="3352800"/>
            <a:ext cx="5181600" cy="1128713"/>
          </a:xfrm>
          <a:prstGeom prst="rect">
            <a:avLst/>
          </a:prstGeom>
          <a:noFill/>
          <a:ln w="9525">
            <a:noFill/>
            <a:miter lim="800000"/>
            <a:headEnd/>
            <a:tailEnd/>
          </a:ln>
        </p:spPr>
      </p:pic>
      <p:sp>
        <p:nvSpPr>
          <p:cNvPr id="32775" name="Text Box 10"/>
          <p:cNvSpPr txBox="1">
            <a:spLocks noChangeArrowheads="1"/>
          </p:cNvSpPr>
          <p:nvPr/>
        </p:nvSpPr>
        <p:spPr bwMode="auto">
          <a:xfrm>
            <a:off x="5715000" y="4724400"/>
            <a:ext cx="1828800" cy="406400"/>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000" b="1"/>
              <a:t>d.f. for MS</a:t>
            </a:r>
            <a:r>
              <a:rPr lang="en-US" sz="2000" b="1" baseline="-25000"/>
              <a:t>E</a:t>
            </a:r>
          </a:p>
        </p:txBody>
      </p:sp>
      <p:sp>
        <p:nvSpPr>
          <p:cNvPr id="32776" name="Line 11"/>
          <p:cNvSpPr>
            <a:spLocks noChangeShapeType="1"/>
          </p:cNvSpPr>
          <p:nvPr/>
        </p:nvSpPr>
        <p:spPr bwMode="auto">
          <a:xfrm flipH="1" flipV="1">
            <a:off x="4800600" y="4267200"/>
            <a:ext cx="83820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91888377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33795" name="Slide Number Placeholder 5"/>
          <p:cNvSpPr>
            <a:spLocks noGrp="1"/>
          </p:cNvSpPr>
          <p:nvPr>
            <p:ph type="sldNum" sz="quarter" idx="12"/>
          </p:nvPr>
        </p:nvSpPr>
        <p:spPr>
          <a:noFill/>
        </p:spPr>
        <p:txBody>
          <a:bodyPr/>
          <a:lstStyle/>
          <a:p>
            <a:fld id="{4474B87D-4E4E-4117-8FFF-60A1408EFC5F}" type="slidenum">
              <a:rPr lang="en-US" smtClean="0"/>
              <a:pPr/>
              <a:t>154</a:t>
            </a:fld>
            <a:endParaRPr lang="en-US" smtClean="0"/>
          </a:p>
        </p:txBody>
      </p:sp>
      <p:sp>
        <p:nvSpPr>
          <p:cNvPr id="33796" name="Rectangle 2"/>
          <p:cNvSpPr>
            <a:spLocks noGrp="1" noChangeArrowheads="1"/>
          </p:cNvSpPr>
          <p:nvPr>
            <p:ph type="title"/>
          </p:nvPr>
        </p:nvSpPr>
        <p:spPr>
          <a:xfrm>
            <a:off x="228600" y="-76200"/>
            <a:ext cx="8686800" cy="1143000"/>
          </a:xfrm>
        </p:spPr>
        <p:txBody>
          <a:bodyPr/>
          <a:lstStyle/>
          <a:p>
            <a:pPr eaLnBrk="1" hangingPunct="1"/>
            <a:r>
              <a:rPr lang="en-US" sz="3600" smtClean="0"/>
              <a:t>Comparison Among Factor Level Means</a:t>
            </a:r>
          </a:p>
        </p:txBody>
      </p:sp>
      <p:sp>
        <p:nvSpPr>
          <p:cNvPr id="33797" name="Rectangle 3"/>
          <p:cNvSpPr>
            <a:spLocks noGrp="1" noChangeArrowheads="1"/>
          </p:cNvSpPr>
          <p:nvPr>
            <p:ph type="body" idx="1"/>
          </p:nvPr>
        </p:nvSpPr>
        <p:spPr>
          <a:xfrm>
            <a:off x="457200" y="1066800"/>
            <a:ext cx="8229600" cy="5410200"/>
          </a:xfrm>
        </p:spPr>
        <p:txBody>
          <a:bodyPr/>
          <a:lstStyle/>
          <a:p>
            <a:pPr eaLnBrk="1" hangingPunct="1">
              <a:spcBef>
                <a:spcPts val="600"/>
              </a:spcBef>
              <a:buFontTx/>
              <a:buNone/>
            </a:pPr>
            <a:r>
              <a:rPr lang="en-US" sz="2400" dirty="0" smtClean="0"/>
              <a:t>For blood coagulation example</a:t>
            </a:r>
          </a:p>
          <a:p>
            <a:pPr eaLnBrk="1" hangingPunct="1">
              <a:spcBef>
                <a:spcPts val="600"/>
              </a:spcBef>
            </a:pPr>
            <a:r>
              <a:rPr lang="en-US" sz="2400" dirty="0" smtClean="0"/>
              <a:t>Find 90% CI on difference in blood coagulation times between diets A and B</a:t>
            </a:r>
          </a:p>
          <a:p>
            <a:pPr eaLnBrk="1" hangingPunct="1">
              <a:spcBef>
                <a:spcPts val="600"/>
              </a:spcBef>
            </a:pPr>
            <a:endParaRPr lang="en-US" sz="2400" dirty="0" smtClean="0"/>
          </a:p>
          <a:p>
            <a:pPr eaLnBrk="1" hangingPunct="1">
              <a:spcBef>
                <a:spcPts val="600"/>
              </a:spcBef>
            </a:pPr>
            <a:endParaRPr lang="en-US" sz="2400" dirty="0" smtClean="0"/>
          </a:p>
          <a:p>
            <a:pPr eaLnBrk="1" hangingPunct="1">
              <a:spcBef>
                <a:spcPts val="600"/>
              </a:spcBef>
            </a:pPr>
            <a:endParaRPr lang="en-US" sz="2400" dirty="0" smtClean="0"/>
          </a:p>
          <a:p>
            <a:pPr eaLnBrk="1" hangingPunct="1">
              <a:spcBef>
                <a:spcPts val="600"/>
              </a:spcBef>
            </a:pPr>
            <a:endParaRPr lang="en-US" sz="2400" dirty="0" smtClean="0"/>
          </a:p>
          <a:p>
            <a:pPr eaLnBrk="1" hangingPunct="1">
              <a:spcBef>
                <a:spcPts val="600"/>
              </a:spcBef>
            </a:pPr>
            <a:endParaRPr lang="en-US" sz="2400" dirty="0" smtClean="0"/>
          </a:p>
          <a:p>
            <a:pPr algn="ctr" eaLnBrk="1" hangingPunct="1">
              <a:spcBef>
                <a:spcPts val="600"/>
              </a:spcBef>
              <a:buFontTx/>
              <a:buNone/>
            </a:pPr>
            <a:endParaRPr lang="en-US" sz="2400" dirty="0" smtClean="0"/>
          </a:p>
          <a:p>
            <a:pPr algn="ctr" eaLnBrk="1" hangingPunct="1">
              <a:spcBef>
                <a:spcPts val="600"/>
              </a:spcBef>
              <a:buFontTx/>
              <a:buNone/>
            </a:pPr>
            <a:r>
              <a:rPr lang="en-US" sz="2400" dirty="0" smtClean="0"/>
              <a:t>(-7.635, -2.365)</a:t>
            </a:r>
          </a:p>
          <a:p>
            <a:pPr eaLnBrk="1" hangingPunct="1">
              <a:spcBef>
                <a:spcPts val="600"/>
              </a:spcBef>
            </a:pPr>
            <a:endParaRPr lang="en-US" sz="2400" dirty="0" smtClean="0"/>
          </a:p>
          <a:p>
            <a:pPr eaLnBrk="1" hangingPunct="1">
              <a:spcBef>
                <a:spcPts val="600"/>
              </a:spcBef>
            </a:pPr>
            <a:r>
              <a:rPr lang="en-US" sz="2400" dirty="0" smtClean="0"/>
              <a:t>Significant difference in the average blood coagulations times produced by diets A and B? </a:t>
            </a:r>
          </a:p>
        </p:txBody>
      </p:sp>
      <p:pic>
        <p:nvPicPr>
          <p:cNvPr id="33798" name="Picture 4"/>
          <p:cNvPicPr>
            <a:picLocks noChangeAspect="1" noChangeArrowheads="1"/>
          </p:cNvPicPr>
          <p:nvPr/>
        </p:nvPicPr>
        <p:blipFill>
          <a:blip r:embed="rId3" cstate="print"/>
          <a:srcRect/>
          <a:stretch>
            <a:fillRect/>
          </a:stretch>
        </p:blipFill>
        <p:spPr bwMode="auto">
          <a:xfrm>
            <a:off x="2286000" y="2667000"/>
            <a:ext cx="4495800" cy="1077913"/>
          </a:xfrm>
          <a:prstGeom prst="rect">
            <a:avLst/>
          </a:prstGeom>
          <a:noFill/>
          <a:ln w="9525">
            <a:noFill/>
            <a:miter lim="800000"/>
            <a:headEnd/>
            <a:tailEnd/>
          </a:ln>
        </p:spPr>
      </p:pic>
      <p:pic>
        <p:nvPicPr>
          <p:cNvPr id="33799" name="Picture 5"/>
          <p:cNvPicPr>
            <a:picLocks noChangeAspect="1" noChangeArrowheads="1"/>
          </p:cNvPicPr>
          <p:nvPr/>
        </p:nvPicPr>
        <p:blipFill>
          <a:blip r:embed="rId4" cstate="print"/>
          <a:srcRect/>
          <a:stretch>
            <a:fillRect/>
          </a:stretch>
        </p:blipFill>
        <p:spPr bwMode="auto">
          <a:xfrm>
            <a:off x="2971800" y="4038600"/>
            <a:ext cx="3048000" cy="534988"/>
          </a:xfrm>
          <a:prstGeom prst="rect">
            <a:avLst/>
          </a:prstGeom>
          <a:noFill/>
          <a:ln w="9525">
            <a:noFill/>
            <a:miter lim="800000"/>
            <a:headEnd/>
            <a:tailEnd/>
          </a:ln>
        </p:spPr>
      </p:pic>
    </p:spTree>
    <p:extLst>
      <p:ext uri="{BB962C8B-B14F-4D97-AF65-F5344CB8AC3E}">
        <p14:creationId xmlns:p14="http://schemas.microsoft.com/office/powerpoint/2010/main" val="215242788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34819" name="Slide Number Placeholder 5"/>
          <p:cNvSpPr>
            <a:spLocks noGrp="1"/>
          </p:cNvSpPr>
          <p:nvPr>
            <p:ph type="sldNum" sz="quarter" idx="12"/>
          </p:nvPr>
        </p:nvSpPr>
        <p:spPr>
          <a:noFill/>
        </p:spPr>
        <p:txBody>
          <a:bodyPr/>
          <a:lstStyle/>
          <a:p>
            <a:fld id="{6A00F3BF-6B87-48AE-AA0D-7BB914D13B71}" type="slidenum">
              <a:rPr lang="en-US" smtClean="0"/>
              <a:pPr/>
              <a:t>155</a:t>
            </a:fld>
            <a:endParaRPr lang="en-US" smtClean="0"/>
          </a:p>
        </p:txBody>
      </p:sp>
      <p:sp>
        <p:nvSpPr>
          <p:cNvPr id="34820" name="Rectangle 2"/>
          <p:cNvSpPr>
            <a:spLocks noGrp="1" noChangeArrowheads="1"/>
          </p:cNvSpPr>
          <p:nvPr>
            <p:ph type="title"/>
          </p:nvPr>
        </p:nvSpPr>
        <p:spPr>
          <a:xfrm>
            <a:off x="304800" y="0"/>
            <a:ext cx="8686800" cy="1143000"/>
          </a:xfrm>
        </p:spPr>
        <p:txBody>
          <a:bodyPr/>
          <a:lstStyle/>
          <a:p>
            <a:pPr eaLnBrk="1" hangingPunct="1"/>
            <a:r>
              <a:rPr lang="en-US" sz="3600" smtClean="0"/>
              <a:t>Comparison Among Factor Level Means</a:t>
            </a:r>
          </a:p>
        </p:txBody>
      </p:sp>
      <p:sp>
        <p:nvSpPr>
          <p:cNvPr id="34821" name="Rectangle 3"/>
          <p:cNvSpPr>
            <a:spLocks noGrp="1" noChangeArrowheads="1"/>
          </p:cNvSpPr>
          <p:nvPr>
            <p:ph type="body" idx="1"/>
          </p:nvPr>
        </p:nvSpPr>
        <p:spPr>
          <a:xfrm>
            <a:off x="457200" y="1219200"/>
            <a:ext cx="8229600" cy="5334000"/>
          </a:xfrm>
        </p:spPr>
        <p:txBody>
          <a:bodyPr/>
          <a:lstStyle/>
          <a:p>
            <a:pPr eaLnBrk="1" hangingPunct="1">
              <a:buFontTx/>
              <a:buNone/>
            </a:pPr>
            <a:r>
              <a:rPr lang="en-US" dirty="0" err="1" smtClean="0"/>
              <a:t>Tukey</a:t>
            </a:r>
            <a:r>
              <a:rPr lang="en-US" dirty="0" smtClean="0"/>
              <a:t> test</a:t>
            </a:r>
          </a:p>
          <a:p>
            <a:pPr eaLnBrk="1" hangingPunct="1"/>
            <a:r>
              <a:rPr lang="en-US" sz="2800" dirty="0" smtClean="0"/>
              <a:t>Compare all pairs of factor level means</a:t>
            </a:r>
          </a:p>
          <a:p>
            <a:pPr eaLnBrk="1" hangingPunct="1"/>
            <a:r>
              <a:rPr lang="en-US" sz="2800" dirty="0" smtClean="0"/>
              <a:t>Two factor level means are significantly different if </a:t>
            </a:r>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r>
              <a:rPr lang="en-US" sz="2800" dirty="0" smtClean="0"/>
              <a:t>Where a= # factor levels; f = </a:t>
            </a:r>
            <a:r>
              <a:rPr lang="en-US" sz="2800" dirty="0" err="1" smtClean="0"/>
              <a:t>d.f</a:t>
            </a:r>
            <a:r>
              <a:rPr lang="en-US" sz="2800" dirty="0" smtClean="0"/>
              <a:t>. for MS</a:t>
            </a:r>
            <a:r>
              <a:rPr lang="en-US" sz="2800" baseline="-25000" dirty="0" smtClean="0"/>
              <a:t>E</a:t>
            </a:r>
          </a:p>
        </p:txBody>
      </p:sp>
      <p:pic>
        <p:nvPicPr>
          <p:cNvPr id="34822" name="Picture 4"/>
          <p:cNvPicPr>
            <a:picLocks noChangeAspect="1" noChangeArrowheads="1"/>
          </p:cNvPicPr>
          <p:nvPr/>
        </p:nvPicPr>
        <p:blipFill>
          <a:blip r:embed="rId2" cstate="print"/>
          <a:srcRect/>
          <a:stretch>
            <a:fillRect/>
          </a:stretch>
        </p:blipFill>
        <p:spPr bwMode="auto">
          <a:xfrm>
            <a:off x="1676400" y="3200400"/>
            <a:ext cx="5410200" cy="1250950"/>
          </a:xfrm>
          <a:prstGeom prst="rect">
            <a:avLst/>
          </a:prstGeom>
          <a:noFill/>
          <a:ln w="9525">
            <a:noFill/>
            <a:miter lim="800000"/>
            <a:headEnd/>
            <a:tailEnd/>
          </a:ln>
        </p:spPr>
      </p:pic>
      <p:sp>
        <p:nvSpPr>
          <p:cNvPr id="34823" name="Text Box 5"/>
          <p:cNvSpPr txBox="1">
            <a:spLocks noChangeArrowheads="1"/>
          </p:cNvSpPr>
          <p:nvPr/>
        </p:nvSpPr>
        <p:spPr bwMode="auto">
          <a:xfrm>
            <a:off x="4648200" y="4800600"/>
            <a:ext cx="3962400" cy="701675"/>
          </a:xfrm>
          <a:prstGeom prst="rect">
            <a:avLst/>
          </a:prstGeom>
          <a:solidFill>
            <a:srgbClr val="00FFFF"/>
          </a:solidFill>
          <a:ln w="9525">
            <a:noFill/>
            <a:miter lim="800000"/>
            <a:headEnd/>
            <a:tailEnd/>
          </a:ln>
        </p:spPr>
        <p:txBody>
          <a:bodyPr>
            <a:spAutoFit/>
          </a:bodyPr>
          <a:lstStyle/>
          <a:p>
            <a:pPr>
              <a:spcBef>
                <a:spcPct val="50000"/>
              </a:spcBef>
            </a:pPr>
            <a:r>
              <a:rPr lang="en-US" sz="2000" b="1"/>
              <a:t>Based on studentized range statistic – a table lookup value</a:t>
            </a:r>
          </a:p>
        </p:txBody>
      </p:sp>
      <p:sp>
        <p:nvSpPr>
          <p:cNvPr id="34824" name="Line 6"/>
          <p:cNvSpPr>
            <a:spLocks noChangeShapeType="1"/>
          </p:cNvSpPr>
          <p:nvPr/>
        </p:nvSpPr>
        <p:spPr bwMode="auto">
          <a:xfrm flipH="1" flipV="1">
            <a:off x="4572000" y="3962400"/>
            <a:ext cx="381000" cy="838200"/>
          </a:xfrm>
          <a:prstGeom prst="line">
            <a:avLst/>
          </a:prstGeom>
          <a:noFill/>
          <a:ln w="38100">
            <a:solidFill>
              <a:srgbClr val="00FFFF"/>
            </a:solidFill>
            <a:round/>
            <a:headEnd/>
            <a:tailEnd type="triangle" w="lg" len="lg"/>
          </a:ln>
        </p:spPr>
        <p:txBody>
          <a:bodyPr/>
          <a:lstStyle/>
          <a:p>
            <a:endParaRPr lang="en-US"/>
          </a:p>
        </p:txBody>
      </p:sp>
    </p:spTree>
    <p:extLst>
      <p:ext uri="{BB962C8B-B14F-4D97-AF65-F5344CB8AC3E}">
        <p14:creationId xmlns:p14="http://schemas.microsoft.com/office/powerpoint/2010/main" val="251504881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35843" name="Slide Number Placeholder 5"/>
          <p:cNvSpPr>
            <a:spLocks noGrp="1"/>
          </p:cNvSpPr>
          <p:nvPr>
            <p:ph type="sldNum" sz="quarter" idx="12"/>
          </p:nvPr>
        </p:nvSpPr>
        <p:spPr>
          <a:noFill/>
        </p:spPr>
        <p:txBody>
          <a:bodyPr/>
          <a:lstStyle/>
          <a:p>
            <a:fld id="{E1FA06B2-5AD6-4D5C-B7D4-81FF30CB757B}" type="slidenum">
              <a:rPr lang="en-US" smtClean="0"/>
              <a:pPr/>
              <a:t>156</a:t>
            </a:fld>
            <a:endParaRPr lang="en-US" smtClean="0"/>
          </a:p>
        </p:txBody>
      </p:sp>
      <p:sp>
        <p:nvSpPr>
          <p:cNvPr id="35844" name="Rectangle 2"/>
          <p:cNvSpPr>
            <a:spLocks noGrp="1" noChangeArrowheads="1"/>
          </p:cNvSpPr>
          <p:nvPr>
            <p:ph type="title"/>
          </p:nvPr>
        </p:nvSpPr>
        <p:spPr>
          <a:xfrm>
            <a:off x="228600" y="0"/>
            <a:ext cx="8686800" cy="1143000"/>
          </a:xfrm>
        </p:spPr>
        <p:txBody>
          <a:bodyPr/>
          <a:lstStyle/>
          <a:p>
            <a:pPr eaLnBrk="1" hangingPunct="1"/>
            <a:r>
              <a:rPr lang="en-US" sz="3600" smtClean="0"/>
              <a:t>Comparison Among Factor Level Means</a:t>
            </a:r>
          </a:p>
        </p:txBody>
      </p:sp>
      <p:sp>
        <p:nvSpPr>
          <p:cNvPr id="35845" name="Rectangle 3"/>
          <p:cNvSpPr>
            <a:spLocks noGrp="1" noChangeArrowheads="1"/>
          </p:cNvSpPr>
          <p:nvPr>
            <p:ph type="body" idx="1"/>
          </p:nvPr>
        </p:nvSpPr>
        <p:spPr>
          <a:xfrm>
            <a:off x="457200" y="1295400"/>
            <a:ext cx="8229600" cy="5257800"/>
          </a:xfrm>
        </p:spPr>
        <p:txBody>
          <a:bodyPr/>
          <a:lstStyle/>
          <a:p>
            <a:pPr eaLnBrk="1" hangingPunct="1">
              <a:buFontTx/>
              <a:buNone/>
            </a:pPr>
            <a:r>
              <a:rPr lang="en-US" dirty="0" err="1" smtClean="0"/>
              <a:t>Tukey</a:t>
            </a:r>
            <a:r>
              <a:rPr lang="en-US" dirty="0" smtClean="0"/>
              <a:t> test for blood coagulation example</a:t>
            </a:r>
          </a:p>
          <a:p>
            <a:pPr eaLnBrk="1" hangingPunct="1">
              <a:buFontTx/>
              <a:buNone/>
            </a:pPr>
            <a:r>
              <a:rPr lang="en-US" sz="2800" dirty="0" smtClean="0"/>
              <a:t>		q</a:t>
            </a:r>
            <a:r>
              <a:rPr lang="en-US" sz="2800" baseline="-25000" dirty="0" smtClean="0"/>
              <a:t>0.05</a:t>
            </a:r>
            <a:r>
              <a:rPr lang="en-US" sz="2800" dirty="0" smtClean="0"/>
              <a:t>(4,20)=3.96		from Table VII</a:t>
            </a:r>
          </a:p>
          <a:p>
            <a:pPr eaLnBrk="1" hangingPunct="1">
              <a:buFontTx/>
              <a:buNone/>
            </a:pPr>
            <a:endParaRPr lang="en-US" sz="2800" dirty="0" smtClean="0"/>
          </a:p>
          <a:p>
            <a:pPr eaLnBrk="1" hangingPunct="1">
              <a:buFontTx/>
              <a:buNone/>
            </a:pPr>
            <a:endParaRPr lang="en-US" sz="2800" dirty="0" smtClean="0"/>
          </a:p>
          <a:p>
            <a:pPr eaLnBrk="1" hangingPunct="1">
              <a:buFontTx/>
              <a:buNone/>
            </a:pPr>
            <a:endParaRPr lang="en-US" sz="2800" dirty="0" smtClean="0"/>
          </a:p>
          <a:p>
            <a:pPr eaLnBrk="1" hangingPunct="1">
              <a:buFontTx/>
              <a:buNone/>
            </a:pPr>
            <a:endParaRPr lang="en-US" sz="2800" dirty="0" smtClean="0"/>
          </a:p>
          <a:p>
            <a:pPr eaLnBrk="1" hangingPunct="1">
              <a:buFontTx/>
              <a:buNone/>
            </a:pPr>
            <a:r>
              <a:rPr lang="en-US" sz="2800" dirty="0" smtClean="0"/>
              <a:t>A vs B</a:t>
            </a:r>
          </a:p>
          <a:p>
            <a:pPr eaLnBrk="1" hangingPunct="1">
              <a:buFontTx/>
              <a:buNone/>
            </a:pPr>
            <a:endParaRPr lang="en-US" sz="2800" dirty="0" smtClean="0"/>
          </a:p>
          <a:p>
            <a:pPr eaLnBrk="1" hangingPunct="1">
              <a:buFontTx/>
              <a:buNone/>
            </a:pPr>
            <a:r>
              <a:rPr lang="en-US" sz="2800" dirty="0" smtClean="0"/>
              <a:t>A vs C</a:t>
            </a:r>
          </a:p>
        </p:txBody>
      </p:sp>
      <p:pic>
        <p:nvPicPr>
          <p:cNvPr id="35846" name="Picture 4"/>
          <p:cNvPicPr>
            <a:picLocks noChangeAspect="1" noChangeArrowheads="1"/>
          </p:cNvPicPr>
          <p:nvPr/>
        </p:nvPicPr>
        <p:blipFill>
          <a:blip r:embed="rId3" cstate="print"/>
          <a:srcRect/>
          <a:stretch>
            <a:fillRect/>
          </a:stretch>
        </p:blipFill>
        <p:spPr bwMode="auto">
          <a:xfrm>
            <a:off x="1524000" y="2803525"/>
            <a:ext cx="2438400" cy="892175"/>
          </a:xfrm>
          <a:prstGeom prst="rect">
            <a:avLst/>
          </a:prstGeom>
          <a:noFill/>
          <a:ln w="9525">
            <a:noFill/>
            <a:miter lim="800000"/>
            <a:headEnd/>
            <a:tailEnd/>
          </a:ln>
        </p:spPr>
      </p:pic>
      <p:pic>
        <p:nvPicPr>
          <p:cNvPr id="35847" name="Picture 5"/>
          <p:cNvPicPr>
            <a:picLocks noChangeAspect="1" noChangeArrowheads="1"/>
          </p:cNvPicPr>
          <p:nvPr/>
        </p:nvPicPr>
        <p:blipFill>
          <a:blip r:embed="rId4" cstate="print"/>
          <a:srcRect/>
          <a:stretch>
            <a:fillRect/>
          </a:stretch>
        </p:blipFill>
        <p:spPr bwMode="auto">
          <a:xfrm>
            <a:off x="1981200" y="4267200"/>
            <a:ext cx="4495800" cy="815975"/>
          </a:xfrm>
          <a:prstGeom prst="rect">
            <a:avLst/>
          </a:prstGeom>
          <a:noFill/>
          <a:ln w="9525">
            <a:noFill/>
            <a:miter lim="800000"/>
            <a:headEnd/>
            <a:tailEnd/>
          </a:ln>
        </p:spPr>
      </p:pic>
      <p:pic>
        <p:nvPicPr>
          <p:cNvPr id="35848" name="Picture 6"/>
          <p:cNvPicPr>
            <a:picLocks noChangeAspect="1" noChangeArrowheads="1"/>
          </p:cNvPicPr>
          <p:nvPr/>
        </p:nvPicPr>
        <p:blipFill>
          <a:blip r:embed="rId5" cstate="print"/>
          <a:srcRect/>
          <a:stretch>
            <a:fillRect/>
          </a:stretch>
        </p:blipFill>
        <p:spPr bwMode="auto">
          <a:xfrm>
            <a:off x="1905000" y="5340350"/>
            <a:ext cx="4495800" cy="819150"/>
          </a:xfrm>
          <a:prstGeom prst="rect">
            <a:avLst/>
          </a:prstGeom>
          <a:noFill/>
          <a:ln w="9525">
            <a:noFill/>
            <a:miter lim="800000"/>
            <a:headEnd/>
            <a:tailEnd/>
          </a:ln>
        </p:spPr>
      </p:pic>
      <p:sp>
        <p:nvSpPr>
          <p:cNvPr id="35851" name="Text Box 9"/>
          <p:cNvSpPr txBox="1">
            <a:spLocks noChangeArrowheads="1"/>
          </p:cNvSpPr>
          <p:nvPr/>
        </p:nvSpPr>
        <p:spPr bwMode="auto">
          <a:xfrm>
            <a:off x="6248400" y="3581400"/>
            <a:ext cx="2895600" cy="457200"/>
          </a:xfrm>
          <a:prstGeom prst="rect">
            <a:avLst/>
          </a:prstGeom>
          <a:solidFill>
            <a:srgbClr val="FFFF00"/>
          </a:solidFill>
          <a:ln w="9525">
            <a:noFill/>
            <a:miter lim="800000"/>
            <a:headEnd/>
            <a:tailEnd/>
          </a:ln>
        </p:spPr>
        <p:txBody>
          <a:bodyPr>
            <a:spAutoFit/>
          </a:bodyPr>
          <a:lstStyle/>
          <a:p>
            <a:pPr>
              <a:spcBef>
                <a:spcPct val="50000"/>
              </a:spcBef>
            </a:pPr>
            <a:r>
              <a:rPr lang="en-US" sz="2400"/>
              <a:t>Pairs sig. different?</a:t>
            </a:r>
          </a:p>
        </p:txBody>
      </p:sp>
      <p:sp>
        <p:nvSpPr>
          <p:cNvPr id="35852" name="Line 10"/>
          <p:cNvSpPr>
            <a:spLocks noChangeShapeType="1"/>
          </p:cNvSpPr>
          <p:nvPr/>
        </p:nvSpPr>
        <p:spPr bwMode="auto">
          <a:xfrm flipH="1">
            <a:off x="4114800" y="2133600"/>
            <a:ext cx="914400" cy="0"/>
          </a:xfrm>
          <a:prstGeom prst="line">
            <a:avLst/>
          </a:prstGeom>
          <a:noFill/>
          <a:ln w="9525">
            <a:solidFill>
              <a:schemeClr val="tx1"/>
            </a:solidFill>
            <a:round/>
            <a:headEnd/>
            <a:tailEnd type="triangle" w="lg" len="lg"/>
          </a:ln>
        </p:spPr>
        <p:txBody>
          <a:bodyPr/>
          <a:lstStyle/>
          <a:p>
            <a:endParaRPr lang="en-US"/>
          </a:p>
        </p:txBody>
      </p:sp>
    </p:spTree>
    <p:extLst>
      <p:ext uri="{BB962C8B-B14F-4D97-AF65-F5344CB8AC3E}">
        <p14:creationId xmlns:p14="http://schemas.microsoft.com/office/powerpoint/2010/main" val="136067244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36867" name="Slide Number Placeholder 5"/>
          <p:cNvSpPr>
            <a:spLocks noGrp="1"/>
          </p:cNvSpPr>
          <p:nvPr>
            <p:ph type="sldNum" sz="quarter" idx="12"/>
          </p:nvPr>
        </p:nvSpPr>
        <p:spPr>
          <a:noFill/>
        </p:spPr>
        <p:txBody>
          <a:bodyPr/>
          <a:lstStyle/>
          <a:p>
            <a:fld id="{5E5703E9-380A-40E9-8540-DDD0422EDC35}" type="slidenum">
              <a:rPr lang="en-US" smtClean="0"/>
              <a:pPr/>
              <a:t>157</a:t>
            </a:fld>
            <a:endParaRPr lang="en-US" smtClean="0"/>
          </a:p>
        </p:txBody>
      </p:sp>
      <p:pic>
        <p:nvPicPr>
          <p:cNvPr id="36868" name="Picture 5"/>
          <p:cNvPicPr>
            <a:picLocks noChangeAspect="1" noChangeArrowheads="1"/>
          </p:cNvPicPr>
          <p:nvPr/>
        </p:nvPicPr>
        <p:blipFill>
          <a:blip r:embed="rId2" cstate="print"/>
          <a:srcRect/>
          <a:stretch>
            <a:fillRect/>
          </a:stretch>
        </p:blipFill>
        <p:spPr bwMode="auto">
          <a:xfrm>
            <a:off x="1981200" y="1752600"/>
            <a:ext cx="6858000" cy="4818063"/>
          </a:xfrm>
          <a:prstGeom prst="rect">
            <a:avLst/>
          </a:prstGeom>
          <a:noFill/>
          <a:ln w="9525">
            <a:noFill/>
            <a:miter lim="800000"/>
            <a:headEnd/>
            <a:tailEnd/>
          </a:ln>
        </p:spPr>
      </p:pic>
      <p:sp>
        <p:nvSpPr>
          <p:cNvPr id="36869" name="Rectangle 2"/>
          <p:cNvSpPr>
            <a:spLocks noGrp="1" noChangeArrowheads="1"/>
          </p:cNvSpPr>
          <p:nvPr>
            <p:ph type="title"/>
          </p:nvPr>
        </p:nvSpPr>
        <p:spPr>
          <a:xfrm>
            <a:off x="228600" y="0"/>
            <a:ext cx="8686800" cy="1143000"/>
          </a:xfrm>
        </p:spPr>
        <p:txBody>
          <a:bodyPr/>
          <a:lstStyle/>
          <a:p>
            <a:pPr eaLnBrk="1" hangingPunct="1"/>
            <a:r>
              <a:rPr lang="en-US" sz="3600" smtClean="0"/>
              <a:t>Comparison Among Factor Level Means</a:t>
            </a:r>
          </a:p>
        </p:txBody>
      </p:sp>
      <p:sp>
        <p:nvSpPr>
          <p:cNvPr id="36870" name="Rectangle 3"/>
          <p:cNvSpPr>
            <a:spLocks noGrp="1" noChangeArrowheads="1"/>
          </p:cNvSpPr>
          <p:nvPr>
            <p:ph type="body" idx="1"/>
          </p:nvPr>
        </p:nvSpPr>
        <p:spPr>
          <a:xfrm>
            <a:off x="457200" y="1905000"/>
            <a:ext cx="8229600" cy="4525963"/>
          </a:xfrm>
        </p:spPr>
        <p:txBody>
          <a:bodyPr/>
          <a:lstStyle/>
          <a:p>
            <a:pPr eaLnBrk="1" hangingPunct="1">
              <a:buFontTx/>
              <a:buNone/>
            </a:pPr>
            <a:r>
              <a:rPr lang="en-US" sz="2400" smtClean="0"/>
              <a:t>A vs D</a:t>
            </a:r>
          </a:p>
          <a:p>
            <a:pPr eaLnBrk="1" hangingPunct="1">
              <a:buFontTx/>
              <a:buNone/>
            </a:pPr>
            <a:endParaRPr lang="en-US" sz="2400" smtClean="0"/>
          </a:p>
          <a:p>
            <a:pPr eaLnBrk="1" hangingPunct="1">
              <a:buFontTx/>
              <a:buNone/>
            </a:pPr>
            <a:endParaRPr lang="en-US" sz="2400" smtClean="0"/>
          </a:p>
          <a:p>
            <a:pPr eaLnBrk="1" hangingPunct="1">
              <a:buFontTx/>
              <a:buNone/>
            </a:pPr>
            <a:r>
              <a:rPr lang="en-US" sz="2400" smtClean="0"/>
              <a:t>B vs C</a:t>
            </a:r>
          </a:p>
          <a:p>
            <a:pPr eaLnBrk="1" hangingPunct="1">
              <a:buFontTx/>
              <a:buNone/>
            </a:pPr>
            <a:endParaRPr lang="en-US" sz="2400" smtClean="0"/>
          </a:p>
          <a:p>
            <a:pPr eaLnBrk="1" hangingPunct="1">
              <a:buFontTx/>
              <a:buNone/>
            </a:pPr>
            <a:endParaRPr lang="en-US" sz="2400" smtClean="0"/>
          </a:p>
          <a:p>
            <a:pPr eaLnBrk="1" hangingPunct="1">
              <a:buFontTx/>
              <a:buNone/>
            </a:pPr>
            <a:r>
              <a:rPr lang="en-US" sz="2400" smtClean="0"/>
              <a:t>B vs D</a:t>
            </a:r>
          </a:p>
          <a:p>
            <a:pPr eaLnBrk="1" hangingPunct="1">
              <a:buFontTx/>
              <a:buNone/>
            </a:pPr>
            <a:endParaRPr lang="en-US" sz="2400" smtClean="0"/>
          </a:p>
          <a:p>
            <a:pPr eaLnBrk="1" hangingPunct="1">
              <a:buFontTx/>
              <a:buNone/>
            </a:pPr>
            <a:endParaRPr lang="en-US" sz="2400" smtClean="0"/>
          </a:p>
          <a:p>
            <a:pPr eaLnBrk="1" hangingPunct="1">
              <a:buFontTx/>
              <a:buNone/>
            </a:pPr>
            <a:r>
              <a:rPr lang="en-US" sz="2400" smtClean="0"/>
              <a:t>C vs D</a:t>
            </a:r>
          </a:p>
        </p:txBody>
      </p:sp>
      <p:sp>
        <p:nvSpPr>
          <p:cNvPr id="36875" name="Text Box 10"/>
          <p:cNvSpPr txBox="1">
            <a:spLocks noChangeArrowheads="1"/>
          </p:cNvSpPr>
          <p:nvPr/>
        </p:nvSpPr>
        <p:spPr bwMode="auto">
          <a:xfrm>
            <a:off x="6248400" y="990600"/>
            <a:ext cx="2895600" cy="457200"/>
          </a:xfrm>
          <a:prstGeom prst="rect">
            <a:avLst/>
          </a:prstGeom>
          <a:solidFill>
            <a:srgbClr val="FFFF00"/>
          </a:solidFill>
          <a:ln w="9525">
            <a:noFill/>
            <a:miter lim="800000"/>
            <a:headEnd/>
            <a:tailEnd/>
          </a:ln>
        </p:spPr>
        <p:txBody>
          <a:bodyPr>
            <a:spAutoFit/>
          </a:bodyPr>
          <a:lstStyle/>
          <a:p>
            <a:pPr>
              <a:spcBef>
                <a:spcPct val="50000"/>
              </a:spcBef>
            </a:pPr>
            <a:r>
              <a:rPr lang="en-US" sz="2400"/>
              <a:t>Pairs sig. different?</a:t>
            </a:r>
          </a:p>
        </p:txBody>
      </p:sp>
    </p:spTree>
    <p:extLst>
      <p:ext uri="{BB962C8B-B14F-4D97-AF65-F5344CB8AC3E}">
        <p14:creationId xmlns:p14="http://schemas.microsoft.com/office/powerpoint/2010/main" val="337171534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37891" name="Slide Number Placeholder 5"/>
          <p:cNvSpPr>
            <a:spLocks noGrp="1"/>
          </p:cNvSpPr>
          <p:nvPr>
            <p:ph type="sldNum" sz="quarter" idx="12"/>
          </p:nvPr>
        </p:nvSpPr>
        <p:spPr>
          <a:noFill/>
        </p:spPr>
        <p:txBody>
          <a:bodyPr/>
          <a:lstStyle/>
          <a:p>
            <a:fld id="{AD980AB4-68C4-41B2-A3CD-B59FE0DC9637}" type="slidenum">
              <a:rPr lang="en-US" smtClean="0"/>
              <a:pPr/>
              <a:t>158</a:t>
            </a:fld>
            <a:endParaRPr lang="en-US" smtClean="0"/>
          </a:p>
        </p:txBody>
      </p:sp>
      <p:sp>
        <p:nvSpPr>
          <p:cNvPr id="37892" name="Rectangle 2"/>
          <p:cNvSpPr>
            <a:spLocks noGrp="1" noChangeArrowheads="1"/>
          </p:cNvSpPr>
          <p:nvPr>
            <p:ph type="title"/>
          </p:nvPr>
        </p:nvSpPr>
        <p:spPr>
          <a:xfrm>
            <a:off x="228600" y="0"/>
            <a:ext cx="8686800" cy="1143000"/>
          </a:xfrm>
        </p:spPr>
        <p:txBody>
          <a:bodyPr/>
          <a:lstStyle/>
          <a:p>
            <a:pPr eaLnBrk="1" hangingPunct="1"/>
            <a:r>
              <a:rPr lang="en-US" sz="3600" smtClean="0"/>
              <a:t>Comparison Among Factor Level Means</a:t>
            </a:r>
          </a:p>
        </p:txBody>
      </p:sp>
      <p:sp>
        <p:nvSpPr>
          <p:cNvPr id="37893" name="Text Box 4"/>
          <p:cNvSpPr txBox="1">
            <a:spLocks noChangeArrowheads="1"/>
          </p:cNvSpPr>
          <p:nvPr/>
        </p:nvSpPr>
        <p:spPr bwMode="auto">
          <a:xfrm>
            <a:off x="685800" y="1600200"/>
            <a:ext cx="7620000" cy="579438"/>
          </a:xfrm>
          <a:prstGeom prst="rect">
            <a:avLst/>
          </a:prstGeom>
          <a:noFill/>
          <a:ln w="9525">
            <a:noFill/>
            <a:miter lim="800000"/>
            <a:headEnd/>
            <a:tailEnd/>
          </a:ln>
        </p:spPr>
        <p:txBody>
          <a:bodyPr>
            <a:spAutoFit/>
          </a:bodyPr>
          <a:lstStyle/>
          <a:p>
            <a:pPr>
              <a:spcBef>
                <a:spcPct val="50000"/>
              </a:spcBef>
            </a:pPr>
            <a:r>
              <a:rPr lang="en-US" sz="3200" dirty="0"/>
              <a:t>Results </a:t>
            </a:r>
            <a:r>
              <a:rPr lang="en-US" sz="3200" dirty="0" smtClean="0"/>
              <a:t>can </a:t>
            </a:r>
            <a:r>
              <a:rPr lang="en-US" sz="3200" dirty="0"/>
              <a:t>be expressed graphically</a:t>
            </a:r>
          </a:p>
        </p:txBody>
      </p:sp>
      <p:grpSp>
        <p:nvGrpSpPr>
          <p:cNvPr id="37894" name="Group 25"/>
          <p:cNvGrpSpPr>
            <a:grpSpLocks/>
          </p:cNvGrpSpPr>
          <p:nvPr/>
        </p:nvGrpSpPr>
        <p:grpSpPr bwMode="auto">
          <a:xfrm>
            <a:off x="1447800" y="2895600"/>
            <a:ext cx="7467600" cy="1371600"/>
            <a:chOff x="528" y="2064"/>
            <a:chExt cx="4704" cy="864"/>
          </a:xfrm>
        </p:grpSpPr>
        <p:sp>
          <p:nvSpPr>
            <p:cNvPr id="37896" name="Line 5"/>
            <p:cNvSpPr>
              <a:spLocks noChangeShapeType="1"/>
            </p:cNvSpPr>
            <p:nvPr/>
          </p:nvSpPr>
          <p:spPr bwMode="auto">
            <a:xfrm>
              <a:off x="528" y="2400"/>
              <a:ext cx="4080" cy="0"/>
            </a:xfrm>
            <a:prstGeom prst="line">
              <a:avLst/>
            </a:prstGeom>
            <a:noFill/>
            <a:ln w="25400">
              <a:solidFill>
                <a:schemeClr val="tx1"/>
              </a:solidFill>
              <a:round/>
              <a:headEnd/>
              <a:tailEnd/>
            </a:ln>
          </p:spPr>
          <p:txBody>
            <a:bodyPr/>
            <a:lstStyle/>
            <a:p>
              <a:endParaRPr lang="en-US"/>
            </a:p>
          </p:txBody>
        </p:sp>
        <p:sp>
          <p:nvSpPr>
            <p:cNvPr id="37897" name="Text Box 6"/>
            <p:cNvSpPr txBox="1">
              <a:spLocks noChangeArrowheads="1"/>
            </p:cNvSpPr>
            <p:nvPr/>
          </p:nvSpPr>
          <p:spPr bwMode="auto">
            <a:xfrm>
              <a:off x="624" y="2064"/>
              <a:ext cx="4608" cy="231"/>
            </a:xfrm>
            <a:prstGeom prst="rect">
              <a:avLst/>
            </a:prstGeom>
            <a:noFill/>
            <a:ln w="9525">
              <a:noFill/>
              <a:miter lim="800000"/>
              <a:headEnd/>
              <a:tailEnd/>
            </a:ln>
          </p:spPr>
          <p:txBody>
            <a:bodyPr>
              <a:spAutoFit/>
            </a:bodyPr>
            <a:lstStyle/>
            <a:p>
              <a:pPr>
                <a:spcBef>
                  <a:spcPct val="50000"/>
                </a:spcBef>
              </a:pPr>
              <a:r>
                <a:rPr lang="en-US"/>
                <a:t>60	62	64	66	68	70</a:t>
              </a:r>
            </a:p>
          </p:txBody>
        </p:sp>
        <p:sp>
          <p:nvSpPr>
            <p:cNvPr id="37898" name="Line 7"/>
            <p:cNvSpPr>
              <a:spLocks noChangeShapeType="1"/>
            </p:cNvSpPr>
            <p:nvPr/>
          </p:nvSpPr>
          <p:spPr bwMode="auto">
            <a:xfrm>
              <a:off x="768" y="2304"/>
              <a:ext cx="0" cy="192"/>
            </a:xfrm>
            <a:prstGeom prst="line">
              <a:avLst/>
            </a:prstGeom>
            <a:noFill/>
            <a:ln w="9525">
              <a:solidFill>
                <a:schemeClr val="tx1"/>
              </a:solidFill>
              <a:round/>
              <a:headEnd/>
              <a:tailEnd/>
            </a:ln>
          </p:spPr>
          <p:txBody>
            <a:bodyPr/>
            <a:lstStyle/>
            <a:p>
              <a:endParaRPr lang="en-US"/>
            </a:p>
          </p:txBody>
        </p:sp>
        <p:sp>
          <p:nvSpPr>
            <p:cNvPr id="37899" name="Line 8"/>
            <p:cNvSpPr>
              <a:spLocks noChangeShapeType="1"/>
            </p:cNvSpPr>
            <p:nvPr/>
          </p:nvSpPr>
          <p:spPr bwMode="auto">
            <a:xfrm>
              <a:off x="1344" y="2304"/>
              <a:ext cx="0" cy="192"/>
            </a:xfrm>
            <a:prstGeom prst="line">
              <a:avLst/>
            </a:prstGeom>
            <a:noFill/>
            <a:ln w="9525">
              <a:solidFill>
                <a:schemeClr val="tx1"/>
              </a:solidFill>
              <a:round/>
              <a:headEnd/>
              <a:tailEnd/>
            </a:ln>
          </p:spPr>
          <p:txBody>
            <a:bodyPr/>
            <a:lstStyle/>
            <a:p>
              <a:endParaRPr lang="en-US"/>
            </a:p>
          </p:txBody>
        </p:sp>
        <p:sp>
          <p:nvSpPr>
            <p:cNvPr id="37900" name="Line 9"/>
            <p:cNvSpPr>
              <a:spLocks noChangeShapeType="1"/>
            </p:cNvSpPr>
            <p:nvPr/>
          </p:nvSpPr>
          <p:spPr bwMode="auto">
            <a:xfrm>
              <a:off x="1920" y="2304"/>
              <a:ext cx="0" cy="192"/>
            </a:xfrm>
            <a:prstGeom prst="line">
              <a:avLst/>
            </a:prstGeom>
            <a:noFill/>
            <a:ln w="9525">
              <a:solidFill>
                <a:schemeClr val="tx1"/>
              </a:solidFill>
              <a:round/>
              <a:headEnd/>
              <a:tailEnd/>
            </a:ln>
          </p:spPr>
          <p:txBody>
            <a:bodyPr/>
            <a:lstStyle/>
            <a:p>
              <a:endParaRPr lang="en-US"/>
            </a:p>
          </p:txBody>
        </p:sp>
        <p:sp>
          <p:nvSpPr>
            <p:cNvPr id="37901" name="Line 10"/>
            <p:cNvSpPr>
              <a:spLocks noChangeShapeType="1"/>
            </p:cNvSpPr>
            <p:nvPr/>
          </p:nvSpPr>
          <p:spPr bwMode="auto">
            <a:xfrm>
              <a:off x="2496" y="2304"/>
              <a:ext cx="0" cy="192"/>
            </a:xfrm>
            <a:prstGeom prst="line">
              <a:avLst/>
            </a:prstGeom>
            <a:noFill/>
            <a:ln w="9525">
              <a:solidFill>
                <a:schemeClr val="tx1"/>
              </a:solidFill>
              <a:round/>
              <a:headEnd/>
              <a:tailEnd/>
            </a:ln>
          </p:spPr>
          <p:txBody>
            <a:bodyPr/>
            <a:lstStyle/>
            <a:p>
              <a:endParaRPr lang="en-US"/>
            </a:p>
          </p:txBody>
        </p:sp>
        <p:sp>
          <p:nvSpPr>
            <p:cNvPr id="37902" name="Line 11"/>
            <p:cNvSpPr>
              <a:spLocks noChangeShapeType="1"/>
            </p:cNvSpPr>
            <p:nvPr/>
          </p:nvSpPr>
          <p:spPr bwMode="auto">
            <a:xfrm>
              <a:off x="3072" y="2304"/>
              <a:ext cx="0" cy="192"/>
            </a:xfrm>
            <a:prstGeom prst="line">
              <a:avLst/>
            </a:prstGeom>
            <a:noFill/>
            <a:ln w="9525">
              <a:solidFill>
                <a:schemeClr val="tx1"/>
              </a:solidFill>
              <a:round/>
              <a:headEnd/>
              <a:tailEnd/>
            </a:ln>
          </p:spPr>
          <p:txBody>
            <a:bodyPr/>
            <a:lstStyle/>
            <a:p>
              <a:endParaRPr lang="en-US"/>
            </a:p>
          </p:txBody>
        </p:sp>
        <p:sp>
          <p:nvSpPr>
            <p:cNvPr id="37903" name="Line 12"/>
            <p:cNvSpPr>
              <a:spLocks noChangeShapeType="1"/>
            </p:cNvSpPr>
            <p:nvPr/>
          </p:nvSpPr>
          <p:spPr bwMode="auto">
            <a:xfrm>
              <a:off x="3648" y="2304"/>
              <a:ext cx="0" cy="192"/>
            </a:xfrm>
            <a:prstGeom prst="line">
              <a:avLst/>
            </a:prstGeom>
            <a:noFill/>
            <a:ln w="9525">
              <a:solidFill>
                <a:schemeClr val="tx1"/>
              </a:solidFill>
              <a:round/>
              <a:headEnd/>
              <a:tailEnd/>
            </a:ln>
          </p:spPr>
          <p:txBody>
            <a:bodyPr/>
            <a:lstStyle/>
            <a:p>
              <a:endParaRPr lang="en-US"/>
            </a:p>
          </p:txBody>
        </p:sp>
        <p:sp>
          <p:nvSpPr>
            <p:cNvPr id="37904" name="Line 13"/>
            <p:cNvSpPr>
              <a:spLocks noChangeShapeType="1"/>
            </p:cNvSpPr>
            <p:nvPr/>
          </p:nvSpPr>
          <p:spPr bwMode="auto">
            <a:xfrm>
              <a:off x="1056" y="2304"/>
              <a:ext cx="0" cy="192"/>
            </a:xfrm>
            <a:prstGeom prst="line">
              <a:avLst/>
            </a:prstGeom>
            <a:noFill/>
            <a:ln w="9525">
              <a:solidFill>
                <a:schemeClr val="tx1"/>
              </a:solidFill>
              <a:round/>
              <a:headEnd/>
              <a:tailEnd/>
            </a:ln>
          </p:spPr>
          <p:txBody>
            <a:bodyPr/>
            <a:lstStyle/>
            <a:p>
              <a:endParaRPr lang="en-US"/>
            </a:p>
          </p:txBody>
        </p:sp>
        <p:sp>
          <p:nvSpPr>
            <p:cNvPr id="37905" name="Line 14"/>
            <p:cNvSpPr>
              <a:spLocks noChangeShapeType="1"/>
            </p:cNvSpPr>
            <p:nvPr/>
          </p:nvSpPr>
          <p:spPr bwMode="auto">
            <a:xfrm>
              <a:off x="1632" y="2304"/>
              <a:ext cx="0" cy="192"/>
            </a:xfrm>
            <a:prstGeom prst="line">
              <a:avLst/>
            </a:prstGeom>
            <a:noFill/>
            <a:ln w="9525">
              <a:solidFill>
                <a:schemeClr val="tx1"/>
              </a:solidFill>
              <a:round/>
              <a:headEnd/>
              <a:tailEnd/>
            </a:ln>
          </p:spPr>
          <p:txBody>
            <a:bodyPr/>
            <a:lstStyle/>
            <a:p>
              <a:endParaRPr lang="en-US"/>
            </a:p>
          </p:txBody>
        </p:sp>
        <p:sp>
          <p:nvSpPr>
            <p:cNvPr id="37906" name="Line 15"/>
            <p:cNvSpPr>
              <a:spLocks noChangeShapeType="1"/>
            </p:cNvSpPr>
            <p:nvPr/>
          </p:nvSpPr>
          <p:spPr bwMode="auto">
            <a:xfrm>
              <a:off x="2208" y="2304"/>
              <a:ext cx="0" cy="192"/>
            </a:xfrm>
            <a:prstGeom prst="line">
              <a:avLst/>
            </a:prstGeom>
            <a:noFill/>
            <a:ln w="9525">
              <a:solidFill>
                <a:schemeClr val="tx1"/>
              </a:solidFill>
              <a:round/>
              <a:headEnd/>
              <a:tailEnd/>
            </a:ln>
          </p:spPr>
          <p:txBody>
            <a:bodyPr/>
            <a:lstStyle/>
            <a:p>
              <a:endParaRPr lang="en-US"/>
            </a:p>
          </p:txBody>
        </p:sp>
        <p:sp>
          <p:nvSpPr>
            <p:cNvPr id="37907" name="Line 16"/>
            <p:cNvSpPr>
              <a:spLocks noChangeShapeType="1"/>
            </p:cNvSpPr>
            <p:nvPr/>
          </p:nvSpPr>
          <p:spPr bwMode="auto">
            <a:xfrm>
              <a:off x="2784" y="2304"/>
              <a:ext cx="0" cy="192"/>
            </a:xfrm>
            <a:prstGeom prst="line">
              <a:avLst/>
            </a:prstGeom>
            <a:noFill/>
            <a:ln w="9525">
              <a:solidFill>
                <a:schemeClr val="tx1"/>
              </a:solidFill>
              <a:round/>
              <a:headEnd/>
              <a:tailEnd/>
            </a:ln>
          </p:spPr>
          <p:txBody>
            <a:bodyPr/>
            <a:lstStyle/>
            <a:p>
              <a:endParaRPr lang="en-US"/>
            </a:p>
          </p:txBody>
        </p:sp>
        <p:sp>
          <p:nvSpPr>
            <p:cNvPr id="37908" name="Line 17"/>
            <p:cNvSpPr>
              <a:spLocks noChangeShapeType="1"/>
            </p:cNvSpPr>
            <p:nvPr/>
          </p:nvSpPr>
          <p:spPr bwMode="auto">
            <a:xfrm>
              <a:off x="3360" y="2304"/>
              <a:ext cx="0" cy="192"/>
            </a:xfrm>
            <a:prstGeom prst="line">
              <a:avLst/>
            </a:prstGeom>
            <a:noFill/>
            <a:ln w="9525">
              <a:solidFill>
                <a:schemeClr val="tx1"/>
              </a:solidFill>
              <a:round/>
              <a:headEnd/>
              <a:tailEnd/>
            </a:ln>
          </p:spPr>
          <p:txBody>
            <a:bodyPr/>
            <a:lstStyle/>
            <a:p>
              <a:endParaRPr lang="en-US"/>
            </a:p>
          </p:txBody>
        </p:sp>
        <p:pic>
          <p:nvPicPr>
            <p:cNvPr id="37909" name="Picture 18"/>
            <p:cNvPicPr>
              <a:picLocks noChangeAspect="1" noChangeArrowheads="1"/>
            </p:cNvPicPr>
            <p:nvPr/>
          </p:nvPicPr>
          <p:blipFill>
            <a:blip r:embed="rId3" cstate="print"/>
            <a:srcRect/>
            <a:stretch>
              <a:fillRect/>
            </a:stretch>
          </p:blipFill>
          <p:spPr bwMode="auto">
            <a:xfrm>
              <a:off x="768" y="2544"/>
              <a:ext cx="336" cy="286"/>
            </a:xfrm>
            <a:prstGeom prst="rect">
              <a:avLst/>
            </a:prstGeom>
            <a:noFill/>
            <a:ln w="9525">
              <a:noFill/>
              <a:miter lim="800000"/>
              <a:headEnd/>
              <a:tailEnd/>
            </a:ln>
          </p:spPr>
        </p:pic>
        <p:pic>
          <p:nvPicPr>
            <p:cNvPr id="37910" name="Picture 19"/>
            <p:cNvPicPr>
              <a:picLocks noChangeAspect="1" noChangeArrowheads="1"/>
            </p:cNvPicPr>
            <p:nvPr/>
          </p:nvPicPr>
          <p:blipFill>
            <a:blip r:embed="rId4" cstate="print"/>
            <a:srcRect/>
            <a:stretch>
              <a:fillRect/>
            </a:stretch>
          </p:blipFill>
          <p:spPr bwMode="auto">
            <a:xfrm>
              <a:off x="1104" y="2544"/>
              <a:ext cx="336" cy="276"/>
            </a:xfrm>
            <a:prstGeom prst="rect">
              <a:avLst/>
            </a:prstGeom>
            <a:noFill/>
            <a:ln w="9525">
              <a:noFill/>
              <a:miter lim="800000"/>
              <a:headEnd/>
              <a:tailEnd/>
            </a:ln>
          </p:spPr>
        </p:pic>
        <p:pic>
          <p:nvPicPr>
            <p:cNvPr id="37911" name="Picture 20"/>
            <p:cNvPicPr>
              <a:picLocks noChangeAspect="1" noChangeArrowheads="1"/>
            </p:cNvPicPr>
            <p:nvPr/>
          </p:nvPicPr>
          <p:blipFill>
            <a:blip r:embed="rId5" cstate="print"/>
            <a:srcRect/>
            <a:stretch>
              <a:fillRect/>
            </a:stretch>
          </p:blipFill>
          <p:spPr bwMode="auto">
            <a:xfrm>
              <a:off x="2352" y="2544"/>
              <a:ext cx="336" cy="286"/>
            </a:xfrm>
            <a:prstGeom prst="rect">
              <a:avLst/>
            </a:prstGeom>
            <a:noFill/>
            <a:ln w="9525">
              <a:noFill/>
              <a:miter lim="800000"/>
              <a:headEnd/>
              <a:tailEnd/>
            </a:ln>
          </p:spPr>
        </p:pic>
        <p:pic>
          <p:nvPicPr>
            <p:cNvPr id="37912" name="Picture 21"/>
            <p:cNvPicPr>
              <a:picLocks noChangeAspect="1" noChangeArrowheads="1"/>
            </p:cNvPicPr>
            <p:nvPr/>
          </p:nvPicPr>
          <p:blipFill>
            <a:blip r:embed="rId6" cstate="print"/>
            <a:srcRect/>
            <a:stretch>
              <a:fillRect/>
            </a:stretch>
          </p:blipFill>
          <p:spPr bwMode="auto">
            <a:xfrm>
              <a:off x="2976" y="2544"/>
              <a:ext cx="336" cy="277"/>
            </a:xfrm>
            <a:prstGeom prst="rect">
              <a:avLst/>
            </a:prstGeom>
            <a:noFill/>
            <a:ln w="9525">
              <a:noFill/>
              <a:miter lim="800000"/>
              <a:headEnd/>
              <a:tailEnd/>
            </a:ln>
          </p:spPr>
        </p:pic>
        <p:sp>
          <p:nvSpPr>
            <p:cNvPr id="37913" name="Line 22"/>
            <p:cNvSpPr>
              <a:spLocks noChangeShapeType="1"/>
            </p:cNvSpPr>
            <p:nvPr/>
          </p:nvSpPr>
          <p:spPr bwMode="auto">
            <a:xfrm>
              <a:off x="816" y="2928"/>
              <a:ext cx="528" cy="0"/>
            </a:xfrm>
            <a:prstGeom prst="line">
              <a:avLst/>
            </a:prstGeom>
            <a:noFill/>
            <a:ln w="31750">
              <a:solidFill>
                <a:srgbClr val="0000FF"/>
              </a:solidFill>
              <a:round/>
              <a:headEnd/>
              <a:tailEnd/>
            </a:ln>
          </p:spPr>
          <p:txBody>
            <a:bodyPr/>
            <a:lstStyle/>
            <a:p>
              <a:endParaRPr lang="en-US"/>
            </a:p>
          </p:txBody>
        </p:sp>
        <p:sp>
          <p:nvSpPr>
            <p:cNvPr id="37914" name="Line 23"/>
            <p:cNvSpPr>
              <a:spLocks noChangeShapeType="1"/>
            </p:cNvSpPr>
            <p:nvPr/>
          </p:nvSpPr>
          <p:spPr bwMode="auto">
            <a:xfrm>
              <a:off x="2400" y="2928"/>
              <a:ext cx="912" cy="0"/>
            </a:xfrm>
            <a:prstGeom prst="line">
              <a:avLst/>
            </a:prstGeom>
            <a:noFill/>
            <a:ln w="31750">
              <a:solidFill>
                <a:srgbClr val="0000FF"/>
              </a:solidFill>
              <a:round/>
              <a:headEnd/>
              <a:tailEnd/>
            </a:ln>
          </p:spPr>
          <p:txBody>
            <a:bodyPr/>
            <a:lstStyle/>
            <a:p>
              <a:endParaRPr lang="en-US"/>
            </a:p>
          </p:txBody>
        </p:sp>
      </p:grpSp>
      <p:sp>
        <p:nvSpPr>
          <p:cNvPr id="37895" name="Text Box 24"/>
          <p:cNvSpPr txBox="1">
            <a:spLocks noChangeArrowheads="1"/>
          </p:cNvSpPr>
          <p:nvPr/>
        </p:nvSpPr>
        <p:spPr bwMode="auto">
          <a:xfrm>
            <a:off x="304800" y="4724400"/>
            <a:ext cx="8534400" cy="2014538"/>
          </a:xfrm>
          <a:prstGeom prst="rect">
            <a:avLst/>
          </a:prstGeom>
          <a:noFill/>
          <a:ln w="9525">
            <a:noFill/>
            <a:miter lim="800000"/>
            <a:headEnd/>
            <a:tailEnd/>
          </a:ln>
        </p:spPr>
        <p:txBody>
          <a:bodyPr>
            <a:spAutoFit/>
          </a:bodyPr>
          <a:lstStyle/>
          <a:p>
            <a:pPr>
              <a:spcBef>
                <a:spcPct val="50000"/>
              </a:spcBef>
            </a:pPr>
            <a:r>
              <a:rPr lang="en-US" sz="2800"/>
              <a:t>Bars under factor level labels indicate pairs are </a:t>
            </a:r>
            <a:r>
              <a:rPr lang="en-US" sz="2800" b="1">
                <a:solidFill>
                  <a:srgbClr val="0000FF"/>
                </a:solidFill>
              </a:rPr>
              <a:t>NOT</a:t>
            </a:r>
            <a:r>
              <a:rPr lang="en-US" sz="2800"/>
              <a:t> significantly different</a:t>
            </a:r>
          </a:p>
          <a:p>
            <a:pPr>
              <a:spcBef>
                <a:spcPct val="50000"/>
              </a:spcBef>
            </a:pPr>
            <a:r>
              <a:rPr lang="en-US" sz="2800"/>
              <a:t>To maximize blood coagulation time, choose diet B or C? diet A or B?</a:t>
            </a:r>
          </a:p>
        </p:txBody>
      </p:sp>
    </p:spTree>
    <p:extLst>
      <p:ext uri="{BB962C8B-B14F-4D97-AF65-F5344CB8AC3E}">
        <p14:creationId xmlns:p14="http://schemas.microsoft.com/office/powerpoint/2010/main" val="146758996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Footer Placeholder 6"/>
          <p:cNvSpPr>
            <a:spLocks noGrp="1"/>
          </p:cNvSpPr>
          <p:nvPr>
            <p:ph type="ftr" sz="quarter" idx="11"/>
          </p:nvPr>
        </p:nvSpPr>
        <p:spPr>
          <a:noFill/>
        </p:spPr>
        <p:txBody>
          <a:bodyPr/>
          <a:lstStyle/>
          <a:p>
            <a:r>
              <a:rPr lang="de-DE" smtClean="0"/>
              <a:t>IE 563  Dr. Erin Gerber, P.E.,  UofL</a:t>
            </a:r>
            <a:endParaRPr lang="en-US" smtClean="0"/>
          </a:p>
        </p:txBody>
      </p:sp>
      <p:sp>
        <p:nvSpPr>
          <p:cNvPr id="12294" name="Slide Number Placeholder 7"/>
          <p:cNvSpPr>
            <a:spLocks noGrp="1"/>
          </p:cNvSpPr>
          <p:nvPr>
            <p:ph type="sldNum" sz="quarter" idx="12"/>
          </p:nvPr>
        </p:nvSpPr>
        <p:spPr>
          <a:noFill/>
        </p:spPr>
        <p:txBody>
          <a:bodyPr/>
          <a:lstStyle/>
          <a:p>
            <a:fld id="{6E45A612-91C4-408B-A497-D76084193567}" type="slidenum">
              <a:rPr lang="en-US" smtClean="0"/>
              <a:pPr/>
              <a:t>159</a:t>
            </a:fld>
            <a:endParaRPr lang="en-US" smtClean="0"/>
          </a:p>
        </p:txBody>
      </p:sp>
      <p:sp>
        <p:nvSpPr>
          <p:cNvPr id="12295" name="Rectangle 2"/>
          <p:cNvSpPr>
            <a:spLocks noGrp="1" noChangeArrowheads="1"/>
          </p:cNvSpPr>
          <p:nvPr>
            <p:ph type="title"/>
          </p:nvPr>
        </p:nvSpPr>
        <p:spPr>
          <a:xfrm>
            <a:off x="457200" y="-76200"/>
            <a:ext cx="8229600" cy="1143000"/>
          </a:xfrm>
        </p:spPr>
        <p:txBody>
          <a:bodyPr/>
          <a:lstStyle/>
          <a:p>
            <a:pPr eaLnBrk="1" hangingPunct="1"/>
            <a:r>
              <a:rPr lang="en-US" smtClean="0"/>
              <a:t>Pairwise Comparisons</a:t>
            </a:r>
          </a:p>
        </p:txBody>
      </p:sp>
      <p:sp>
        <p:nvSpPr>
          <p:cNvPr id="12296" name="Rectangle 3"/>
          <p:cNvSpPr>
            <a:spLocks noGrp="1" noChangeArrowheads="1"/>
          </p:cNvSpPr>
          <p:nvPr>
            <p:ph type="body" sz="half" idx="1"/>
          </p:nvPr>
        </p:nvSpPr>
        <p:spPr>
          <a:xfrm>
            <a:off x="304800" y="990600"/>
            <a:ext cx="8686800" cy="5715000"/>
          </a:xfrm>
        </p:spPr>
        <p:txBody>
          <a:bodyPr/>
          <a:lstStyle/>
          <a:p>
            <a:pPr eaLnBrk="1" hangingPunct="1">
              <a:lnSpc>
                <a:spcPct val="80000"/>
              </a:lnSpc>
            </a:pPr>
            <a:r>
              <a:rPr lang="en-US" sz="2400" dirty="0" smtClean="0"/>
              <a:t>Possible to get seemingly paradoxical results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1 and 2 not significantly different</a:t>
            </a:r>
          </a:p>
          <a:p>
            <a:pPr eaLnBrk="1" hangingPunct="1">
              <a:lnSpc>
                <a:spcPct val="80000"/>
              </a:lnSpc>
            </a:pPr>
            <a:r>
              <a:rPr lang="en-US" sz="2400" dirty="0" smtClean="0"/>
              <a:t>1 and 3 not significantly different</a:t>
            </a:r>
          </a:p>
          <a:p>
            <a:pPr eaLnBrk="1" hangingPunct="1">
              <a:lnSpc>
                <a:spcPct val="80000"/>
              </a:lnSpc>
            </a:pPr>
            <a:r>
              <a:rPr lang="en-US" sz="2400" dirty="0" smtClean="0"/>
              <a:t>Does this imply 2 and 3 not significantly different? </a:t>
            </a:r>
            <a:r>
              <a:rPr lang="en-US" sz="2400" b="1" dirty="0" smtClean="0"/>
              <a:t>NO!</a:t>
            </a:r>
          </a:p>
          <a:p>
            <a:pPr eaLnBrk="1" hangingPunct="1">
              <a:lnSpc>
                <a:spcPct val="80000"/>
              </a:lnSpc>
            </a:pPr>
            <a:r>
              <a:rPr lang="en-US" sz="2400" dirty="0" smtClean="0"/>
              <a:t>2 and 3 are significantly different</a:t>
            </a:r>
          </a:p>
          <a:p>
            <a:pPr eaLnBrk="1" hangingPunct="1">
              <a:lnSpc>
                <a:spcPct val="80000"/>
              </a:lnSpc>
            </a:pPr>
            <a:r>
              <a:rPr lang="en-US" sz="2400" dirty="0" smtClean="0"/>
              <a:t>Saying a pair is not significantly different is not the same as saying they are equal.</a:t>
            </a:r>
          </a:p>
          <a:p>
            <a:pPr lvl="1" eaLnBrk="1" hangingPunct="1">
              <a:lnSpc>
                <a:spcPct val="80000"/>
              </a:lnSpc>
            </a:pPr>
            <a:r>
              <a:rPr lang="en-US" sz="2000" dirty="0" smtClean="0"/>
              <a:t>The transitive property (A=B and B=C therefore A=C) is </a:t>
            </a:r>
            <a:r>
              <a:rPr lang="en-US" sz="2000" u="sng" dirty="0" smtClean="0"/>
              <a:t>not</a:t>
            </a:r>
            <a:r>
              <a:rPr lang="en-US" sz="2000" dirty="0" smtClean="0"/>
              <a:t> in effect</a:t>
            </a:r>
          </a:p>
          <a:p>
            <a:pPr eaLnBrk="1" hangingPunct="1">
              <a:lnSpc>
                <a:spcPct val="80000"/>
              </a:lnSpc>
            </a:pPr>
            <a:r>
              <a:rPr lang="en-US" sz="2400" dirty="0" smtClean="0"/>
              <a:t>We know 2 and 3 are significantly different and 1 is somewhere between 2 and 3</a:t>
            </a:r>
          </a:p>
          <a:p>
            <a:pPr eaLnBrk="1" hangingPunct="1">
              <a:lnSpc>
                <a:spcPct val="80000"/>
              </a:lnSpc>
            </a:pPr>
            <a:r>
              <a:rPr lang="en-US" sz="2400" dirty="0" smtClean="0"/>
              <a:t>Choose either 2 or1 to maximize response</a:t>
            </a:r>
          </a:p>
        </p:txBody>
      </p:sp>
      <p:graphicFrame>
        <p:nvGraphicFramePr>
          <p:cNvPr id="12290" name="Object 4"/>
          <p:cNvGraphicFramePr>
            <a:graphicFrameLocks noGrp="1" noChangeAspect="1"/>
          </p:cNvGraphicFramePr>
          <p:nvPr>
            <p:ph sz="quarter" idx="2"/>
          </p:nvPr>
        </p:nvGraphicFramePr>
        <p:xfrm>
          <a:off x="5257800" y="2362200"/>
          <a:ext cx="354013" cy="463550"/>
        </p:xfrm>
        <a:graphic>
          <a:graphicData uri="http://schemas.openxmlformats.org/presentationml/2006/ole">
            <mc:AlternateContent xmlns:mc="http://schemas.openxmlformats.org/markup-compatibility/2006">
              <mc:Choice xmlns:v="urn:schemas-microsoft-com:vml" Requires="v">
                <p:oleObj spid="_x0000_s36902" name="Equation" r:id="rId3" imgW="164885" imgH="215619" progId="Equation.3">
                  <p:embed/>
                </p:oleObj>
              </mc:Choice>
              <mc:Fallback>
                <p:oleObj name="Equation" r:id="rId3" imgW="164885" imgH="215619"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362200"/>
                        <a:ext cx="354013"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7" name="Line 5"/>
          <p:cNvSpPr>
            <a:spLocks noChangeShapeType="1"/>
          </p:cNvSpPr>
          <p:nvPr/>
        </p:nvSpPr>
        <p:spPr bwMode="auto">
          <a:xfrm>
            <a:off x="1447800" y="2209800"/>
            <a:ext cx="5791200" cy="0"/>
          </a:xfrm>
          <a:prstGeom prst="line">
            <a:avLst/>
          </a:prstGeom>
          <a:noFill/>
          <a:ln w="9525">
            <a:solidFill>
              <a:schemeClr val="tx1"/>
            </a:solidFill>
            <a:round/>
            <a:headEnd/>
            <a:tailEnd/>
          </a:ln>
        </p:spPr>
        <p:txBody>
          <a:bodyPr/>
          <a:lstStyle/>
          <a:p>
            <a:endParaRPr lang="en-US"/>
          </a:p>
        </p:txBody>
      </p:sp>
      <p:sp>
        <p:nvSpPr>
          <p:cNvPr id="12298" name="Rectangle 6"/>
          <p:cNvSpPr>
            <a:spLocks noChangeArrowheads="1"/>
          </p:cNvSpPr>
          <p:nvPr/>
        </p:nvSpPr>
        <p:spPr bwMode="auto">
          <a:xfrm>
            <a:off x="2895600" y="2133600"/>
            <a:ext cx="152400"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299" name="Text Box 7"/>
          <p:cNvSpPr txBox="1">
            <a:spLocks noChangeArrowheads="1"/>
          </p:cNvSpPr>
          <p:nvPr/>
        </p:nvSpPr>
        <p:spPr bwMode="auto">
          <a:xfrm>
            <a:off x="2590800" y="2590800"/>
            <a:ext cx="990600" cy="366713"/>
          </a:xfrm>
          <a:prstGeom prst="rect">
            <a:avLst/>
          </a:prstGeom>
          <a:noFill/>
          <a:ln w="9525">
            <a:noFill/>
            <a:miter lim="800000"/>
            <a:headEnd/>
            <a:tailEnd/>
          </a:ln>
        </p:spPr>
        <p:txBody>
          <a:bodyPr>
            <a:spAutoFit/>
          </a:bodyPr>
          <a:lstStyle/>
          <a:p>
            <a:pPr>
              <a:spcBef>
                <a:spcPct val="50000"/>
              </a:spcBef>
            </a:pPr>
            <a:endParaRPr lang="en-US"/>
          </a:p>
        </p:txBody>
      </p:sp>
      <p:graphicFrame>
        <p:nvGraphicFramePr>
          <p:cNvPr id="12291" name="Object 8"/>
          <p:cNvGraphicFramePr>
            <a:graphicFrameLocks noGrp="1" noChangeAspect="1"/>
          </p:cNvGraphicFramePr>
          <p:nvPr>
            <p:ph sz="quarter" idx="3"/>
          </p:nvPr>
        </p:nvGraphicFramePr>
        <p:xfrm>
          <a:off x="6172200" y="2362200"/>
          <a:ext cx="374650" cy="455613"/>
        </p:xfrm>
        <a:graphic>
          <a:graphicData uri="http://schemas.openxmlformats.org/presentationml/2006/ole">
            <mc:AlternateContent xmlns:mc="http://schemas.openxmlformats.org/markup-compatibility/2006">
              <mc:Choice xmlns:v="urn:schemas-microsoft-com:vml" Requires="v">
                <p:oleObj spid="_x0000_s36903" name="Equation" r:id="rId5" imgW="177569" imgH="215619" progId="Equation.3">
                  <p:embed/>
                </p:oleObj>
              </mc:Choice>
              <mc:Fallback>
                <p:oleObj name="Equation" r:id="rId5" imgW="177569" imgH="215619"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362200"/>
                        <a:ext cx="374650"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9"/>
          <p:cNvGraphicFramePr>
            <a:graphicFrameLocks noChangeAspect="1"/>
          </p:cNvGraphicFramePr>
          <p:nvPr/>
        </p:nvGraphicFramePr>
        <p:xfrm>
          <a:off x="2819400" y="2382838"/>
          <a:ext cx="396875" cy="512762"/>
        </p:xfrm>
        <a:graphic>
          <a:graphicData uri="http://schemas.openxmlformats.org/presentationml/2006/ole">
            <mc:AlternateContent xmlns:mc="http://schemas.openxmlformats.org/markup-compatibility/2006">
              <mc:Choice xmlns:v="urn:schemas-microsoft-com:vml" Requires="v">
                <p:oleObj spid="_x0000_s36904" name="Equation" r:id="rId7" imgW="177646" imgH="228402" progId="Equation.3">
                  <p:embed/>
                </p:oleObj>
              </mc:Choice>
              <mc:Fallback>
                <p:oleObj name="Equation" r:id="rId7" imgW="177646"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2382838"/>
                        <a:ext cx="396875"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0" name="Rectangle 10"/>
          <p:cNvSpPr>
            <a:spLocks noChangeArrowheads="1"/>
          </p:cNvSpPr>
          <p:nvPr/>
        </p:nvSpPr>
        <p:spPr bwMode="auto">
          <a:xfrm>
            <a:off x="5334000" y="2133600"/>
            <a:ext cx="152400"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301" name="Rectangle 11"/>
          <p:cNvSpPr>
            <a:spLocks noChangeArrowheads="1"/>
          </p:cNvSpPr>
          <p:nvPr/>
        </p:nvSpPr>
        <p:spPr bwMode="auto">
          <a:xfrm>
            <a:off x="6248400" y="2133600"/>
            <a:ext cx="152400"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302" name="Line 12"/>
          <p:cNvSpPr>
            <a:spLocks noChangeShapeType="1"/>
          </p:cNvSpPr>
          <p:nvPr/>
        </p:nvSpPr>
        <p:spPr bwMode="auto">
          <a:xfrm>
            <a:off x="2971800" y="1981200"/>
            <a:ext cx="2438400" cy="0"/>
          </a:xfrm>
          <a:prstGeom prst="line">
            <a:avLst/>
          </a:prstGeom>
          <a:noFill/>
          <a:ln w="38100">
            <a:solidFill>
              <a:srgbClr val="0000FF"/>
            </a:solidFill>
            <a:round/>
            <a:headEnd/>
            <a:tailEnd/>
          </a:ln>
        </p:spPr>
        <p:txBody>
          <a:bodyPr/>
          <a:lstStyle/>
          <a:p>
            <a:endParaRPr lang="en-US"/>
          </a:p>
        </p:txBody>
      </p:sp>
      <p:sp>
        <p:nvSpPr>
          <p:cNvPr id="12303" name="Line 13"/>
          <p:cNvSpPr>
            <a:spLocks noChangeShapeType="1"/>
          </p:cNvSpPr>
          <p:nvPr/>
        </p:nvSpPr>
        <p:spPr bwMode="auto">
          <a:xfrm>
            <a:off x="5410200" y="1828800"/>
            <a:ext cx="914400" cy="0"/>
          </a:xfrm>
          <a:prstGeom prst="line">
            <a:avLst/>
          </a:prstGeom>
          <a:noFill/>
          <a:ln w="38100">
            <a:solidFill>
              <a:srgbClr val="0000FF"/>
            </a:solidFill>
            <a:round/>
            <a:headEnd/>
            <a:tailEnd/>
          </a:ln>
        </p:spPr>
        <p:txBody>
          <a:bodyPr/>
          <a:lstStyle/>
          <a:p>
            <a:endParaRPr lang="en-US"/>
          </a:p>
        </p:txBody>
      </p:sp>
      <p:sp>
        <p:nvSpPr>
          <p:cNvPr id="16" name="TextBox 15"/>
          <p:cNvSpPr txBox="1">
            <a:spLocks noChangeArrowheads="1"/>
          </p:cNvSpPr>
          <p:nvPr/>
        </p:nvSpPr>
        <p:spPr bwMode="auto">
          <a:xfrm>
            <a:off x="5867400" y="2800350"/>
            <a:ext cx="2971800" cy="1077218"/>
          </a:xfrm>
          <a:prstGeom prst="rect">
            <a:avLst/>
          </a:prstGeom>
          <a:solidFill>
            <a:srgbClr val="FF99FF"/>
          </a:solidFill>
          <a:ln w="9525">
            <a:noFill/>
            <a:miter lim="800000"/>
            <a:headEnd/>
            <a:tailEnd/>
          </a:ln>
        </p:spPr>
        <p:txBody>
          <a:bodyPr wrap="square">
            <a:spAutoFit/>
          </a:bodyPr>
          <a:lstStyle/>
          <a:p>
            <a:r>
              <a:rPr lang="en-US" sz="1600" dirty="0"/>
              <a:t>Which levels maximize avg. response?</a:t>
            </a:r>
          </a:p>
          <a:p>
            <a:r>
              <a:rPr lang="en-US" sz="1600" dirty="0"/>
              <a:t>Which levels minimize avg. response?</a:t>
            </a:r>
          </a:p>
        </p:txBody>
      </p:sp>
    </p:spTree>
    <p:extLst>
      <p:ext uri="{BB962C8B-B14F-4D97-AF65-F5344CB8AC3E}">
        <p14:creationId xmlns:p14="http://schemas.microsoft.com/office/powerpoint/2010/main" val="1631878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33400" y="152400"/>
            <a:ext cx="8229600" cy="1143000"/>
          </a:xfrm>
          <a:noFill/>
        </p:spPr>
        <p:txBody>
          <a:bodyPr/>
          <a:lstStyle/>
          <a:p>
            <a:pPr eaLnBrk="1" hangingPunct="1"/>
            <a:r>
              <a:rPr lang="en-US" smtClean="0"/>
              <a:t>Cake Baking Example (cont.)</a:t>
            </a:r>
          </a:p>
        </p:txBody>
      </p:sp>
      <p:sp>
        <p:nvSpPr>
          <p:cNvPr id="41987" name="Rectangle 3"/>
          <p:cNvSpPr>
            <a:spLocks noGrp="1" noChangeArrowheads="1"/>
          </p:cNvSpPr>
          <p:nvPr>
            <p:ph type="body" idx="1"/>
          </p:nvPr>
        </p:nvSpPr>
        <p:spPr>
          <a:xfrm>
            <a:off x="457200" y="1371600"/>
            <a:ext cx="8229600" cy="4525963"/>
          </a:xfrm>
          <a:noFill/>
        </p:spPr>
        <p:txBody>
          <a:bodyPr/>
          <a:lstStyle/>
          <a:p>
            <a:pPr eaLnBrk="1" hangingPunct="1">
              <a:spcBef>
                <a:spcPts val="600"/>
              </a:spcBef>
              <a:spcAft>
                <a:spcPts val="600"/>
              </a:spcAft>
            </a:pPr>
            <a:r>
              <a:rPr lang="en-US" sz="2800" smtClean="0"/>
              <a:t>Could(?) develop and analyze equations for all chemical reactions in cake baking</a:t>
            </a:r>
          </a:p>
          <a:p>
            <a:pPr eaLnBrk="1" hangingPunct="1">
              <a:spcBef>
                <a:spcPts val="600"/>
              </a:spcBef>
              <a:spcAft>
                <a:spcPts val="600"/>
              </a:spcAft>
            </a:pPr>
            <a:r>
              <a:rPr lang="en-US" sz="2800" u="sng" smtClean="0"/>
              <a:t>OR</a:t>
            </a:r>
            <a:r>
              <a:rPr lang="en-US" sz="2800" smtClean="0"/>
              <a:t> Could perform an experiment</a:t>
            </a:r>
          </a:p>
          <a:p>
            <a:pPr eaLnBrk="1" hangingPunct="1">
              <a:spcBef>
                <a:spcPts val="600"/>
              </a:spcBef>
              <a:spcAft>
                <a:spcPts val="600"/>
              </a:spcAft>
            </a:pPr>
            <a:r>
              <a:rPr lang="en-US" sz="2800" smtClean="0"/>
              <a:t>Simple example….</a:t>
            </a:r>
          </a:p>
          <a:p>
            <a:pPr lvl="1" eaLnBrk="1" hangingPunct="1">
              <a:spcBef>
                <a:spcPts val="600"/>
              </a:spcBef>
              <a:spcAft>
                <a:spcPts val="600"/>
              </a:spcAft>
            </a:pPr>
            <a:r>
              <a:rPr lang="en-US" sz="2400" smtClean="0"/>
              <a:t>Determine if # eggs (</a:t>
            </a:r>
            <a:r>
              <a:rPr lang="en-US" sz="2400" b="1" smtClean="0">
                <a:solidFill>
                  <a:schemeClr val="accent2"/>
                </a:solidFill>
              </a:rPr>
              <a:t>factor</a:t>
            </a:r>
            <a:r>
              <a:rPr lang="en-US" sz="2400" smtClean="0"/>
              <a:t>) affects cake height (</a:t>
            </a:r>
            <a:r>
              <a:rPr lang="en-US" sz="2400" b="1" smtClean="0">
                <a:solidFill>
                  <a:schemeClr val="accent2"/>
                </a:solidFill>
              </a:rPr>
              <a:t>response</a:t>
            </a:r>
            <a:r>
              <a:rPr lang="en-US" sz="2400" smtClean="0"/>
              <a:t>).</a:t>
            </a:r>
          </a:p>
          <a:p>
            <a:pPr lvl="1" eaLnBrk="1" hangingPunct="1">
              <a:spcBef>
                <a:spcPts val="600"/>
              </a:spcBef>
              <a:spcAft>
                <a:spcPts val="600"/>
              </a:spcAft>
            </a:pPr>
            <a:r>
              <a:rPr lang="en-US" sz="2400" smtClean="0"/>
              <a:t>Bake cakes at several factor </a:t>
            </a:r>
            <a:r>
              <a:rPr lang="en-US" sz="2400" b="1" smtClean="0">
                <a:solidFill>
                  <a:schemeClr val="accent2"/>
                </a:solidFill>
              </a:rPr>
              <a:t>levels</a:t>
            </a:r>
            <a:r>
              <a:rPr lang="en-US" sz="2400" smtClean="0"/>
              <a:t> (2 eggs, 3 eggs, 4 eggs) and compare cake heights. </a:t>
            </a:r>
          </a:p>
        </p:txBody>
      </p:sp>
      <p:sp>
        <p:nvSpPr>
          <p:cNvPr id="41988" name="Slide Number Placeholder 3"/>
          <p:cNvSpPr>
            <a:spLocks noGrp="1"/>
          </p:cNvSpPr>
          <p:nvPr>
            <p:ph type="sldNum" sz="quarter" idx="12"/>
          </p:nvPr>
        </p:nvSpPr>
        <p:spPr>
          <a:noFill/>
        </p:spPr>
        <p:txBody>
          <a:bodyPr/>
          <a:lstStyle/>
          <a:p>
            <a:fld id="{6914B73E-9925-42BF-B5DA-23E72EC3145E}" type="slidenum">
              <a:rPr lang="en-US" smtClean="0"/>
              <a:pPr/>
              <a:t>16</a:t>
            </a:fld>
            <a:endParaRPr lang="en-US" smtClean="0"/>
          </a:p>
        </p:txBody>
      </p:sp>
      <p:sp>
        <p:nvSpPr>
          <p:cNvPr id="4198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Pairwise</a:t>
            </a:r>
            <a:r>
              <a:rPr lang="en-US" dirty="0" smtClean="0"/>
              <a:t> Comparisons</a:t>
            </a:r>
            <a:endParaRPr lang="en-US" dirty="0"/>
          </a:p>
        </p:txBody>
      </p:sp>
      <p:sp>
        <p:nvSpPr>
          <p:cNvPr id="9" name="Content Placeholder 8"/>
          <p:cNvSpPr>
            <a:spLocks noGrp="1"/>
          </p:cNvSpPr>
          <p:nvPr>
            <p:ph idx="1"/>
          </p:nvPr>
        </p:nvSpPr>
        <p:spPr>
          <a:xfrm>
            <a:off x="304800" y="1143000"/>
            <a:ext cx="8610600" cy="4525963"/>
          </a:xfrm>
        </p:spPr>
        <p:txBody>
          <a:bodyPr/>
          <a:lstStyle/>
          <a:p>
            <a:pPr>
              <a:spcBef>
                <a:spcPts val="600"/>
              </a:spcBef>
            </a:pPr>
            <a:r>
              <a:rPr lang="en-US" sz="2000" dirty="0" smtClean="0"/>
              <a:t>It is possible for ANOVA and </a:t>
            </a:r>
            <a:r>
              <a:rPr lang="en-US" sz="2000" dirty="0" err="1" smtClean="0"/>
              <a:t>Pairwise</a:t>
            </a:r>
            <a:r>
              <a:rPr lang="en-US" sz="2000" dirty="0" smtClean="0"/>
              <a:t> Comparisons to contradict</a:t>
            </a:r>
          </a:p>
          <a:p>
            <a:pPr lvl="1">
              <a:spcBef>
                <a:spcPts val="600"/>
              </a:spcBef>
            </a:pPr>
            <a:r>
              <a:rPr lang="en-US" sz="1800" dirty="0" smtClean="0"/>
              <a:t>ANOVA indicates factor significance (p-value &lt; </a:t>
            </a:r>
            <a:r>
              <a:rPr lang="el-GR" sz="1800" dirty="0" smtClean="0"/>
              <a:t>α</a:t>
            </a:r>
            <a:r>
              <a:rPr lang="en-US" sz="1800" dirty="0" smtClean="0"/>
              <a:t>) but </a:t>
            </a:r>
            <a:r>
              <a:rPr lang="en-US" sz="1800" dirty="0" err="1" smtClean="0"/>
              <a:t>Tukey</a:t>
            </a:r>
            <a:r>
              <a:rPr lang="en-US" sz="1800" dirty="0" smtClean="0"/>
              <a:t> test indicates no significantly different factor levels at </a:t>
            </a:r>
            <a:r>
              <a:rPr lang="el-GR" sz="1800" dirty="0" smtClean="0"/>
              <a:t>α</a:t>
            </a:r>
            <a:endParaRPr lang="en-US" sz="1800" dirty="0" smtClean="0"/>
          </a:p>
          <a:p>
            <a:pPr lvl="1">
              <a:spcBef>
                <a:spcPts val="600"/>
              </a:spcBef>
            </a:pPr>
            <a:r>
              <a:rPr lang="en-US" sz="1800" dirty="0" smtClean="0"/>
              <a:t>ANOVA indicates no factor significance (p-value &gt; </a:t>
            </a:r>
            <a:r>
              <a:rPr lang="el-GR" sz="1800" dirty="0" smtClean="0"/>
              <a:t>α</a:t>
            </a:r>
            <a:r>
              <a:rPr lang="en-US" sz="1800" dirty="0" smtClean="0"/>
              <a:t>) but </a:t>
            </a:r>
            <a:r>
              <a:rPr lang="en-US" sz="1800" dirty="0" err="1" smtClean="0"/>
              <a:t>Tukey</a:t>
            </a:r>
            <a:r>
              <a:rPr lang="en-US" sz="1800" dirty="0" smtClean="0"/>
              <a:t> test  indicates significantly different factor levels at </a:t>
            </a:r>
            <a:r>
              <a:rPr lang="el-GR" sz="1800" dirty="0" smtClean="0"/>
              <a:t>α</a:t>
            </a:r>
            <a:r>
              <a:rPr lang="en-US" sz="1800" dirty="0" smtClean="0"/>
              <a:t> </a:t>
            </a:r>
          </a:p>
          <a:p>
            <a:pPr>
              <a:spcBef>
                <a:spcPts val="600"/>
              </a:spcBef>
            </a:pPr>
            <a:endParaRPr lang="en-US" sz="2000" dirty="0" smtClean="0"/>
          </a:p>
          <a:p>
            <a:pPr>
              <a:spcBef>
                <a:spcPts val="600"/>
              </a:spcBef>
            </a:pPr>
            <a:r>
              <a:rPr lang="en-US" sz="2000" dirty="0" err="1" smtClean="0"/>
              <a:t>Tukey</a:t>
            </a:r>
            <a:r>
              <a:rPr lang="en-US" sz="2000" dirty="0" smtClean="0"/>
              <a:t> test uses family error rate</a:t>
            </a:r>
          </a:p>
          <a:p>
            <a:pPr lvl="1">
              <a:spcBef>
                <a:spcPts val="600"/>
              </a:spcBef>
            </a:pPr>
            <a:r>
              <a:rPr lang="en-US" sz="1800" dirty="0" smtClean="0"/>
              <a:t>the chances of making a type I error for a series of comparisons is greater than the error rate for any one comparison alone. </a:t>
            </a:r>
          </a:p>
          <a:p>
            <a:pPr lvl="2">
              <a:spcBef>
                <a:spcPts val="600"/>
              </a:spcBef>
            </a:pPr>
            <a:r>
              <a:rPr lang="en-US" sz="1400" dirty="0" smtClean="0"/>
              <a:t>Family error = 1 – (1- individual error) </a:t>
            </a:r>
            <a:r>
              <a:rPr lang="en-US" sz="1400" baseline="30000" dirty="0" smtClean="0"/>
              <a:t>a</a:t>
            </a:r>
            <a:r>
              <a:rPr lang="en-US" sz="1400" dirty="0" smtClean="0"/>
              <a:t>	where a = # factor levels</a:t>
            </a:r>
          </a:p>
          <a:p>
            <a:pPr lvl="2">
              <a:spcBef>
                <a:spcPts val="600"/>
              </a:spcBef>
            </a:pPr>
            <a:r>
              <a:rPr lang="en-US" sz="1400" dirty="0" smtClean="0"/>
              <a:t>For a=5 levels and individual error =0.05,   family error = 1 – (1 - 0.05)</a:t>
            </a:r>
            <a:r>
              <a:rPr lang="en-US" sz="1400" baseline="30000" dirty="0" smtClean="0"/>
              <a:t>5 </a:t>
            </a:r>
            <a:r>
              <a:rPr lang="en-US" sz="1400" dirty="0" smtClean="0"/>
              <a:t>=  0.2262</a:t>
            </a:r>
          </a:p>
          <a:p>
            <a:pPr lvl="2">
              <a:spcBef>
                <a:spcPts val="600"/>
              </a:spcBef>
            </a:pPr>
            <a:r>
              <a:rPr lang="en-US" sz="1400" dirty="0" smtClean="0"/>
              <a:t>For a=5 levels and family error =0.05,   individual error =  1 - </a:t>
            </a:r>
            <a:r>
              <a:rPr lang="en-US" sz="1400" baseline="30000" dirty="0" smtClean="0"/>
              <a:t>5</a:t>
            </a:r>
            <a:r>
              <a:rPr lang="en-US" sz="1400" dirty="0" smtClean="0"/>
              <a:t>√(1 – 0.05) =  0.0102</a:t>
            </a:r>
          </a:p>
          <a:p>
            <a:pPr lvl="2">
              <a:spcBef>
                <a:spcPts val="600"/>
              </a:spcBef>
            </a:pPr>
            <a:endParaRPr lang="en-US" sz="1400" dirty="0" smtClean="0"/>
          </a:p>
          <a:p>
            <a:pPr lvl="1">
              <a:spcBef>
                <a:spcPts val="600"/>
              </a:spcBef>
            </a:pPr>
            <a:r>
              <a:rPr lang="en-US" sz="1800" dirty="0" smtClean="0"/>
              <a:t>To counter this higher family error rate, </a:t>
            </a:r>
            <a:r>
              <a:rPr lang="en-US" sz="1800" dirty="0" err="1" smtClean="0"/>
              <a:t>Tukey's</a:t>
            </a:r>
            <a:r>
              <a:rPr lang="en-US" sz="1800" dirty="0" smtClean="0"/>
              <a:t> method adjusts the confidence level for each individual interval so that the resulting simultaneous confidence level is equal to the value you specify.</a:t>
            </a:r>
          </a:p>
        </p:txBody>
      </p:sp>
      <p:sp>
        <p:nvSpPr>
          <p:cNvPr id="6" name="Footer Placeholder 5"/>
          <p:cNvSpPr>
            <a:spLocks noGrp="1"/>
          </p:cNvSpPr>
          <p:nvPr>
            <p:ph type="ftr" sz="quarter" idx="11"/>
          </p:nvPr>
        </p:nvSpPr>
        <p:spPr/>
        <p:txBody>
          <a:bodyPr/>
          <a:lstStyle/>
          <a:p>
            <a:pPr>
              <a:defRPr/>
            </a:pPr>
            <a:r>
              <a:rPr lang="de-DE" smtClean="0"/>
              <a:t>IE 563  Dr. Erin Gerber, P.E.,  UofL</a:t>
            </a:r>
            <a:endParaRPr lang="en-US"/>
          </a:p>
        </p:txBody>
      </p:sp>
      <p:sp>
        <p:nvSpPr>
          <p:cNvPr id="7" name="Slide Number Placeholder 6"/>
          <p:cNvSpPr>
            <a:spLocks noGrp="1"/>
          </p:cNvSpPr>
          <p:nvPr>
            <p:ph type="sldNum" sz="quarter" idx="12"/>
          </p:nvPr>
        </p:nvSpPr>
        <p:spPr/>
        <p:txBody>
          <a:bodyPr/>
          <a:lstStyle/>
          <a:p>
            <a:pPr>
              <a:defRPr/>
            </a:pPr>
            <a:fld id="{971C2195-8CD1-4061-8349-464229FC5205}" type="slidenum">
              <a:rPr lang="en-US" smtClean="0"/>
              <a:pPr>
                <a:defRPr/>
              </a:pPr>
              <a:t>160</a:t>
            </a:fld>
            <a:endParaRPr lang="en-US"/>
          </a:p>
        </p:txBody>
      </p:sp>
    </p:spTree>
    <p:extLst>
      <p:ext uri="{BB962C8B-B14F-4D97-AF65-F5344CB8AC3E}">
        <p14:creationId xmlns:p14="http://schemas.microsoft.com/office/powerpoint/2010/main" val="255743989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38915" name="Slide Number Placeholder 5"/>
          <p:cNvSpPr>
            <a:spLocks noGrp="1"/>
          </p:cNvSpPr>
          <p:nvPr>
            <p:ph type="sldNum" sz="quarter" idx="12"/>
          </p:nvPr>
        </p:nvSpPr>
        <p:spPr>
          <a:noFill/>
        </p:spPr>
        <p:txBody>
          <a:bodyPr/>
          <a:lstStyle/>
          <a:p>
            <a:fld id="{F768FF48-DA7A-4B3F-88DC-4CE834E6BF09}" type="slidenum">
              <a:rPr lang="en-US" smtClean="0"/>
              <a:pPr/>
              <a:t>161</a:t>
            </a:fld>
            <a:endParaRPr lang="en-US" smtClean="0"/>
          </a:p>
        </p:txBody>
      </p:sp>
      <p:sp>
        <p:nvSpPr>
          <p:cNvPr id="38916" name="Rectangle 2"/>
          <p:cNvSpPr>
            <a:spLocks noGrp="1" noChangeArrowheads="1"/>
          </p:cNvSpPr>
          <p:nvPr>
            <p:ph type="title"/>
          </p:nvPr>
        </p:nvSpPr>
        <p:spPr/>
        <p:txBody>
          <a:bodyPr/>
          <a:lstStyle/>
          <a:p>
            <a:pPr eaLnBrk="1" hangingPunct="1"/>
            <a:r>
              <a:rPr lang="en-US" smtClean="0"/>
              <a:t>ANOVA in Minitab</a:t>
            </a:r>
          </a:p>
        </p:txBody>
      </p:sp>
      <p:sp>
        <p:nvSpPr>
          <p:cNvPr id="38917" name="Rectangle 3"/>
          <p:cNvSpPr>
            <a:spLocks noGrp="1" noChangeArrowheads="1"/>
          </p:cNvSpPr>
          <p:nvPr>
            <p:ph type="body" idx="1"/>
          </p:nvPr>
        </p:nvSpPr>
        <p:spPr>
          <a:xfrm>
            <a:off x="3200400" y="1752600"/>
            <a:ext cx="5562600" cy="4114800"/>
          </a:xfrm>
        </p:spPr>
        <p:txBody>
          <a:bodyPr/>
          <a:lstStyle/>
          <a:p>
            <a:pPr eaLnBrk="1" hangingPunct="1">
              <a:spcBef>
                <a:spcPts val="1200"/>
              </a:spcBef>
            </a:pPr>
            <a:r>
              <a:rPr lang="en-US" sz="2800" dirty="0" smtClean="0"/>
              <a:t>Enter data in worksheet</a:t>
            </a:r>
          </a:p>
          <a:p>
            <a:pPr lvl="1" eaLnBrk="1" hangingPunct="1">
              <a:spcBef>
                <a:spcPts val="1200"/>
              </a:spcBef>
            </a:pPr>
            <a:r>
              <a:rPr lang="en-US" sz="2400" dirty="0" smtClean="0"/>
              <a:t>One column for factor levels</a:t>
            </a:r>
          </a:p>
          <a:p>
            <a:pPr lvl="2" eaLnBrk="1" hangingPunct="1">
              <a:spcBef>
                <a:spcPts val="1200"/>
              </a:spcBef>
            </a:pPr>
            <a:r>
              <a:rPr lang="en-US" sz="2000" dirty="0" smtClean="0"/>
              <a:t>Older versions of Minitab require factor levels to be numeric</a:t>
            </a:r>
          </a:p>
          <a:p>
            <a:pPr lvl="1" eaLnBrk="1" hangingPunct="1">
              <a:spcBef>
                <a:spcPts val="1200"/>
              </a:spcBef>
            </a:pPr>
            <a:r>
              <a:rPr lang="en-US" sz="2400" dirty="0" smtClean="0"/>
              <a:t>One column for observations</a:t>
            </a:r>
          </a:p>
          <a:p>
            <a:pPr lvl="1" eaLnBrk="1" hangingPunct="1">
              <a:spcBef>
                <a:spcPts val="1200"/>
              </a:spcBef>
            </a:pPr>
            <a:r>
              <a:rPr lang="en-US" sz="2400" dirty="0" smtClean="0"/>
              <a:t>Enter data in actual run order</a:t>
            </a:r>
          </a:p>
        </p:txBody>
      </p:sp>
      <p:pic>
        <p:nvPicPr>
          <p:cNvPr id="2" name="Picture 1"/>
          <p:cNvPicPr>
            <a:picLocks noChangeAspect="1"/>
          </p:cNvPicPr>
          <p:nvPr/>
        </p:nvPicPr>
        <p:blipFill rotWithShape="1">
          <a:blip r:embed="rId2"/>
          <a:srcRect t="4665" r="87000" b="14445"/>
          <a:stretch/>
        </p:blipFill>
        <p:spPr>
          <a:xfrm>
            <a:off x="470452" y="571500"/>
            <a:ext cx="1708347" cy="5979215"/>
          </a:xfrm>
          <a:prstGeom prst="rect">
            <a:avLst/>
          </a:prstGeom>
        </p:spPr>
      </p:pic>
    </p:spTree>
    <p:extLst>
      <p:ext uri="{BB962C8B-B14F-4D97-AF65-F5344CB8AC3E}">
        <p14:creationId xmlns:p14="http://schemas.microsoft.com/office/powerpoint/2010/main" val="320235475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39939" name="Slide Number Placeholder 5"/>
          <p:cNvSpPr>
            <a:spLocks noGrp="1"/>
          </p:cNvSpPr>
          <p:nvPr>
            <p:ph type="sldNum" sz="quarter" idx="12"/>
          </p:nvPr>
        </p:nvSpPr>
        <p:spPr>
          <a:noFill/>
        </p:spPr>
        <p:txBody>
          <a:bodyPr/>
          <a:lstStyle/>
          <a:p>
            <a:fld id="{A67AC385-C48C-48C6-8538-9DA81EFB15EC}" type="slidenum">
              <a:rPr lang="en-US" smtClean="0"/>
              <a:pPr/>
              <a:t>162</a:t>
            </a:fld>
            <a:endParaRPr lang="en-US" smtClean="0"/>
          </a:p>
        </p:txBody>
      </p:sp>
      <p:sp>
        <p:nvSpPr>
          <p:cNvPr id="39940" name="Rectangle 2"/>
          <p:cNvSpPr>
            <a:spLocks noGrp="1" noChangeArrowheads="1"/>
          </p:cNvSpPr>
          <p:nvPr>
            <p:ph type="title"/>
          </p:nvPr>
        </p:nvSpPr>
        <p:spPr/>
        <p:txBody>
          <a:bodyPr/>
          <a:lstStyle/>
          <a:p>
            <a:pPr eaLnBrk="1" hangingPunct="1"/>
            <a:r>
              <a:rPr lang="en-US" smtClean="0"/>
              <a:t>ANOVA in Minitab</a:t>
            </a:r>
          </a:p>
        </p:txBody>
      </p:sp>
      <p:sp>
        <p:nvSpPr>
          <p:cNvPr id="39941" name="Rectangle 3"/>
          <p:cNvSpPr>
            <a:spLocks noGrp="1" noChangeArrowheads="1"/>
          </p:cNvSpPr>
          <p:nvPr>
            <p:ph type="body" idx="1"/>
          </p:nvPr>
        </p:nvSpPr>
        <p:spPr>
          <a:xfrm>
            <a:off x="381000" y="1219200"/>
            <a:ext cx="8229600" cy="5410200"/>
          </a:xfrm>
        </p:spPr>
        <p:txBody>
          <a:bodyPr/>
          <a:lstStyle/>
          <a:p>
            <a:pPr eaLnBrk="1" hangingPunct="1">
              <a:lnSpc>
                <a:spcPct val="80000"/>
              </a:lnSpc>
              <a:buFont typeface="Wingdings" pitchFamily="2" charset="2"/>
              <a:buChar char="Ø"/>
            </a:pPr>
            <a:r>
              <a:rPr lang="en-US" sz="2400" dirty="0" smtClean="0"/>
              <a:t>Stat</a:t>
            </a:r>
          </a:p>
          <a:p>
            <a:pPr lvl="1" eaLnBrk="1" hangingPunct="1">
              <a:lnSpc>
                <a:spcPct val="80000"/>
              </a:lnSpc>
              <a:buFont typeface="Wingdings" pitchFamily="2" charset="2"/>
              <a:buChar char="Ø"/>
            </a:pPr>
            <a:r>
              <a:rPr lang="en-US" sz="2400" dirty="0" smtClean="0"/>
              <a:t>ANOVA</a:t>
            </a:r>
          </a:p>
          <a:p>
            <a:pPr lvl="2" eaLnBrk="1" hangingPunct="1">
              <a:lnSpc>
                <a:spcPct val="80000"/>
              </a:lnSpc>
              <a:buFont typeface="Wingdings" pitchFamily="2" charset="2"/>
              <a:buChar char="Ø"/>
            </a:pPr>
            <a:r>
              <a:rPr lang="en-US" dirty="0" smtClean="0"/>
              <a:t>General Linear Model</a:t>
            </a:r>
          </a:p>
          <a:p>
            <a:pPr lvl="3" eaLnBrk="1" hangingPunct="1">
              <a:lnSpc>
                <a:spcPct val="80000"/>
              </a:lnSpc>
              <a:buFont typeface="Wingdings" pitchFamily="2" charset="2"/>
              <a:buChar char="Ø"/>
            </a:pPr>
            <a:r>
              <a:rPr lang="en-US" dirty="0" smtClean="0"/>
              <a:t>Fit General Linear Model</a:t>
            </a:r>
          </a:p>
          <a:p>
            <a:pPr eaLnBrk="1" hangingPunct="1">
              <a:lnSpc>
                <a:spcPct val="80000"/>
              </a:lnSpc>
            </a:pPr>
            <a:endParaRPr lang="en-US" sz="2400" dirty="0" smtClean="0"/>
          </a:p>
          <a:p>
            <a:pPr eaLnBrk="1" hangingPunct="1">
              <a:lnSpc>
                <a:spcPct val="80000"/>
              </a:lnSpc>
            </a:pPr>
            <a:endParaRPr lang="en-US" sz="2400" dirty="0" smtClean="0"/>
          </a:p>
        </p:txBody>
      </p:sp>
      <p:pic>
        <p:nvPicPr>
          <p:cNvPr id="2" name="Picture 1"/>
          <p:cNvPicPr>
            <a:picLocks noChangeAspect="1"/>
          </p:cNvPicPr>
          <p:nvPr/>
        </p:nvPicPr>
        <p:blipFill rotWithShape="1">
          <a:blip r:embed="rId2"/>
          <a:srcRect l="32000" t="23333" r="32000" b="27778"/>
          <a:stretch/>
        </p:blipFill>
        <p:spPr>
          <a:xfrm>
            <a:off x="2362200" y="2683612"/>
            <a:ext cx="5065642" cy="3869588"/>
          </a:xfrm>
          <a:prstGeom prst="rect">
            <a:avLst/>
          </a:prstGeom>
        </p:spPr>
      </p:pic>
    </p:spTree>
    <p:extLst>
      <p:ext uri="{BB962C8B-B14F-4D97-AF65-F5344CB8AC3E}">
        <p14:creationId xmlns:p14="http://schemas.microsoft.com/office/powerpoint/2010/main" val="183330100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p:cNvSpPr>
            <a:spLocks noGrp="1"/>
          </p:cNvSpPr>
          <p:nvPr>
            <p:ph idx="1"/>
          </p:nvPr>
        </p:nvSpPr>
        <p:spPr>
          <a:xfrm>
            <a:off x="304800" y="838200"/>
            <a:ext cx="8534400" cy="5791200"/>
          </a:xfrm>
        </p:spPr>
        <p:txBody>
          <a:bodyPr/>
          <a:lstStyle/>
          <a:p>
            <a:pPr>
              <a:spcBef>
                <a:spcPct val="0"/>
              </a:spcBef>
              <a:buFontTx/>
              <a:buNone/>
            </a:pPr>
            <a:r>
              <a:rPr lang="en-US" sz="2400" b="1" dirty="0" smtClean="0">
                <a:latin typeface="Courier New" pitchFamily="49" charset="0"/>
                <a:cs typeface="Courier New" pitchFamily="49" charset="0"/>
              </a:rPr>
              <a:t>General Linear Model: time versus diet </a:t>
            </a:r>
          </a:p>
          <a:p>
            <a:pPr>
              <a:spcBef>
                <a:spcPct val="0"/>
              </a:spcBef>
              <a:buFontTx/>
              <a:buNone/>
            </a:pPr>
            <a:endParaRPr lang="en-US" sz="1800" b="1" dirty="0" smtClean="0">
              <a:latin typeface="Courier New" pitchFamily="49" charset="0"/>
              <a:cs typeface="Courier New" pitchFamily="49" charset="0"/>
            </a:endParaRPr>
          </a:p>
          <a:p>
            <a:pPr>
              <a:spcBef>
                <a:spcPct val="0"/>
              </a:spcBef>
              <a:buFontTx/>
              <a:buNone/>
            </a:pPr>
            <a:r>
              <a:rPr lang="en-US" sz="1800" dirty="0" smtClean="0">
                <a:latin typeface="Courier New" pitchFamily="49" charset="0"/>
                <a:cs typeface="Courier New" pitchFamily="49" charset="0"/>
              </a:rPr>
              <a:t>Factor  Type   Levels  Values</a:t>
            </a:r>
          </a:p>
          <a:p>
            <a:pPr>
              <a:spcBef>
                <a:spcPct val="0"/>
              </a:spcBef>
              <a:buFontTx/>
              <a:buNone/>
            </a:pPr>
            <a:r>
              <a:rPr lang="en-US" sz="1800" dirty="0" smtClean="0">
                <a:latin typeface="Courier New" pitchFamily="49" charset="0"/>
                <a:cs typeface="Courier New" pitchFamily="49" charset="0"/>
              </a:rPr>
              <a:t>diet    fixed       4  A, B, C, D</a:t>
            </a:r>
          </a:p>
          <a:p>
            <a:pPr>
              <a:spcBef>
                <a:spcPct val="0"/>
              </a:spcBef>
              <a:buFontTx/>
              <a:buNone/>
            </a:pPr>
            <a:endParaRPr lang="en-US" sz="1800" dirty="0" smtClean="0">
              <a:latin typeface="Courier New" pitchFamily="49" charset="0"/>
              <a:cs typeface="Courier New" pitchFamily="49" charset="0"/>
            </a:endParaRPr>
          </a:p>
          <a:p>
            <a:pPr>
              <a:spcBef>
                <a:spcPct val="0"/>
              </a:spcBef>
              <a:buFontTx/>
              <a:buNone/>
            </a:pPr>
            <a:r>
              <a:rPr lang="en-US" sz="1800" dirty="0" smtClean="0">
                <a:latin typeface="Courier New" pitchFamily="49" charset="0"/>
                <a:cs typeface="Courier New" pitchFamily="49" charset="0"/>
              </a:rPr>
              <a:t>Analysis of Variance for time, using Adjusted SS for Tests</a:t>
            </a:r>
          </a:p>
          <a:p>
            <a:pPr>
              <a:spcBef>
                <a:spcPct val="0"/>
              </a:spcBef>
              <a:buFontTx/>
              <a:buNone/>
            </a:pPr>
            <a:r>
              <a:rPr lang="en-US" sz="1800" dirty="0" smtClean="0">
                <a:latin typeface="Courier New" pitchFamily="49" charset="0"/>
                <a:cs typeface="Courier New" pitchFamily="49" charset="0"/>
              </a:rPr>
              <a:t>Source  DF   </a:t>
            </a:r>
            <a:r>
              <a:rPr lang="en-US" sz="1800" dirty="0" err="1" smtClean="0">
                <a:latin typeface="Courier New" pitchFamily="49" charset="0"/>
                <a:cs typeface="Courier New" pitchFamily="49" charset="0"/>
              </a:rPr>
              <a:t>Seq</a:t>
            </a:r>
            <a:r>
              <a:rPr lang="en-US" sz="1800" dirty="0" smtClean="0">
                <a:latin typeface="Courier New" pitchFamily="49" charset="0"/>
                <a:cs typeface="Courier New" pitchFamily="49" charset="0"/>
              </a:rPr>
              <a:t> SS   </a:t>
            </a:r>
            <a:r>
              <a:rPr lang="en-US" sz="1800" dirty="0" err="1" smtClean="0">
                <a:latin typeface="Courier New" pitchFamily="49" charset="0"/>
                <a:cs typeface="Courier New" pitchFamily="49" charset="0"/>
              </a:rPr>
              <a:t>Adj</a:t>
            </a:r>
            <a:r>
              <a:rPr lang="en-US" sz="1800" dirty="0" smtClean="0">
                <a:latin typeface="Courier New" pitchFamily="49" charset="0"/>
                <a:cs typeface="Courier New" pitchFamily="49" charset="0"/>
              </a:rPr>
              <a:t> SS  </a:t>
            </a:r>
            <a:r>
              <a:rPr lang="en-US" sz="1800" dirty="0" err="1" smtClean="0">
                <a:latin typeface="Courier New" pitchFamily="49" charset="0"/>
                <a:cs typeface="Courier New" pitchFamily="49" charset="0"/>
              </a:rPr>
              <a:t>Adj</a:t>
            </a:r>
            <a:r>
              <a:rPr lang="en-US" sz="1800" dirty="0" smtClean="0">
                <a:latin typeface="Courier New" pitchFamily="49" charset="0"/>
                <a:cs typeface="Courier New" pitchFamily="49" charset="0"/>
              </a:rPr>
              <a:t> MS      F      P</a:t>
            </a:r>
          </a:p>
          <a:p>
            <a:pPr>
              <a:spcBef>
                <a:spcPct val="0"/>
              </a:spcBef>
              <a:buFontTx/>
              <a:buNone/>
            </a:pPr>
            <a:r>
              <a:rPr lang="nl-NL" sz="1800" dirty="0" smtClean="0">
                <a:latin typeface="Courier New" pitchFamily="49" charset="0"/>
                <a:cs typeface="Courier New" pitchFamily="49" charset="0"/>
              </a:rPr>
              <a:t>diet     3  228.000  228.000  76.000  13.57  0.000</a:t>
            </a:r>
          </a:p>
          <a:p>
            <a:pPr>
              <a:spcBef>
                <a:spcPct val="0"/>
              </a:spcBef>
              <a:buFontTx/>
              <a:buNone/>
            </a:pPr>
            <a:r>
              <a:rPr lang="es-ES" sz="1800" dirty="0" smtClean="0">
                <a:latin typeface="Courier New" pitchFamily="49" charset="0"/>
                <a:cs typeface="Courier New" pitchFamily="49" charset="0"/>
              </a:rPr>
              <a:t>Error   20  112.000  112.000   5.600</a:t>
            </a:r>
          </a:p>
          <a:p>
            <a:pPr>
              <a:spcBef>
                <a:spcPct val="0"/>
              </a:spcBef>
              <a:buFontTx/>
              <a:buNone/>
            </a:pPr>
            <a:r>
              <a:rPr lang="en-US" sz="1800" dirty="0" smtClean="0">
                <a:latin typeface="Courier New" pitchFamily="49" charset="0"/>
                <a:cs typeface="Courier New" pitchFamily="49" charset="0"/>
              </a:rPr>
              <a:t>Total   23  340.000</a:t>
            </a:r>
          </a:p>
          <a:p>
            <a:pPr>
              <a:spcBef>
                <a:spcPct val="0"/>
              </a:spcBef>
              <a:buFontTx/>
              <a:buNone/>
            </a:pPr>
            <a:endParaRPr lang="en-US" sz="1800" dirty="0" smtClean="0">
              <a:latin typeface="Courier New" pitchFamily="49" charset="0"/>
              <a:cs typeface="Courier New" pitchFamily="49" charset="0"/>
            </a:endParaRPr>
          </a:p>
          <a:p>
            <a:pPr>
              <a:spcBef>
                <a:spcPct val="0"/>
              </a:spcBef>
              <a:buFontTx/>
              <a:buNone/>
            </a:pPr>
            <a:r>
              <a:rPr lang="pt-BR" sz="1800" dirty="0">
                <a:latin typeface="Courier New" pitchFamily="49" charset="0"/>
                <a:cs typeface="Courier New" pitchFamily="49" charset="0"/>
              </a:rPr>
              <a:t>Model </a:t>
            </a:r>
            <a:r>
              <a:rPr lang="pt-BR" sz="1800" dirty="0" smtClean="0">
                <a:latin typeface="Courier New" pitchFamily="49" charset="0"/>
                <a:cs typeface="Courier New" pitchFamily="49" charset="0"/>
              </a:rPr>
              <a:t>Summary</a:t>
            </a:r>
            <a:endParaRPr lang="pt-BR" sz="1800" dirty="0">
              <a:latin typeface="Courier New" pitchFamily="49" charset="0"/>
              <a:cs typeface="Courier New" pitchFamily="49" charset="0"/>
            </a:endParaRPr>
          </a:p>
          <a:p>
            <a:pPr>
              <a:spcBef>
                <a:spcPct val="0"/>
              </a:spcBef>
              <a:buFontTx/>
              <a:buNone/>
            </a:pPr>
            <a:r>
              <a:rPr lang="pt-BR" sz="1800" dirty="0">
                <a:latin typeface="Courier New" pitchFamily="49" charset="0"/>
                <a:cs typeface="Courier New" pitchFamily="49" charset="0"/>
              </a:rPr>
              <a:t>      S    R-sq  R-sq(adj)  R-sq(pred)</a:t>
            </a:r>
          </a:p>
          <a:p>
            <a:pPr>
              <a:spcBef>
                <a:spcPct val="0"/>
              </a:spcBef>
              <a:buFontTx/>
              <a:buNone/>
            </a:pPr>
            <a:r>
              <a:rPr lang="pt-BR" sz="1800" dirty="0">
                <a:latin typeface="Courier New" pitchFamily="49" charset="0"/>
                <a:cs typeface="Courier New" pitchFamily="49" charset="0"/>
              </a:rPr>
              <a:t>2.36643  67.06%     62.12%      53.46</a:t>
            </a:r>
            <a:r>
              <a:rPr lang="pt-BR" sz="1800" dirty="0" smtClean="0">
                <a:latin typeface="Courier New" pitchFamily="49" charset="0"/>
                <a:cs typeface="Courier New" pitchFamily="49" charset="0"/>
              </a:rPr>
              <a:t>%</a:t>
            </a:r>
          </a:p>
          <a:p>
            <a:pPr>
              <a:spcBef>
                <a:spcPct val="0"/>
              </a:spcBef>
              <a:buFontTx/>
              <a:buNone/>
            </a:pPr>
            <a:endParaRPr lang="en-US" sz="1800" dirty="0" smtClean="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Fits and Diagnostics for Unusual </a:t>
            </a:r>
            <a:r>
              <a:rPr lang="en-US" sz="1800" dirty="0" smtClean="0">
                <a:latin typeface="Courier New" pitchFamily="49" charset="0"/>
                <a:cs typeface="Courier New" pitchFamily="49" charset="0"/>
              </a:rPr>
              <a:t>Observations</a:t>
            </a:r>
            <a:endParaRPr lang="en-US" sz="1800" dirty="0">
              <a:latin typeface="Courier New" pitchFamily="49" charset="0"/>
              <a:cs typeface="Courier New" pitchFamily="49" charset="0"/>
            </a:endParaRPr>
          </a:p>
          <a:p>
            <a:pPr>
              <a:spcBef>
                <a:spcPct val="0"/>
              </a:spcBef>
              <a:buFontTx/>
              <a:buNone/>
            </a:pPr>
            <a:r>
              <a:rPr lang="en-US" sz="1800" dirty="0" err="1">
                <a:latin typeface="Courier New" pitchFamily="49" charset="0"/>
                <a:cs typeface="Courier New" pitchFamily="49" charset="0"/>
              </a:rPr>
              <a:t>Obs</a:t>
            </a:r>
            <a:r>
              <a:rPr lang="en-US" sz="1800" dirty="0">
                <a:latin typeface="Courier New" pitchFamily="49" charset="0"/>
                <a:cs typeface="Courier New" pitchFamily="49" charset="0"/>
              </a:rPr>
              <a:t>   time    Fit  </a:t>
            </a:r>
            <a:r>
              <a:rPr lang="en-US" sz="1800" dirty="0" err="1">
                <a:latin typeface="Courier New" pitchFamily="49" charset="0"/>
                <a:cs typeface="Courier New" pitchFamily="49" charset="0"/>
              </a:rPr>
              <a:t>Resid</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Std</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Resid</a:t>
            </a: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  5  71.00  66.00   5.00       2.31  R</a:t>
            </a:r>
          </a:p>
          <a:p>
            <a:pPr>
              <a:spcBef>
                <a:spcPct val="0"/>
              </a:spcBef>
              <a:buFontTx/>
              <a:buNone/>
            </a:pPr>
            <a:r>
              <a:rPr lang="en-US" sz="1800" dirty="0">
                <a:latin typeface="Courier New" pitchFamily="49" charset="0"/>
                <a:cs typeface="Courier New" pitchFamily="49" charset="0"/>
              </a:rPr>
              <a:t>  9  56.00  61.00  -5.00      -2.26  </a:t>
            </a:r>
            <a:r>
              <a:rPr lang="en-US" sz="1800" dirty="0" smtClean="0">
                <a:latin typeface="Courier New" pitchFamily="49" charset="0"/>
                <a:cs typeface="Courier New" pitchFamily="49" charset="0"/>
              </a:rPr>
              <a:t>R</a:t>
            </a:r>
          </a:p>
          <a:p>
            <a:pPr>
              <a:spcBef>
                <a:spcPct val="0"/>
              </a:spcBef>
              <a:buFontTx/>
              <a:buNone/>
            </a:pPr>
            <a:endParaRPr lang="en-US" sz="1800" dirty="0" smtClean="0">
              <a:latin typeface="Courier New" pitchFamily="49" charset="0"/>
              <a:cs typeface="Courier New" pitchFamily="49" charset="0"/>
            </a:endParaRPr>
          </a:p>
          <a:p>
            <a:pPr>
              <a:spcBef>
                <a:spcPct val="0"/>
              </a:spcBef>
              <a:buFontTx/>
              <a:buNone/>
            </a:pPr>
            <a:r>
              <a:rPr lang="en-US" sz="1800" dirty="0" smtClean="0">
                <a:latin typeface="Courier New" pitchFamily="49" charset="0"/>
                <a:cs typeface="Courier New" pitchFamily="49" charset="0"/>
              </a:rPr>
              <a:t>R denotes an observation with a large standardized residual.</a:t>
            </a:r>
          </a:p>
          <a:p>
            <a:pPr>
              <a:spcBef>
                <a:spcPct val="0"/>
              </a:spcBef>
              <a:buFontTx/>
              <a:buNone/>
            </a:pPr>
            <a:endParaRPr lang="en-US" sz="1800" dirty="0" smtClean="0">
              <a:latin typeface="Courier New" pitchFamily="49" charset="0"/>
              <a:cs typeface="Courier New" pitchFamily="49" charset="0"/>
            </a:endParaRPr>
          </a:p>
          <a:p>
            <a:pPr>
              <a:spcBef>
                <a:spcPct val="0"/>
              </a:spcBef>
              <a:buFontTx/>
              <a:buNone/>
            </a:pPr>
            <a:endParaRPr lang="en-US" sz="1800" dirty="0" smtClean="0">
              <a:latin typeface="Courier New" pitchFamily="49" charset="0"/>
              <a:cs typeface="Courier New" pitchFamily="49" charset="0"/>
            </a:endParaRPr>
          </a:p>
        </p:txBody>
      </p:sp>
      <p:sp>
        <p:nvSpPr>
          <p:cNvPr id="9" name="Right Arrow 8"/>
          <p:cNvSpPr/>
          <p:nvPr/>
        </p:nvSpPr>
        <p:spPr>
          <a:xfrm rot="14885015">
            <a:off x="6732588" y="4052888"/>
            <a:ext cx="1295400" cy="323850"/>
          </a:xfrm>
          <a:prstGeom prst="rightArrow">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964" name="Title 1"/>
          <p:cNvSpPr>
            <a:spLocks noGrp="1"/>
          </p:cNvSpPr>
          <p:nvPr>
            <p:ph type="title"/>
          </p:nvPr>
        </p:nvSpPr>
        <p:spPr/>
        <p:txBody>
          <a:bodyPr/>
          <a:lstStyle/>
          <a:p>
            <a:r>
              <a:rPr lang="en-US" smtClean="0"/>
              <a:t>ANOVA in Minitab</a:t>
            </a:r>
          </a:p>
        </p:txBody>
      </p:sp>
      <p:sp>
        <p:nvSpPr>
          <p:cNvPr id="40965"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6" name="Text Box 5"/>
          <p:cNvSpPr txBox="1">
            <a:spLocks noChangeArrowheads="1"/>
          </p:cNvSpPr>
          <p:nvPr/>
        </p:nvSpPr>
        <p:spPr bwMode="auto">
          <a:xfrm>
            <a:off x="6172200" y="4191000"/>
            <a:ext cx="2971800" cy="1323975"/>
          </a:xfrm>
          <a:prstGeom prst="rect">
            <a:avLst/>
          </a:prstGeom>
          <a:solidFill>
            <a:schemeClr val="accent1">
              <a:lumMod val="90000"/>
            </a:schemeClr>
          </a:solidFill>
          <a:ln w="9525">
            <a:noFill/>
            <a:miter lim="800000"/>
            <a:headEnd/>
            <a:tailEnd/>
          </a:ln>
        </p:spPr>
        <p:txBody>
          <a:bodyPr>
            <a:spAutoFit/>
          </a:bodyPr>
          <a:lstStyle/>
          <a:p>
            <a:pPr>
              <a:spcBef>
                <a:spcPct val="50000"/>
              </a:spcBef>
              <a:defRPr/>
            </a:pPr>
            <a:r>
              <a:rPr lang="en-US" sz="2000" dirty="0">
                <a:latin typeface="+mn-lt"/>
              </a:rPr>
              <a:t>When p-value &lt; </a:t>
            </a:r>
            <a:r>
              <a:rPr lang="el-GR" sz="2000" dirty="0">
                <a:latin typeface="+mn-lt"/>
                <a:cs typeface="Times New Roman" pitchFamily="18" charset="0"/>
              </a:rPr>
              <a:t>α</a:t>
            </a:r>
            <a:r>
              <a:rPr lang="en-US" sz="2000" dirty="0">
                <a:latin typeface="+mn-lt"/>
                <a:cs typeface="Times New Roman" pitchFamily="18" charset="0"/>
              </a:rPr>
              <a:t> we reject H</a:t>
            </a:r>
            <a:r>
              <a:rPr lang="en-US" sz="2000" baseline="-25000" dirty="0">
                <a:latin typeface="+mn-lt"/>
                <a:cs typeface="Times New Roman" pitchFamily="18" charset="0"/>
              </a:rPr>
              <a:t>0</a:t>
            </a:r>
            <a:r>
              <a:rPr lang="en-US" sz="2000" dirty="0">
                <a:latin typeface="+mn-lt"/>
                <a:cs typeface="Times New Roman" pitchFamily="18" charset="0"/>
              </a:rPr>
              <a:t> (i.e. conclude factor DOES affect response)</a:t>
            </a:r>
            <a:endParaRPr lang="el-GR" sz="2000" dirty="0">
              <a:latin typeface="+mn-lt"/>
              <a:cs typeface="Times New Roman" pitchFamily="18" charset="0"/>
            </a:endParaRPr>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163</a:t>
            </a:fld>
            <a:endParaRPr lang="en-US"/>
          </a:p>
        </p:txBody>
      </p:sp>
    </p:spTree>
    <p:extLst>
      <p:ext uri="{BB962C8B-B14F-4D97-AF65-F5344CB8AC3E}">
        <p14:creationId xmlns:p14="http://schemas.microsoft.com/office/powerpoint/2010/main" val="2759660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41987" name="Slide Number Placeholder 5"/>
          <p:cNvSpPr>
            <a:spLocks noGrp="1"/>
          </p:cNvSpPr>
          <p:nvPr>
            <p:ph type="sldNum" sz="quarter" idx="12"/>
          </p:nvPr>
        </p:nvSpPr>
        <p:spPr>
          <a:noFill/>
        </p:spPr>
        <p:txBody>
          <a:bodyPr/>
          <a:lstStyle/>
          <a:p>
            <a:fld id="{91654268-E520-4C09-904E-376E10432789}" type="slidenum">
              <a:rPr lang="en-US" smtClean="0"/>
              <a:pPr/>
              <a:t>164</a:t>
            </a:fld>
            <a:endParaRPr lang="en-US" smtClean="0"/>
          </a:p>
        </p:txBody>
      </p:sp>
      <p:sp>
        <p:nvSpPr>
          <p:cNvPr id="41988" name="Rectangle 2"/>
          <p:cNvSpPr>
            <a:spLocks noGrp="1" noChangeArrowheads="1"/>
          </p:cNvSpPr>
          <p:nvPr>
            <p:ph type="title"/>
          </p:nvPr>
        </p:nvSpPr>
        <p:spPr/>
        <p:txBody>
          <a:bodyPr/>
          <a:lstStyle/>
          <a:p>
            <a:pPr eaLnBrk="1" hangingPunct="1"/>
            <a:r>
              <a:rPr lang="en-US" smtClean="0"/>
              <a:t>p-value</a:t>
            </a:r>
          </a:p>
        </p:txBody>
      </p:sp>
      <p:sp>
        <p:nvSpPr>
          <p:cNvPr id="41989" name="Rectangle 3"/>
          <p:cNvSpPr>
            <a:spLocks noGrp="1" noChangeArrowheads="1"/>
          </p:cNvSpPr>
          <p:nvPr>
            <p:ph type="body" idx="1"/>
          </p:nvPr>
        </p:nvSpPr>
        <p:spPr>
          <a:xfrm>
            <a:off x="381000" y="1143000"/>
            <a:ext cx="8534400" cy="5410200"/>
          </a:xfrm>
        </p:spPr>
        <p:txBody>
          <a:bodyPr/>
          <a:lstStyle/>
          <a:p>
            <a:pPr eaLnBrk="1" hangingPunct="1">
              <a:spcAft>
                <a:spcPct val="30000"/>
              </a:spcAft>
            </a:pPr>
            <a:r>
              <a:rPr lang="en-US" sz="2400" smtClean="0"/>
              <a:t>p-value = probability of obtaining this F</a:t>
            </a:r>
            <a:r>
              <a:rPr lang="en-US" sz="2400" baseline="-25000" smtClean="0"/>
              <a:t>0</a:t>
            </a:r>
            <a:r>
              <a:rPr lang="en-US" sz="2400" smtClean="0"/>
              <a:t> or larger when the null hypothesis is true</a:t>
            </a:r>
          </a:p>
          <a:p>
            <a:pPr eaLnBrk="1" hangingPunct="1">
              <a:spcAft>
                <a:spcPct val="30000"/>
              </a:spcAft>
            </a:pPr>
            <a:r>
              <a:rPr lang="en-US" sz="2400" smtClean="0"/>
              <a:t>We reject H</a:t>
            </a:r>
            <a:r>
              <a:rPr lang="en-US" sz="2400" baseline="-25000" smtClean="0"/>
              <a:t>0</a:t>
            </a:r>
            <a:r>
              <a:rPr lang="en-US" sz="2400" smtClean="0"/>
              <a:t> (i.e. factor is significant) for all </a:t>
            </a:r>
            <a:r>
              <a:rPr lang="en-US" sz="2400" smtClean="0">
                <a:cs typeface="Arial" pitchFamily="34" charset="0"/>
              </a:rPr>
              <a:t>p-value &lt; </a:t>
            </a:r>
            <a:r>
              <a:rPr lang="el-GR" sz="2400" smtClean="0">
                <a:cs typeface="Arial" pitchFamily="34" charset="0"/>
              </a:rPr>
              <a:t>α</a:t>
            </a:r>
          </a:p>
          <a:p>
            <a:pPr lvl="1" eaLnBrk="1" hangingPunct="1">
              <a:spcAft>
                <a:spcPct val="30000"/>
              </a:spcAft>
              <a:buFontTx/>
              <a:buChar char="•"/>
            </a:pPr>
            <a:r>
              <a:rPr lang="en-US" sz="2000" smtClean="0">
                <a:cs typeface="Arial" pitchFamily="34" charset="0"/>
              </a:rPr>
              <a:t>Reject H</a:t>
            </a:r>
            <a:r>
              <a:rPr lang="en-US" sz="2000" baseline="-25000" smtClean="0">
                <a:cs typeface="Arial" pitchFamily="34" charset="0"/>
              </a:rPr>
              <a:t>0 </a:t>
            </a:r>
            <a:r>
              <a:rPr lang="en-US" sz="2000" smtClean="0">
                <a:cs typeface="Arial" pitchFamily="34" charset="0"/>
              </a:rPr>
              <a:t>(i.e. factor is significant) for small p-values</a:t>
            </a:r>
          </a:p>
          <a:p>
            <a:pPr lvl="1" eaLnBrk="1" hangingPunct="1">
              <a:spcAft>
                <a:spcPct val="30000"/>
              </a:spcAft>
              <a:buFontTx/>
              <a:buChar char="•"/>
            </a:pPr>
            <a:r>
              <a:rPr lang="en-US" sz="2000" smtClean="0">
                <a:cs typeface="Arial" pitchFamily="34" charset="0"/>
              </a:rPr>
              <a:t>p = 0.03  accept or reject H</a:t>
            </a:r>
            <a:r>
              <a:rPr lang="en-US" sz="2000" baseline="-25000" smtClean="0">
                <a:cs typeface="Arial" pitchFamily="34" charset="0"/>
              </a:rPr>
              <a:t>0</a:t>
            </a:r>
            <a:r>
              <a:rPr lang="en-US" sz="2000" smtClean="0">
                <a:cs typeface="Arial" pitchFamily="34" charset="0"/>
              </a:rPr>
              <a:t>?  Depends on </a:t>
            </a:r>
            <a:r>
              <a:rPr lang="el-GR" sz="2000" smtClean="0">
                <a:cs typeface="Arial" pitchFamily="34" charset="0"/>
              </a:rPr>
              <a:t>α</a:t>
            </a:r>
            <a:endParaRPr lang="en-US" sz="2000" smtClean="0">
              <a:cs typeface="Arial" pitchFamily="34" charset="0"/>
            </a:endParaRPr>
          </a:p>
          <a:p>
            <a:pPr lvl="2" eaLnBrk="1" hangingPunct="1">
              <a:spcAft>
                <a:spcPct val="30000"/>
              </a:spcAft>
            </a:pPr>
            <a:r>
              <a:rPr lang="en-US" sz="1800" smtClean="0">
                <a:cs typeface="Arial" pitchFamily="34" charset="0"/>
              </a:rPr>
              <a:t>When </a:t>
            </a:r>
            <a:r>
              <a:rPr lang="el-GR" sz="1800" smtClean="0">
                <a:cs typeface="Arial" pitchFamily="34" charset="0"/>
              </a:rPr>
              <a:t>α</a:t>
            </a:r>
            <a:r>
              <a:rPr lang="en-US" sz="1800" smtClean="0">
                <a:cs typeface="Arial" pitchFamily="34" charset="0"/>
              </a:rPr>
              <a:t> = 0.05, reject H</a:t>
            </a:r>
            <a:r>
              <a:rPr lang="en-US" sz="1800" baseline="-25000" smtClean="0">
                <a:cs typeface="Arial" pitchFamily="34" charset="0"/>
              </a:rPr>
              <a:t>0</a:t>
            </a:r>
          </a:p>
          <a:p>
            <a:pPr lvl="2" eaLnBrk="1" hangingPunct="1">
              <a:spcAft>
                <a:spcPct val="30000"/>
              </a:spcAft>
            </a:pPr>
            <a:r>
              <a:rPr lang="en-US" sz="1800" smtClean="0">
                <a:cs typeface="Arial" pitchFamily="34" charset="0"/>
              </a:rPr>
              <a:t>When </a:t>
            </a:r>
            <a:r>
              <a:rPr lang="el-GR" sz="1800" smtClean="0">
                <a:cs typeface="Arial" pitchFamily="34" charset="0"/>
              </a:rPr>
              <a:t>α</a:t>
            </a:r>
            <a:r>
              <a:rPr lang="en-US" sz="1800" smtClean="0">
                <a:cs typeface="Arial" pitchFamily="34" charset="0"/>
              </a:rPr>
              <a:t> = 0.01, accept H</a:t>
            </a:r>
            <a:r>
              <a:rPr lang="en-US" sz="1800" baseline="-25000" smtClean="0">
                <a:cs typeface="Arial" pitchFamily="34" charset="0"/>
              </a:rPr>
              <a:t>0</a:t>
            </a:r>
            <a:endParaRPr lang="el-GR" sz="1800" baseline="-25000" smtClean="0">
              <a:cs typeface="Arial" pitchFamily="34" charset="0"/>
            </a:endParaRPr>
          </a:p>
          <a:p>
            <a:pPr eaLnBrk="1" hangingPunct="1">
              <a:spcAft>
                <a:spcPct val="30000"/>
              </a:spcAft>
            </a:pPr>
            <a:r>
              <a:rPr lang="en-US" sz="2400" smtClean="0">
                <a:cs typeface="Arial" pitchFamily="34" charset="0"/>
              </a:rPr>
              <a:t>Relationship between F</a:t>
            </a:r>
            <a:r>
              <a:rPr lang="en-US" sz="2400" baseline="-25000" smtClean="0">
                <a:cs typeface="Arial" pitchFamily="34" charset="0"/>
              </a:rPr>
              <a:t>0</a:t>
            </a:r>
            <a:r>
              <a:rPr lang="en-US" sz="2400" smtClean="0">
                <a:cs typeface="Arial" pitchFamily="34" charset="0"/>
              </a:rPr>
              <a:t> and p-value</a:t>
            </a:r>
          </a:p>
          <a:p>
            <a:pPr lvl="1" eaLnBrk="1" hangingPunct="1">
              <a:spcAft>
                <a:spcPct val="30000"/>
              </a:spcAft>
              <a:buFontTx/>
              <a:buChar char="•"/>
            </a:pPr>
            <a:r>
              <a:rPr lang="en-US" sz="2000" smtClean="0">
                <a:cs typeface="Arial" pitchFamily="34" charset="0"/>
              </a:rPr>
              <a:t>As F</a:t>
            </a:r>
            <a:r>
              <a:rPr lang="en-US" sz="2000" baseline="-25000" smtClean="0">
                <a:cs typeface="Arial" pitchFamily="34" charset="0"/>
              </a:rPr>
              <a:t>0</a:t>
            </a:r>
            <a:r>
              <a:rPr lang="en-US" sz="2000" smtClean="0">
                <a:cs typeface="Arial" pitchFamily="34" charset="0"/>
              </a:rPr>
              <a:t> increases, p-value decreases</a:t>
            </a:r>
          </a:p>
          <a:p>
            <a:pPr lvl="1" eaLnBrk="1" hangingPunct="1">
              <a:spcAft>
                <a:spcPct val="30000"/>
              </a:spcAft>
              <a:buFontTx/>
              <a:buChar char="•"/>
            </a:pPr>
            <a:r>
              <a:rPr lang="en-US" sz="2000" smtClean="0">
                <a:cs typeface="Arial" pitchFamily="34" charset="0"/>
              </a:rPr>
              <a:t>As F</a:t>
            </a:r>
            <a:r>
              <a:rPr lang="en-US" sz="2000" baseline="-25000" smtClean="0">
                <a:cs typeface="Arial" pitchFamily="34" charset="0"/>
              </a:rPr>
              <a:t>0</a:t>
            </a:r>
            <a:r>
              <a:rPr lang="en-US" sz="2000" smtClean="0">
                <a:cs typeface="Arial" pitchFamily="34" charset="0"/>
              </a:rPr>
              <a:t> decreases, p-value increases</a:t>
            </a:r>
          </a:p>
          <a:p>
            <a:pPr lvl="1" eaLnBrk="1" hangingPunct="1">
              <a:spcAft>
                <a:spcPct val="30000"/>
              </a:spcAft>
              <a:buFontTx/>
              <a:buChar char="•"/>
            </a:pPr>
            <a:r>
              <a:rPr lang="en-US" sz="2000" smtClean="0">
                <a:cs typeface="Arial" pitchFamily="34" charset="0"/>
              </a:rPr>
              <a:t>As F</a:t>
            </a:r>
            <a:r>
              <a:rPr lang="en-US" sz="2000" baseline="-25000" smtClean="0">
                <a:cs typeface="Arial" pitchFamily="34" charset="0"/>
              </a:rPr>
              <a:t>0</a:t>
            </a:r>
            <a:r>
              <a:rPr lang="en-US" sz="2000" smtClean="0">
                <a:cs typeface="Arial" pitchFamily="34" charset="0"/>
              </a:rPr>
              <a:t> approaches F</a:t>
            </a:r>
            <a:r>
              <a:rPr lang="el-GR" sz="2000" baseline="-25000" smtClean="0">
                <a:cs typeface="Arial" pitchFamily="34" charset="0"/>
              </a:rPr>
              <a:t>α</a:t>
            </a:r>
            <a:r>
              <a:rPr lang="en-US" sz="2000" baseline="-25000" smtClean="0">
                <a:cs typeface="Arial" pitchFamily="34" charset="0"/>
              </a:rPr>
              <a:t>,v1,v2</a:t>
            </a:r>
            <a:r>
              <a:rPr lang="en-US" sz="2000" smtClean="0">
                <a:cs typeface="Arial" pitchFamily="34" charset="0"/>
              </a:rPr>
              <a:t>,  p-value approaches </a:t>
            </a:r>
            <a:r>
              <a:rPr lang="el-GR" sz="2000" smtClean="0">
                <a:cs typeface="Arial" pitchFamily="34" charset="0"/>
              </a:rPr>
              <a:t>α</a:t>
            </a:r>
          </a:p>
        </p:txBody>
      </p:sp>
      <p:sp>
        <p:nvSpPr>
          <p:cNvPr id="6" name="TextBox 5"/>
          <p:cNvSpPr txBox="1">
            <a:spLocks noChangeArrowheads="1"/>
          </p:cNvSpPr>
          <p:nvPr/>
        </p:nvSpPr>
        <p:spPr bwMode="auto">
          <a:xfrm>
            <a:off x="4191000" y="6400800"/>
            <a:ext cx="1447800" cy="461963"/>
          </a:xfrm>
          <a:prstGeom prst="rect">
            <a:avLst/>
          </a:prstGeom>
          <a:solidFill>
            <a:srgbClr val="FF99FF"/>
          </a:solidFill>
          <a:ln w="9525">
            <a:noFill/>
            <a:miter lim="800000"/>
            <a:headEnd/>
            <a:tailEnd/>
          </a:ln>
        </p:spPr>
        <p:txBody>
          <a:bodyPr>
            <a:spAutoFit/>
          </a:bodyPr>
          <a:lstStyle/>
          <a:p>
            <a:pPr algn="ctr"/>
            <a:r>
              <a:rPr lang="en-US" sz="2400"/>
              <a:t>Same </a:t>
            </a:r>
            <a:r>
              <a:rPr lang="el-GR" sz="2400"/>
              <a:t>α</a:t>
            </a:r>
            <a:endParaRPr lang="en-US" sz="2400"/>
          </a:p>
        </p:txBody>
      </p:sp>
      <p:cxnSp>
        <p:nvCxnSpPr>
          <p:cNvPr id="8" name="Straight Arrow Connector 7"/>
          <p:cNvCxnSpPr>
            <a:stCxn id="6" idx="3"/>
          </p:cNvCxnSpPr>
          <p:nvPr/>
        </p:nvCxnSpPr>
        <p:spPr>
          <a:xfrm flipV="1">
            <a:off x="5638800" y="6172200"/>
            <a:ext cx="838200" cy="458788"/>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rot="10800000">
            <a:off x="3581400" y="6248400"/>
            <a:ext cx="609600" cy="382588"/>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377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43012" name="Slide Number Placeholder 5"/>
          <p:cNvSpPr>
            <a:spLocks noGrp="1"/>
          </p:cNvSpPr>
          <p:nvPr>
            <p:ph type="sldNum" sz="quarter" idx="12"/>
          </p:nvPr>
        </p:nvSpPr>
        <p:spPr>
          <a:noFill/>
        </p:spPr>
        <p:txBody>
          <a:bodyPr/>
          <a:lstStyle/>
          <a:p>
            <a:fld id="{0C7A5324-6642-4A7A-95D4-2A1B661137D7}" type="slidenum">
              <a:rPr lang="en-US" smtClean="0"/>
              <a:pPr/>
              <a:t>165</a:t>
            </a:fld>
            <a:endParaRPr lang="en-US" smtClean="0"/>
          </a:p>
        </p:txBody>
      </p:sp>
      <p:sp>
        <p:nvSpPr>
          <p:cNvPr id="43013" name="Rectangle 2"/>
          <p:cNvSpPr>
            <a:spLocks noGrp="1" noChangeArrowheads="1"/>
          </p:cNvSpPr>
          <p:nvPr>
            <p:ph type="title"/>
          </p:nvPr>
        </p:nvSpPr>
        <p:spPr>
          <a:xfrm>
            <a:off x="457200" y="152400"/>
            <a:ext cx="8229600" cy="1143000"/>
          </a:xfrm>
        </p:spPr>
        <p:txBody>
          <a:bodyPr/>
          <a:lstStyle/>
          <a:p>
            <a:pPr eaLnBrk="1" hangingPunct="1"/>
            <a:r>
              <a:rPr lang="en-US" smtClean="0"/>
              <a:t>Minitab: Tukey procedure</a:t>
            </a:r>
          </a:p>
        </p:txBody>
      </p:sp>
      <p:sp>
        <p:nvSpPr>
          <p:cNvPr id="43014" name="Rectangle 3"/>
          <p:cNvSpPr>
            <a:spLocks noGrp="1" noChangeArrowheads="1"/>
          </p:cNvSpPr>
          <p:nvPr>
            <p:ph type="body" idx="1"/>
          </p:nvPr>
        </p:nvSpPr>
        <p:spPr>
          <a:xfrm>
            <a:off x="381000" y="1447800"/>
            <a:ext cx="8229600" cy="2438400"/>
          </a:xfrm>
        </p:spPr>
        <p:txBody>
          <a:bodyPr/>
          <a:lstStyle/>
          <a:p>
            <a:pPr eaLnBrk="1" hangingPunct="1">
              <a:lnSpc>
                <a:spcPct val="80000"/>
              </a:lnSpc>
              <a:buFont typeface="Wingdings" pitchFamily="2" charset="2"/>
              <a:buChar char="Ø"/>
            </a:pPr>
            <a:r>
              <a:rPr lang="en-US" sz="2400" dirty="0" smtClean="0"/>
              <a:t>Stat</a:t>
            </a:r>
          </a:p>
          <a:p>
            <a:pPr lvl="1" eaLnBrk="1" hangingPunct="1">
              <a:lnSpc>
                <a:spcPct val="80000"/>
              </a:lnSpc>
              <a:buFont typeface="Wingdings" pitchFamily="2" charset="2"/>
              <a:buChar char="Ø"/>
            </a:pPr>
            <a:r>
              <a:rPr lang="en-US" sz="2400" dirty="0" smtClean="0"/>
              <a:t>ANOVA</a:t>
            </a:r>
          </a:p>
          <a:p>
            <a:pPr lvl="2" eaLnBrk="1" hangingPunct="1">
              <a:lnSpc>
                <a:spcPct val="80000"/>
              </a:lnSpc>
              <a:buFont typeface="Wingdings" pitchFamily="2" charset="2"/>
              <a:buChar char="Ø"/>
            </a:pPr>
            <a:r>
              <a:rPr lang="en-US" dirty="0" smtClean="0"/>
              <a:t>GLM: General Linear Model</a:t>
            </a:r>
          </a:p>
          <a:p>
            <a:pPr lvl="3" eaLnBrk="1" hangingPunct="1">
              <a:lnSpc>
                <a:spcPct val="80000"/>
              </a:lnSpc>
              <a:buFont typeface="Wingdings" pitchFamily="2" charset="2"/>
              <a:buChar char="Ø"/>
            </a:pPr>
            <a:r>
              <a:rPr lang="en-US" sz="2400" dirty="0" smtClean="0"/>
              <a:t>Comparisons</a:t>
            </a:r>
          </a:p>
          <a:p>
            <a:pPr eaLnBrk="1" hangingPunct="1">
              <a:lnSpc>
                <a:spcPct val="80000"/>
              </a:lnSpc>
            </a:pPr>
            <a:endParaRPr lang="en-US" sz="2400" dirty="0" smtClean="0"/>
          </a:p>
          <a:p>
            <a:pPr eaLnBrk="1" hangingPunct="1">
              <a:lnSpc>
                <a:spcPct val="80000"/>
              </a:lnSpc>
            </a:pPr>
            <a:endParaRPr lang="en-US" sz="2400" dirty="0" smtClean="0"/>
          </a:p>
        </p:txBody>
      </p:sp>
      <p:pic>
        <p:nvPicPr>
          <p:cNvPr id="2" name="Picture 1"/>
          <p:cNvPicPr>
            <a:picLocks noChangeAspect="1"/>
          </p:cNvPicPr>
          <p:nvPr/>
        </p:nvPicPr>
        <p:blipFill rotWithShape="1">
          <a:blip r:embed="rId2"/>
          <a:srcRect l="36500" t="38444" r="36500" b="43778"/>
          <a:stretch/>
        </p:blipFill>
        <p:spPr>
          <a:xfrm>
            <a:off x="547286" y="3207026"/>
            <a:ext cx="4114800" cy="1524000"/>
          </a:xfrm>
          <a:prstGeom prst="rect">
            <a:avLst/>
          </a:prstGeom>
        </p:spPr>
      </p:pic>
      <p:pic>
        <p:nvPicPr>
          <p:cNvPr id="3" name="Picture 2"/>
          <p:cNvPicPr>
            <a:picLocks noChangeAspect="1"/>
          </p:cNvPicPr>
          <p:nvPr/>
        </p:nvPicPr>
        <p:blipFill rotWithShape="1">
          <a:blip r:embed="rId3"/>
          <a:srcRect l="37000" t="11777" r="37000" b="16223"/>
          <a:stretch/>
        </p:blipFill>
        <p:spPr>
          <a:xfrm>
            <a:off x="5514172" y="1447800"/>
            <a:ext cx="3334967" cy="5194852"/>
          </a:xfrm>
          <a:prstGeom prst="rect">
            <a:avLst/>
          </a:prstGeom>
        </p:spPr>
      </p:pic>
      <p:sp>
        <p:nvSpPr>
          <p:cNvPr id="10" name="Oval 9"/>
          <p:cNvSpPr/>
          <p:nvPr/>
        </p:nvSpPr>
        <p:spPr>
          <a:xfrm>
            <a:off x="5791200" y="2434259"/>
            <a:ext cx="685800" cy="38514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 name="Straight Arrow Connector 4"/>
          <p:cNvCxnSpPr/>
          <p:nvPr/>
        </p:nvCxnSpPr>
        <p:spPr>
          <a:xfrm flipH="1" flipV="1">
            <a:off x="3733800" y="4686300"/>
            <a:ext cx="3581400" cy="1181100"/>
          </a:xfrm>
          <a:prstGeom prst="straightConnector1">
            <a:avLst/>
          </a:prstGeom>
          <a:ln cmpd="sng">
            <a:solidFill>
              <a:srgbClr val="C00000"/>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3733800" y="5867400"/>
            <a:ext cx="2209800" cy="152400"/>
          </a:xfrm>
          <a:prstGeom prst="straightConnector1">
            <a:avLst/>
          </a:prstGeom>
          <a:ln cmpd="sng">
            <a:solidFill>
              <a:srgbClr val="C00000"/>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14575" y="5566922"/>
            <a:ext cx="1319225" cy="923330"/>
          </a:xfrm>
          <a:prstGeom prst="rect">
            <a:avLst/>
          </a:prstGeom>
          <a:noFill/>
        </p:spPr>
        <p:txBody>
          <a:bodyPr wrap="square" rtlCol="0">
            <a:spAutoFit/>
          </a:bodyPr>
          <a:lstStyle/>
          <a:p>
            <a:r>
              <a:rPr lang="en-US" dirty="0" smtClean="0">
                <a:solidFill>
                  <a:srgbClr val="C00000"/>
                </a:solidFill>
              </a:rPr>
              <a:t>To change confidence level</a:t>
            </a:r>
            <a:endParaRPr lang="en-US" dirty="0">
              <a:solidFill>
                <a:srgbClr val="C00000"/>
              </a:solidFill>
            </a:endParaRPr>
          </a:p>
        </p:txBody>
      </p:sp>
    </p:spTree>
    <p:extLst>
      <p:ext uri="{BB962C8B-B14F-4D97-AF65-F5344CB8AC3E}">
        <p14:creationId xmlns:p14="http://schemas.microsoft.com/office/powerpoint/2010/main" val="573595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Minitab: Tukey Test</a:t>
            </a:r>
          </a:p>
        </p:txBody>
      </p:sp>
      <p:sp>
        <p:nvSpPr>
          <p:cNvPr id="44035" name="Content Placeholder 2"/>
          <p:cNvSpPr>
            <a:spLocks noGrp="1"/>
          </p:cNvSpPr>
          <p:nvPr>
            <p:ph idx="1"/>
          </p:nvPr>
        </p:nvSpPr>
        <p:spPr>
          <a:xfrm>
            <a:off x="129209" y="1600200"/>
            <a:ext cx="8991600" cy="4525963"/>
          </a:xfrm>
        </p:spPr>
        <p:txBody>
          <a:bodyPr/>
          <a:lstStyle/>
          <a:p>
            <a:pPr>
              <a:spcBef>
                <a:spcPct val="0"/>
              </a:spcBef>
              <a:buFontTx/>
              <a:buNone/>
            </a:pPr>
            <a:r>
              <a:rPr lang="en-US" sz="1600" dirty="0" err="1" smtClean="0">
                <a:latin typeface="Courier New" pitchFamily="49" charset="0"/>
                <a:cs typeface="Courier New" pitchFamily="49" charset="0"/>
              </a:rPr>
              <a:t>Tukey</a:t>
            </a:r>
            <a:r>
              <a:rPr lang="en-US" sz="1600" dirty="0" smtClean="0">
                <a:latin typeface="Courier New" pitchFamily="49" charset="0"/>
                <a:cs typeface="Courier New" pitchFamily="49" charset="0"/>
              </a:rPr>
              <a:t> Simultaneous Tests</a:t>
            </a:r>
          </a:p>
          <a:p>
            <a:pPr>
              <a:spcBef>
                <a:spcPct val="0"/>
              </a:spcBef>
              <a:buFontTx/>
              <a:buNone/>
            </a:pPr>
            <a:r>
              <a:rPr lang="en-US" sz="1600" dirty="0" smtClean="0">
                <a:latin typeface="Courier New" pitchFamily="49" charset="0"/>
                <a:cs typeface="Courier New" pitchFamily="49" charset="0"/>
              </a:rPr>
              <a:t>Response Variable time</a:t>
            </a:r>
          </a:p>
          <a:p>
            <a:pPr>
              <a:spcBef>
                <a:spcPct val="0"/>
              </a:spcBef>
              <a:buFontTx/>
              <a:buNone/>
            </a:pPr>
            <a:r>
              <a:rPr lang="en-US" sz="1600" dirty="0" smtClean="0">
                <a:latin typeface="Courier New" pitchFamily="49" charset="0"/>
                <a:cs typeface="Courier New" pitchFamily="49" charset="0"/>
              </a:rPr>
              <a:t>All Pairwise Comparisons among Levels of diet</a:t>
            </a:r>
          </a:p>
          <a:p>
            <a:pPr>
              <a:spcBef>
                <a:spcPct val="0"/>
              </a:spcBef>
              <a:buFontTx/>
              <a:buNone/>
            </a:pPr>
            <a:endParaRPr lang="en-US" sz="1600" dirty="0" smtClean="0">
              <a:latin typeface="Courier New" pitchFamily="49" charset="0"/>
              <a:cs typeface="Courier New" pitchFamily="49" charset="0"/>
            </a:endParaRPr>
          </a:p>
          <a:p>
            <a:pPr>
              <a:spcBef>
                <a:spcPct val="0"/>
              </a:spcBef>
              <a:buFontTx/>
              <a:buNone/>
            </a:pPr>
            <a:r>
              <a:rPr lang="en-US" sz="1600" dirty="0" err="1">
                <a:latin typeface="Courier New" pitchFamily="49" charset="0"/>
                <a:cs typeface="Courier New" pitchFamily="49" charset="0"/>
              </a:rPr>
              <a:t>Tukey</a:t>
            </a:r>
            <a:r>
              <a:rPr lang="en-US" sz="1600" dirty="0">
                <a:latin typeface="Courier New" pitchFamily="49" charset="0"/>
                <a:cs typeface="Courier New" pitchFamily="49" charset="0"/>
              </a:rPr>
              <a:t> Simultaneous Tests for Differences of Means</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Difference</a:t>
            </a:r>
          </a:p>
          <a:p>
            <a:pPr>
              <a:spcBef>
                <a:spcPct val="0"/>
              </a:spcBef>
              <a:buFontTx/>
              <a:buNone/>
            </a:pPr>
            <a:r>
              <a:rPr lang="en-US" sz="1600" dirty="0">
                <a:latin typeface="Courier New" pitchFamily="49" charset="0"/>
                <a:cs typeface="Courier New" pitchFamily="49" charset="0"/>
              </a:rPr>
              <a:t>of diet     Difference       SE of    Simultaneous            Adjusted</a:t>
            </a:r>
          </a:p>
          <a:p>
            <a:pPr>
              <a:spcBef>
                <a:spcPct val="0"/>
              </a:spcBef>
              <a:buFontTx/>
              <a:buNone/>
            </a:pPr>
            <a:r>
              <a:rPr lang="en-US" sz="1600" dirty="0">
                <a:latin typeface="Courier New" pitchFamily="49" charset="0"/>
                <a:cs typeface="Courier New" pitchFamily="49" charset="0"/>
              </a:rPr>
              <a:t>Levels        of Means  Difference       95% CI      T-Value   P-Value</a:t>
            </a:r>
          </a:p>
          <a:p>
            <a:pPr>
              <a:spcBef>
                <a:spcPct val="0"/>
              </a:spcBef>
              <a:buFontTx/>
              <a:buNone/>
            </a:pPr>
            <a:r>
              <a:rPr lang="en-US" sz="1600" dirty="0">
                <a:latin typeface="Courier New" pitchFamily="49" charset="0"/>
                <a:cs typeface="Courier New" pitchFamily="49" charset="0"/>
              </a:rPr>
              <a:t>B - A             5.00        1.53  (  0.72,  9.28)     3.27     0.018</a:t>
            </a:r>
          </a:p>
          <a:p>
            <a:pPr>
              <a:spcBef>
                <a:spcPct val="0"/>
              </a:spcBef>
              <a:buFontTx/>
              <a:buNone/>
            </a:pPr>
            <a:r>
              <a:rPr lang="en-US" sz="1600" dirty="0">
                <a:latin typeface="Courier New" pitchFamily="49" charset="0"/>
                <a:cs typeface="Courier New" pitchFamily="49" charset="0"/>
              </a:rPr>
              <a:t>C - A             7.00        1.53  (  2.72, 11.28)     4.58     0.001</a:t>
            </a:r>
          </a:p>
          <a:p>
            <a:pPr>
              <a:spcBef>
                <a:spcPct val="0"/>
              </a:spcBef>
              <a:buFontTx/>
              <a:buNone/>
            </a:pPr>
            <a:r>
              <a:rPr lang="en-US" sz="1600" dirty="0">
                <a:latin typeface="Courier New" pitchFamily="49" charset="0"/>
                <a:cs typeface="Courier New" pitchFamily="49" charset="0"/>
              </a:rPr>
              <a:t>D - A            -0.00        1.45  ( -4.06,  4.06)    -0.00     1.000</a:t>
            </a:r>
          </a:p>
          <a:p>
            <a:pPr>
              <a:spcBef>
                <a:spcPct val="0"/>
              </a:spcBef>
              <a:buFontTx/>
              <a:buNone/>
            </a:pPr>
            <a:r>
              <a:rPr lang="en-US" sz="1600" dirty="0">
                <a:latin typeface="Courier New" pitchFamily="49" charset="0"/>
                <a:cs typeface="Courier New" pitchFamily="49" charset="0"/>
              </a:rPr>
              <a:t>C - B             2.00        1.37  ( -1.83,  5.83)     1.46     0.477</a:t>
            </a:r>
          </a:p>
          <a:p>
            <a:pPr>
              <a:spcBef>
                <a:spcPct val="0"/>
              </a:spcBef>
              <a:buFontTx/>
              <a:buNone/>
            </a:pPr>
            <a:r>
              <a:rPr lang="en-US" sz="1600" dirty="0">
                <a:latin typeface="Courier New" pitchFamily="49" charset="0"/>
                <a:cs typeface="Courier New" pitchFamily="49" charset="0"/>
              </a:rPr>
              <a:t>D - B            -5.00        1.28  ( -8.58, -1.42)    -3.91     0.004</a:t>
            </a:r>
          </a:p>
          <a:p>
            <a:pPr>
              <a:spcBef>
                <a:spcPct val="0"/>
              </a:spcBef>
              <a:buFontTx/>
              <a:buNone/>
            </a:pPr>
            <a:r>
              <a:rPr lang="en-US" sz="1600" dirty="0">
                <a:latin typeface="Courier New" pitchFamily="49" charset="0"/>
                <a:cs typeface="Courier New" pitchFamily="49" charset="0"/>
              </a:rPr>
              <a:t>D - C            -7.00        1.28  (-10.58, -3.42)    -5.48     0.000</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Individual confidence level = 98.89%</a:t>
            </a:r>
          </a:p>
        </p:txBody>
      </p:sp>
      <p:sp>
        <p:nvSpPr>
          <p:cNvPr id="4403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44037" name="Slide Number Placeholder 4"/>
          <p:cNvSpPr>
            <a:spLocks noGrp="1"/>
          </p:cNvSpPr>
          <p:nvPr>
            <p:ph type="sldNum" sz="quarter" idx="12"/>
          </p:nvPr>
        </p:nvSpPr>
        <p:spPr>
          <a:noFill/>
        </p:spPr>
        <p:txBody>
          <a:bodyPr/>
          <a:lstStyle/>
          <a:p>
            <a:fld id="{E51E3807-540B-4ED5-828C-AEB0773B8548}" type="slidenum">
              <a:rPr lang="en-US" smtClean="0"/>
              <a:pPr/>
              <a:t>166</a:t>
            </a:fld>
            <a:endParaRPr lang="en-US" smtClean="0"/>
          </a:p>
        </p:txBody>
      </p:sp>
      <p:sp>
        <p:nvSpPr>
          <p:cNvPr id="6" name="TextBox 5"/>
          <p:cNvSpPr txBox="1"/>
          <p:nvPr/>
        </p:nvSpPr>
        <p:spPr>
          <a:xfrm>
            <a:off x="6934200" y="2133600"/>
            <a:ext cx="1752600" cy="708025"/>
          </a:xfrm>
          <a:prstGeom prst="rect">
            <a:avLst/>
          </a:prstGeom>
          <a:solidFill>
            <a:schemeClr val="accent1">
              <a:lumMod val="90000"/>
            </a:schemeClr>
          </a:solidFill>
        </p:spPr>
        <p:txBody>
          <a:bodyPr>
            <a:spAutoFit/>
          </a:bodyPr>
          <a:lstStyle/>
          <a:p>
            <a:pPr>
              <a:defRPr/>
            </a:pPr>
            <a:r>
              <a:rPr lang="en-US" sz="2000" dirty="0"/>
              <a:t>P-value &lt; </a:t>
            </a:r>
            <a:r>
              <a:rPr lang="el-GR" sz="2000" dirty="0"/>
              <a:t>α</a:t>
            </a:r>
            <a:r>
              <a:rPr lang="en-US" sz="2000" dirty="0"/>
              <a:t>? then sig. diff.</a:t>
            </a:r>
          </a:p>
        </p:txBody>
      </p:sp>
    </p:spTree>
    <p:extLst>
      <p:ext uri="{BB962C8B-B14F-4D97-AF65-F5344CB8AC3E}">
        <p14:creationId xmlns:p14="http://schemas.microsoft.com/office/powerpoint/2010/main" val="84018104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45059" name="Slide Number Placeholder 5"/>
          <p:cNvSpPr>
            <a:spLocks noGrp="1"/>
          </p:cNvSpPr>
          <p:nvPr>
            <p:ph type="sldNum" sz="quarter" idx="12"/>
          </p:nvPr>
        </p:nvSpPr>
        <p:spPr>
          <a:noFill/>
        </p:spPr>
        <p:txBody>
          <a:bodyPr/>
          <a:lstStyle/>
          <a:p>
            <a:fld id="{FC446449-26E3-411F-A09E-94252E8160E7}" type="slidenum">
              <a:rPr lang="en-US" smtClean="0"/>
              <a:pPr/>
              <a:t>167</a:t>
            </a:fld>
            <a:endParaRPr lang="en-US" smtClean="0"/>
          </a:p>
        </p:txBody>
      </p:sp>
      <p:sp>
        <p:nvSpPr>
          <p:cNvPr id="45060" name="Rectangle 2"/>
          <p:cNvSpPr>
            <a:spLocks noGrp="1" noChangeArrowheads="1"/>
          </p:cNvSpPr>
          <p:nvPr>
            <p:ph type="title"/>
          </p:nvPr>
        </p:nvSpPr>
        <p:spPr/>
        <p:txBody>
          <a:bodyPr/>
          <a:lstStyle/>
          <a:p>
            <a:pPr eaLnBrk="1" hangingPunct="1"/>
            <a:r>
              <a:rPr lang="en-US" smtClean="0"/>
              <a:t>Multiple Comparisons</a:t>
            </a:r>
          </a:p>
        </p:txBody>
      </p:sp>
      <p:sp>
        <p:nvSpPr>
          <p:cNvPr id="45061" name="Rectangle 3"/>
          <p:cNvSpPr>
            <a:spLocks noGrp="1" noChangeArrowheads="1"/>
          </p:cNvSpPr>
          <p:nvPr>
            <p:ph type="body" idx="1"/>
          </p:nvPr>
        </p:nvSpPr>
        <p:spPr>
          <a:xfrm>
            <a:off x="457200" y="1066800"/>
            <a:ext cx="8229600" cy="4525963"/>
          </a:xfrm>
        </p:spPr>
        <p:txBody>
          <a:bodyPr/>
          <a:lstStyle/>
          <a:p>
            <a:pPr eaLnBrk="1" hangingPunct="1">
              <a:spcAft>
                <a:spcPct val="20000"/>
              </a:spcAft>
            </a:pPr>
            <a:r>
              <a:rPr lang="en-US" sz="2400" dirty="0" err="1" smtClean="0"/>
              <a:t>Tukey</a:t>
            </a:r>
            <a:r>
              <a:rPr lang="en-US" sz="2400" dirty="0" smtClean="0"/>
              <a:t> Test</a:t>
            </a:r>
          </a:p>
          <a:p>
            <a:pPr lvl="1" eaLnBrk="1" hangingPunct="1">
              <a:spcAft>
                <a:spcPct val="20000"/>
              </a:spcAft>
            </a:pPr>
            <a:r>
              <a:rPr lang="en-US" sz="2000" dirty="0" smtClean="0"/>
              <a:t>Often helpful to analyze Minitab </a:t>
            </a:r>
            <a:r>
              <a:rPr lang="en-US" sz="2000" dirty="0" err="1" smtClean="0"/>
              <a:t>Tukey</a:t>
            </a:r>
            <a:r>
              <a:rPr lang="en-US" sz="2000" dirty="0" smtClean="0"/>
              <a:t> Test output in organized fashion</a:t>
            </a:r>
          </a:p>
          <a:p>
            <a:pPr lvl="1" eaLnBrk="1" hangingPunct="1">
              <a:spcAft>
                <a:spcPct val="20000"/>
              </a:spcAft>
            </a:pPr>
            <a:r>
              <a:rPr lang="en-US" sz="2000" dirty="0" smtClean="0"/>
              <a:t>Start with level with maximum (minimum) avg. response; compare to levels in decreasing (increasing) order; stop when first significant difference found</a:t>
            </a:r>
          </a:p>
          <a:p>
            <a:pPr lvl="1" eaLnBrk="1" hangingPunct="1">
              <a:spcAft>
                <a:spcPct val="20000"/>
              </a:spcAft>
            </a:pPr>
            <a:endParaRPr lang="en-US" sz="2000" dirty="0" smtClean="0"/>
          </a:p>
          <a:p>
            <a:pPr lvl="1" eaLnBrk="1" hangingPunct="1">
              <a:spcAft>
                <a:spcPct val="20000"/>
              </a:spcAft>
            </a:pPr>
            <a:r>
              <a:rPr lang="en-US" sz="2000" dirty="0" smtClean="0"/>
              <a:t>e.g. Which diet(s) maximize blood coagulation time?</a:t>
            </a:r>
          </a:p>
          <a:p>
            <a:pPr lvl="1" eaLnBrk="1" hangingPunct="1">
              <a:spcAft>
                <a:spcPct val="20000"/>
              </a:spcAft>
            </a:pPr>
            <a:endParaRPr lang="en-US" sz="2000" dirty="0" smtClean="0"/>
          </a:p>
          <a:p>
            <a:pPr lvl="1" eaLnBrk="1" hangingPunct="1">
              <a:spcAft>
                <a:spcPct val="20000"/>
              </a:spcAft>
            </a:pPr>
            <a:endParaRPr lang="en-US" sz="2000" dirty="0" smtClean="0"/>
          </a:p>
          <a:p>
            <a:pPr lvl="1" eaLnBrk="1" hangingPunct="1">
              <a:spcAft>
                <a:spcPct val="20000"/>
              </a:spcAft>
            </a:pPr>
            <a:endParaRPr lang="en-US" sz="2000" dirty="0" smtClean="0"/>
          </a:p>
          <a:p>
            <a:pPr lvl="1" eaLnBrk="1" hangingPunct="1">
              <a:spcAft>
                <a:spcPct val="20000"/>
              </a:spcAft>
            </a:pPr>
            <a:endParaRPr lang="en-US" sz="2000" dirty="0" smtClean="0"/>
          </a:p>
          <a:p>
            <a:pPr lvl="1" eaLnBrk="1" hangingPunct="1">
              <a:spcAft>
                <a:spcPct val="20000"/>
              </a:spcAft>
            </a:pPr>
            <a:endParaRPr lang="en-US" sz="2000" dirty="0" smtClean="0"/>
          </a:p>
          <a:p>
            <a:pPr eaLnBrk="1" hangingPunct="1">
              <a:spcAft>
                <a:spcPct val="20000"/>
              </a:spcAft>
            </a:pPr>
            <a:endParaRPr lang="en-US" sz="2400" dirty="0" smtClean="0"/>
          </a:p>
        </p:txBody>
      </p:sp>
      <p:pic>
        <p:nvPicPr>
          <p:cNvPr id="45062" name="Picture 5"/>
          <p:cNvPicPr>
            <a:picLocks noChangeAspect="1" noChangeArrowheads="1"/>
          </p:cNvPicPr>
          <p:nvPr/>
        </p:nvPicPr>
        <p:blipFill>
          <a:blip r:embed="rId2" cstate="print"/>
          <a:srcRect/>
          <a:stretch>
            <a:fillRect/>
          </a:stretch>
        </p:blipFill>
        <p:spPr bwMode="auto">
          <a:xfrm>
            <a:off x="2286000" y="4284663"/>
            <a:ext cx="2743200" cy="2116137"/>
          </a:xfrm>
          <a:prstGeom prst="rect">
            <a:avLst/>
          </a:prstGeom>
          <a:noFill/>
          <a:ln w="9525">
            <a:noFill/>
            <a:miter lim="800000"/>
            <a:headEnd/>
            <a:tailEnd/>
          </a:ln>
        </p:spPr>
      </p:pic>
      <p:sp>
        <p:nvSpPr>
          <p:cNvPr id="8" name="Left Bracket 7"/>
          <p:cNvSpPr/>
          <p:nvPr/>
        </p:nvSpPr>
        <p:spPr>
          <a:xfrm>
            <a:off x="1981200" y="5029200"/>
            <a:ext cx="228600" cy="3810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 name="Left Bracket 8"/>
          <p:cNvSpPr/>
          <p:nvPr/>
        </p:nvSpPr>
        <p:spPr>
          <a:xfrm>
            <a:off x="1828800" y="4953000"/>
            <a:ext cx="381000" cy="7620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Left Bracket 9"/>
          <p:cNvSpPr/>
          <p:nvPr/>
        </p:nvSpPr>
        <p:spPr>
          <a:xfrm>
            <a:off x="1524000" y="4876800"/>
            <a:ext cx="685800" cy="12954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220264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993892" y="4033631"/>
            <a:ext cx="990600" cy="30480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55584" y="4572000"/>
            <a:ext cx="990600" cy="30480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4" name="Title 1"/>
          <p:cNvSpPr>
            <a:spLocks noGrp="1"/>
          </p:cNvSpPr>
          <p:nvPr>
            <p:ph type="title"/>
          </p:nvPr>
        </p:nvSpPr>
        <p:spPr/>
        <p:txBody>
          <a:bodyPr/>
          <a:lstStyle/>
          <a:p>
            <a:r>
              <a:rPr lang="en-US" smtClean="0"/>
              <a:t>Minitab: Tukey Test</a:t>
            </a:r>
          </a:p>
        </p:txBody>
      </p:sp>
      <p:sp>
        <p:nvSpPr>
          <p:cNvPr id="44035" name="Content Placeholder 2"/>
          <p:cNvSpPr>
            <a:spLocks noGrp="1"/>
          </p:cNvSpPr>
          <p:nvPr>
            <p:ph idx="1"/>
          </p:nvPr>
        </p:nvSpPr>
        <p:spPr>
          <a:xfrm>
            <a:off x="129209" y="1600200"/>
            <a:ext cx="8991600" cy="4525963"/>
          </a:xfrm>
        </p:spPr>
        <p:txBody>
          <a:bodyPr/>
          <a:lstStyle/>
          <a:p>
            <a:pPr>
              <a:spcBef>
                <a:spcPct val="0"/>
              </a:spcBef>
              <a:buFontTx/>
              <a:buNone/>
            </a:pPr>
            <a:r>
              <a:rPr lang="en-US" sz="1600" dirty="0" err="1" smtClean="0">
                <a:latin typeface="Courier New" pitchFamily="49" charset="0"/>
                <a:cs typeface="Courier New" pitchFamily="49" charset="0"/>
              </a:rPr>
              <a:t>Tukey</a:t>
            </a:r>
            <a:r>
              <a:rPr lang="en-US" sz="1600" dirty="0" smtClean="0">
                <a:latin typeface="Courier New" pitchFamily="49" charset="0"/>
                <a:cs typeface="Courier New" pitchFamily="49" charset="0"/>
              </a:rPr>
              <a:t> Simultaneous Tests</a:t>
            </a:r>
          </a:p>
          <a:p>
            <a:pPr>
              <a:spcBef>
                <a:spcPct val="0"/>
              </a:spcBef>
              <a:buFontTx/>
              <a:buNone/>
            </a:pPr>
            <a:r>
              <a:rPr lang="en-US" sz="1600" dirty="0" smtClean="0">
                <a:latin typeface="Courier New" pitchFamily="49" charset="0"/>
                <a:cs typeface="Courier New" pitchFamily="49" charset="0"/>
              </a:rPr>
              <a:t>Response Variable time</a:t>
            </a:r>
          </a:p>
          <a:p>
            <a:pPr>
              <a:spcBef>
                <a:spcPct val="0"/>
              </a:spcBef>
              <a:buFontTx/>
              <a:buNone/>
            </a:pPr>
            <a:r>
              <a:rPr lang="en-US" sz="1600" dirty="0" smtClean="0">
                <a:latin typeface="Courier New" pitchFamily="49" charset="0"/>
                <a:cs typeface="Courier New" pitchFamily="49" charset="0"/>
              </a:rPr>
              <a:t>All Pairwise Comparisons among Levels of diet</a:t>
            </a:r>
          </a:p>
          <a:p>
            <a:pPr>
              <a:spcBef>
                <a:spcPct val="0"/>
              </a:spcBef>
              <a:buFontTx/>
              <a:buNone/>
            </a:pPr>
            <a:endParaRPr lang="en-US" sz="1600" dirty="0" smtClean="0">
              <a:latin typeface="Courier New" pitchFamily="49" charset="0"/>
              <a:cs typeface="Courier New" pitchFamily="49" charset="0"/>
            </a:endParaRPr>
          </a:p>
          <a:p>
            <a:pPr>
              <a:spcBef>
                <a:spcPct val="0"/>
              </a:spcBef>
              <a:buFontTx/>
              <a:buNone/>
            </a:pPr>
            <a:r>
              <a:rPr lang="en-US" sz="1600" dirty="0" err="1">
                <a:latin typeface="Courier New" pitchFamily="49" charset="0"/>
                <a:cs typeface="Courier New" pitchFamily="49" charset="0"/>
              </a:rPr>
              <a:t>Tukey</a:t>
            </a:r>
            <a:r>
              <a:rPr lang="en-US" sz="1600" dirty="0">
                <a:latin typeface="Courier New" pitchFamily="49" charset="0"/>
                <a:cs typeface="Courier New" pitchFamily="49" charset="0"/>
              </a:rPr>
              <a:t> Simultaneous Tests for Differences of Means</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Difference</a:t>
            </a:r>
          </a:p>
          <a:p>
            <a:pPr>
              <a:spcBef>
                <a:spcPct val="0"/>
              </a:spcBef>
              <a:buFontTx/>
              <a:buNone/>
            </a:pPr>
            <a:r>
              <a:rPr lang="en-US" sz="1600" dirty="0">
                <a:latin typeface="Courier New" pitchFamily="49" charset="0"/>
                <a:cs typeface="Courier New" pitchFamily="49" charset="0"/>
              </a:rPr>
              <a:t>of diet     Difference       SE of    Simultaneous            Adjusted</a:t>
            </a:r>
          </a:p>
          <a:p>
            <a:pPr>
              <a:spcBef>
                <a:spcPct val="0"/>
              </a:spcBef>
              <a:buFontTx/>
              <a:buNone/>
            </a:pPr>
            <a:r>
              <a:rPr lang="en-US" sz="1600" dirty="0">
                <a:latin typeface="Courier New" pitchFamily="49" charset="0"/>
                <a:cs typeface="Courier New" pitchFamily="49" charset="0"/>
              </a:rPr>
              <a:t>Levels        of Means  Difference       95% CI      T-Value   P-Value</a:t>
            </a:r>
          </a:p>
          <a:p>
            <a:pPr>
              <a:spcBef>
                <a:spcPct val="0"/>
              </a:spcBef>
              <a:buFontTx/>
              <a:buNone/>
            </a:pPr>
            <a:r>
              <a:rPr lang="en-US" sz="1600" dirty="0">
                <a:latin typeface="Courier New" pitchFamily="49" charset="0"/>
                <a:cs typeface="Courier New" pitchFamily="49" charset="0"/>
              </a:rPr>
              <a:t>B - A             5.00        1.53  (  0.72,  9.28)     3.27     0.018</a:t>
            </a:r>
          </a:p>
          <a:p>
            <a:pPr>
              <a:spcBef>
                <a:spcPct val="0"/>
              </a:spcBef>
              <a:buFontTx/>
              <a:buNone/>
            </a:pPr>
            <a:r>
              <a:rPr lang="en-US" sz="1600" dirty="0">
                <a:latin typeface="Courier New" pitchFamily="49" charset="0"/>
                <a:cs typeface="Courier New" pitchFamily="49" charset="0"/>
              </a:rPr>
              <a:t>C - A             7.00        1.53  (  2.72, 11.28)     4.58     0.001</a:t>
            </a:r>
          </a:p>
          <a:p>
            <a:pPr>
              <a:spcBef>
                <a:spcPct val="0"/>
              </a:spcBef>
              <a:buFontTx/>
              <a:buNone/>
            </a:pPr>
            <a:r>
              <a:rPr lang="en-US" sz="1600" dirty="0">
                <a:latin typeface="Courier New" pitchFamily="49" charset="0"/>
                <a:cs typeface="Courier New" pitchFamily="49" charset="0"/>
              </a:rPr>
              <a:t>D - A            -0.00        1.45  ( -4.06,  4.06)    -0.00     1.000</a:t>
            </a:r>
          </a:p>
          <a:p>
            <a:pPr>
              <a:spcBef>
                <a:spcPct val="0"/>
              </a:spcBef>
              <a:buFontTx/>
              <a:buNone/>
            </a:pPr>
            <a:r>
              <a:rPr lang="en-US" sz="1600" dirty="0">
                <a:latin typeface="Courier New" pitchFamily="49" charset="0"/>
                <a:cs typeface="Courier New" pitchFamily="49" charset="0"/>
              </a:rPr>
              <a:t>C - B             2.00        1.37  ( -1.83,  5.83)     1.46     0.477</a:t>
            </a:r>
          </a:p>
          <a:p>
            <a:pPr>
              <a:spcBef>
                <a:spcPct val="0"/>
              </a:spcBef>
              <a:buFontTx/>
              <a:buNone/>
            </a:pPr>
            <a:r>
              <a:rPr lang="en-US" sz="1600" dirty="0">
                <a:latin typeface="Courier New" pitchFamily="49" charset="0"/>
                <a:cs typeface="Courier New" pitchFamily="49" charset="0"/>
              </a:rPr>
              <a:t>D - B            -5.00        1.28  ( -8.58, -1.42)    -3.91     0.004</a:t>
            </a:r>
          </a:p>
          <a:p>
            <a:pPr>
              <a:spcBef>
                <a:spcPct val="0"/>
              </a:spcBef>
              <a:buFontTx/>
              <a:buNone/>
            </a:pPr>
            <a:r>
              <a:rPr lang="en-US" sz="1600" dirty="0">
                <a:latin typeface="Courier New" pitchFamily="49" charset="0"/>
                <a:cs typeface="Courier New" pitchFamily="49" charset="0"/>
              </a:rPr>
              <a:t>D - C            -7.00        1.28  (-10.58, -3.42)    -5.48     0.000</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Individual confidence level = 98.89%</a:t>
            </a:r>
          </a:p>
        </p:txBody>
      </p:sp>
      <p:sp>
        <p:nvSpPr>
          <p:cNvPr id="4403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44037" name="Slide Number Placeholder 4"/>
          <p:cNvSpPr>
            <a:spLocks noGrp="1"/>
          </p:cNvSpPr>
          <p:nvPr>
            <p:ph type="sldNum" sz="quarter" idx="12"/>
          </p:nvPr>
        </p:nvSpPr>
        <p:spPr>
          <a:noFill/>
        </p:spPr>
        <p:txBody>
          <a:bodyPr/>
          <a:lstStyle/>
          <a:p>
            <a:fld id="{E51E3807-540B-4ED5-828C-AEB0773B8548}" type="slidenum">
              <a:rPr lang="en-US" smtClean="0"/>
              <a:pPr/>
              <a:t>168</a:t>
            </a:fld>
            <a:endParaRPr lang="en-US" smtClean="0"/>
          </a:p>
        </p:txBody>
      </p:sp>
      <p:pic>
        <p:nvPicPr>
          <p:cNvPr id="7" name="Picture 5"/>
          <p:cNvPicPr>
            <a:picLocks noChangeAspect="1" noChangeArrowheads="1"/>
          </p:cNvPicPr>
          <p:nvPr/>
        </p:nvPicPr>
        <p:blipFill>
          <a:blip r:embed="rId3" cstate="print"/>
          <a:srcRect/>
          <a:stretch>
            <a:fillRect/>
          </a:stretch>
        </p:blipFill>
        <p:spPr bwMode="auto">
          <a:xfrm>
            <a:off x="6858000" y="1133061"/>
            <a:ext cx="2051741" cy="1582737"/>
          </a:xfrm>
          <a:prstGeom prst="rect">
            <a:avLst/>
          </a:prstGeom>
          <a:noFill/>
          <a:ln w="9525">
            <a:noFill/>
            <a:miter lim="800000"/>
            <a:headEnd/>
            <a:tailEnd/>
          </a:ln>
        </p:spPr>
      </p:pic>
      <p:sp>
        <p:nvSpPr>
          <p:cNvPr id="8" name="Left Bracket 7"/>
          <p:cNvSpPr/>
          <p:nvPr/>
        </p:nvSpPr>
        <p:spPr>
          <a:xfrm>
            <a:off x="6623741" y="1666461"/>
            <a:ext cx="152400" cy="3810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 name="Left Bracket 8"/>
          <p:cNvSpPr/>
          <p:nvPr/>
        </p:nvSpPr>
        <p:spPr>
          <a:xfrm>
            <a:off x="6471341" y="1590261"/>
            <a:ext cx="381000" cy="6858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Box 13"/>
          <p:cNvSpPr txBox="1"/>
          <p:nvPr/>
        </p:nvSpPr>
        <p:spPr>
          <a:xfrm>
            <a:off x="3613841" y="1045749"/>
            <a:ext cx="1752600" cy="708025"/>
          </a:xfrm>
          <a:prstGeom prst="rect">
            <a:avLst/>
          </a:prstGeom>
          <a:solidFill>
            <a:schemeClr val="accent1">
              <a:lumMod val="90000"/>
            </a:schemeClr>
          </a:solidFill>
        </p:spPr>
        <p:txBody>
          <a:bodyPr>
            <a:spAutoFit/>
          </a:bodyPr>
          <a:lstStyle/>
          <a:p>
            <a:pPr>
              <a:defRPr/>
            </a:pPr>
            <a:r>
              <a:rPr lang="en-US" sz="2000" dirty="0"/>
              <a:t>P-value &lt; </a:t>
            </a:r>
            <a:r>
              <a:rPr lang="el-GR" sz="2000" dirty="0"/>
              <a:t>α</a:t>
            </a:r>
            <a:r>
              <a:rPr lang="en-US" sz="2000" dirty="0"/>
              <a:t>? then sig. diff.</a:t>
            </a:r>
          </a:p>
        </p:txBody>
      </p:sp>
    </p:spTree>
    <p:extLst>
      <p:ext uri="{BB962C8B-B14F-4D97-AF65-F5344CB8AC3E}">
        <p14:creationId xmlns:p14="http://schemas.microsoft.com/office/powerpoint/2010/main" val="246307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8" grpId="0" animBg="1"/>
      <p:bldP spid="9"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Minitab: Tukey Test</a:t>
            </a:r>
          </a:p>
        </p:txBody>
      </p:sp>
      <p:sp>
        <p:nvSpPr>
          <p:cNvPr id="44035" name="Content Placeholder 2"/>
          <p:cNvSpPr>
            <a:spLocks noGrp="1"/>
          </p:cNvSpPr>
          <p:nvPr>
            <p:ph idx="1"/>
          </p:nvPr>
        </p:nvSpPr>
        <p:spPr>
          <a:xfrm>
            <a:off x="129209" y="1600200"/>
            <a:ext cx="8991600" cy="4525963"/>
          </a:xfrm>
        </p:spPr>
        <p:txBody>
          <a:bodyPr/>
          <a:lstStyle/>
          <a:p>
            <a:pPr>
              <a:spcBef>
                <a:spcPct val="0"/>
              </a:spcBef>
              <a:buFontTx/>
              <a:buNone/>
            </a:pPr>
            <a:r>
              <a:rPr lang="en-US" sz="1600" dirty="0" err="1" smtClean="0">
                <a:latin typeface="Courier New" pitchFamily="49" charset="0"/>
                <a:cs typeface="Courier New" pitchFamily="49" charset="0"/>
              </a:rPr>
              <a:t>Tukey</a:t>
            </a:r>
            <a:r>
              <a:rPr lang="en-US" sz="1600" dirty="0" smtClean="0">
                <a:latin typeface="Courier New" pitchFamily="49" charset="0"/>
                <a:cs typeface="Courier New" pitchFamily="49" charset="0"/>
              </a:rPr>
              <a:t> Simultaneous Tests</a:t>
            </a:r>
          </a:p>
          <a:p>
            <a:pPr>
              <a:spcBef>
                <a:spcPct val="0"/>
              </a:spcBef>
              <a:buFontTx/>
              <a:buNone/>
            </a:pPr>
            <a:r>
              <a:rPr lang="en-US" sz="1600" dirty="0" smtClean="0">
                <a:latin typeface="Courier New" pitchFamily="49" charset="0"/>
                <a:cs typeface="Courier New" pitchFamily="49" charset="0"/>
              </a:rPr>
              <a:t>Response Variable time</a:t>
            </a:r>
          </a:p>
          <a:p>
            <a:pPr>
              <a:spcBef>
                <a:spcPct val="0"/>
              </a:spcBef>
              <a:buFontTx/>
              <a:buNone/>
            </a:pPr>
            <a:r>
              <a:rPr lang="en-US" sz="1600" dirty="0" smtClean="0">
                <a:latin typeface="Courier New" pitchFamily="49" charset="0"/>
                <a:cs typeface="Courier New" pitchFamily="49" charset="0"/>
              </a:rPr>
              <a:t>All Pairwise Comparisons among Levels of diet</a:t>
            </a:r>
          </a:p>
          <a:p>
            <a:pPr>
              <a:spcBef>
                <a:spcPct val="0"/>
              </a:spcBef>
              <a:buFontTx/>
              <a:buNone/>
            </a:pPr>
            <a:endParaRPr lang="en-US" sz="1600" dirty="0" smtClean="0">
              <a:latin typeface="Courier New" pitchFamily="49" charset="0"/>
              <a:cs typeface="Courier New" pitchFamily="49" charset="0"/>
            </a:endParaRPr>
          </a:p>
          <a:p>
            <a:pPr>
              <a:spcBef>
                <a:spcPct val="0"/>
              </a:spcBef>
              <a:buFontTx/>
              <a:buNone/>
            </a:pPr>
            <a:r>
              <a:rPr lang="en-US" sz="1600" dirty="0" err="1">
                <a:latin typeface="Courier New" pitchFamily="49" charset="0"/>
                <a:cs typeface="Courier New" pitchFamily="49" charset="0"/>
              </a:rPr>
              <a:t>Tukey</a:t>
            </a:r>
            <a:r>
              <a:rPr lang="en-US" sz="1600" dirty="0">
                <a:latin typeface="Courier New" pitchFamily="49" charset="0"/>
                <a:cs typeface="Courier New" pitchFamily="49" charset="0"/>
              </a:rPr>
              <a:t> Simultaneous Tests for Differences of Means</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Difference</a:t>
            </a:r>
          </a:p>
          <a:p>
            <a:pPr>
              <a:spcBef>
                <a:spcPct val="0"/>
              </a:spcBef>
              <a:buFontTx/>
              <a:buNone/>
            </a:pPr>
            <a:r>
              <a:rPr lang="en-US" sz="1600" dirty="0">
                <a:latin typeface="Courier New" pitchFamily="49" charset="0"/>
                <a:cs typeface="Courier New" pitchFamily="49" charset="0"/>
              </a:rPr>
              <a:t>of diet     Difference       SE of    Simultaneous            Adjusted</a:t>
            </a:r>
          </a:p>
          <a:p>
            <a:pPr>
              <a:spcBef>
                <a:spcPct val="0"/>
              </a:spcBef>
              <a:buFontTx/>
              <a:buNone/>
            </a:pPr>
            <a:r>
              <a:rPr lang="en-US" sz="1600" dirty="0">
                <a:latin typeface="Courier New" pitchFamily="49" charset="0"/>
                <a:cs typeface="Courier New" pitchFamily="49" charset="0"/>
              </a:rPr>
              <a:t>Levels        of Means  Difference       95% CI      T-Value   P-Value</a:t>
            </a:r>
          </a:p>
          <a:p>
            <a:pPr>
              <a:spcBef>
                <a:spcPct val="0"/>
              </a:spcBef>
              <a:buFontTx/>
              <a:buNone/>
            </a:pPr>
            <a:r>
              <a:rPr lang="en-US" sz="1600" dirty="0">
                <a:latin typeface="Courier New" pitchFamily="49" charset="0"/>
                <a:cs typeface="Courier New" pitchFamily="49" charset="0"/>
              </a:rPr>
              <a:t>B - A             5.00        1.53  (  0.72,  9.28)     3.27     0.018</a:t>
            </a:r>
          </a:p>
          <a:p>
            <a:pPr>
              <a:spcBef>
                <a:spcPct val="0"/>
              </a:spcBef>
              <a:buFontTx/>
              <a:buNone/>
            </a:pPr>
            <a:r>
              <a:rPr lang="en-US" sz="1600" dirty="0">
                <a:latin typeface="Courier New" pitchFamily="49" charset="0"/>
                <a:cs typeface="Courier New" pitchFamily="49" charset="0"/>
              </a:rPr>
              <a:t>C - A             7.00        1.53  (  2.72, 11.28)     4.58     0.001</a:t>
            </a:r>
          </a:p>
          <a:p>
            <a:pPr>
              <a:spcBef>
                <a:spcPct val="0"/>
              </a:spcBef>
              <a:buFontTx/>
              <a:buNone/>
            </a:pPr>
            <a:r>
              <a:rPr lang="en-US" sz="1600" dirty="0">
                <a:latin typeface="Courier New" pitchFamily="49" charset="0"/>
                <a:cs typeface="Courier New" pitchFamily="49" charset="0"/>
              </a:rPr>
              <a:t>D - A            -0.00        1.45  ( -4.06,  4.06)    -0.00     1.000</a:t>
            </a:r>
          </a:p>
          <a:p>
            <a:pPr>
              <a:spcBef>
                <a:spcPct val="0"/>
              </a:spcBef>
              <a:buFontTx/>
              <a:buNone/>
            </a:pPr>
            <a:r>
              <a:rPr lang="en-US" sz="1600" dirty="0">
                <a:latin typeface="Courier New" pitchFamily="49" charset="0"/>
                <a:cs typeface="Courier New" pitchFamily="49" charset="0"/>
              </a:rPr>
              <a:t>C - B             2.00        1.37  ( -1.83,  5.83)     1.46     0.477</a:t>
            </a:r>
          </a:p>
          <a:p>
            <a:pPr>
              <a:spcBef>
                <a:spcPct val="0"/>
              </a:spcBef>
              <a:buFontTx/>
              <a:buNone/>
            </a:pPr>
            <a:r>
              <a:rPr lang="en-US" sz="1600" dirty="0">
                <a:latin typeface="Courier New" pitchFamily="49" charset="0"/>
                <a:cs typeface="Courier New" pitchFamily="49" charset="0"/>
              </a:rPr>
              <a:t>D - B            -5.00        1.28  ( -8.58, -1.42)    -3.91     0.004</a:t>
            </a:r>
          </a:p>
          <a:p>
            <a:pPr>
              <a:spcBef>
                <a:spcPct val="0"/>
              </a:spcBef>
              <a:buFontTx/>
              <a:buNone/>
            </a:pPr>
            <a:r>
              <a:rPr lang="en-US" sz="1600" dirty="0">
                <a:latin typeface="Courier New" pitchFamily="49" charset="0"/>
                <a:cs typeface="Courier New" pitchFamily="49" charset="0"/>
              </a:rPr>
              <a:t>D - C            -7.00        1.28  (-10.58, -3.42)    -5.48     0.000</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Individual confidence level = 98.89%</a:t>
            </a:r>
          </a:p>
        </p:txBody>
      </p:sp>
      <p:sp>
        <p:nvSpPr>
          <p:cNvPr id="4403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44037" name="Slide Number Placeholder 4"/>
          <p:cNvSpPr>
            <a:spLocks noGrp="1"/>
          </p:cNvSpPr>
          <p:nvPr>
            <p:ph type="sldNum" sz="quarter" idx="12"/>
          </p:nvPr>
        </p:nvSpPr>
        <p:spPr>
          <a:noFill/>
        </p:spPr>
        <p:txBody>
          <a:bodyPr/>
          <a:lstStyle/>
          <a:p>
            <a:fld id="{E51E3807-540B-4ED5-828C-AEB0773B8548}" type="slidenum">
              <a:rPr lang="en-US" smtClean="0"/>
              <a:pPr/>
              <a:t>169</a:t>
            </a:fld>
            <a:endParaRPr lang="en-US" smtClean="0"/>
          </a:p>
        </p:txBody>
      </p:sp>
      <p:sp>
        <p:nvSpPr>
          <p:cNvPr id="7" name="TextBox 6"/>
          <p:cNvSpPr txBox="1"/>
          <p:nvPr/>
        </p:nvSpPr>
        <p:spPr>
          <a:xfrm>
            <a:off x="5334000" y="1143000"/>
            <a:ext cx="2590800" cy="708025"/>
          </a:xfrm>
          <a:prstGeom prst="rect">
            <a:avLst/>
          </a:prstGeom>
          <a:solidFill>
            <a:schemeClr val="accent5">
              <a:lumMod val="90000"/>
            </a:schemeClr>
          </a:solidFill>
        </p:spPr>
        <p:txBody>
          <a:bodyPr>
            <a:spAutoFit/>
          </a:bodyPr>
          <a:lstStyle/>
          <a:p>
            <a:pPr>
              <a:defRPr/>
            </a:pPr>
            <a:r>
              <a:rPr lang="en-US" sz="2000" dirty="0"/>
              <a:t>Interval contains 0? then no sig. diff.</a:t>
            </a:r>
          </a:p>
        </p:txBody>
      </p:sp>
    </p:spTree>
    <p:extLst>
      <p:ext uri="{BB962C8B-B14F-4D97-AF65-F5344CB8AC3E}">
        <p14:creationId xmlns:p14="http://schemas.microsoft.com/office/powerpoint/2010/main" val="1850419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3400" y="0"/>
            <a:ext cx="8229600" cy="1143000"/>
          </a:xfrm>
          <a:noFill/>
        </p:spPr>
        <p:txBody>
          <a:bodyPr/>
          <a:lstStyle/>
          <a:p>
            <a:pPr eaLnBrk="1" hangingPunct="1"/>
            <a:r>
              <a:rPr lang="en-US" smtClean="0"/>
              <a:t>Cake Baking Example (cont.)</a:t>
            </a:r>
          </a:p>
        </p:txBody>
      </p:sp>
      <p:sp>
        <p:nvSpPr>
          <p:cNvPr id="23555" name="Rectangle 3"/>
          <p:cNvSpPr>
            <a:spLocks noGrp="1" noChangeArrowheads="1"/>
          </p:cNvSpPr>
          <p:nvPr>
            <p:ph type="body" idx="1"/>
          </p:nvPr>
        </p:nvSpPr>
        <p:spPr>
          <a:xfrm>
            <a:off x="533400" y="1524000"/>
            <a:ext cx="8229600" cy="3878263"/>
          </a:xfrm>
          <a:noFill/>
        </p:spPr>
        <p:txBody>
          <a:bodyPr/>
          <a:lstStyle/>
          <a:p>
            <a:pPr eaLnBrk="1" hangingPunct="1"/>
            <a:r>
              <a:rPr lang="en-US" sz="2800" smtClean="0"/>
              <a:t>Bake 5 cakes at each of the 3 factor levels.</a:t>
            </a:r>
          </a:p>
          <a:p>
            <a:pPr eaLnBrk="1" hangingPunct="1"/>
            <a:r>
              <a:rPr lang="en-US" sz="2800" smtClean="0"/>
              <a:t>Do you expect all cakes baked with 3 eggs to be exactly the same height? Suppose all other factors held constant.</a:t>
            </a:r>
          </a:p>
          <a:p>
            <a:pPr eaLnBrk="1" hangingPunct="1"/>
            <a:r>
              <a:rPr lang="en-US" sz="2800" smtClean="0"/>
              <a:t>No! Why? </a:t>
            </a:r>
          </a:p>
          <a:p>
            <a:pPr eaLnBrk="1" hangingPunct="1"/>
            <a:r>
              <a:rPr lang="en-US" sz="2800" b="1" smtClean="0">
                <a:solidFill>
                  <a:srgbClr val="FF0000"/>
                </a:solidFill>
              </a:rPr>
              <a:t>RANDOM VARIATION</a:t>
            </a:r>
          </a:p>
        </p:txBody>
      </p:sp>
      <p:sp>
        <p:nvSpPr>
          <p:cNvPr id="43012" name="Slide Number Placeholder 3"/>
          <p:cNvSpPr>
            <a:spLocks noGrp="1"/>
          </p:cNvSpPr>
          <p:nvPr>
            <p:ph type="sldNum" sz="quarter" idx="12"/>
          </p:nvPr>
        </p:nvSpPr>
        <p:spPr>
          <a:noFill/>
        </p:spPr>
        <p:txBody>
          <a:bodyPr/>
          <a:lstStyle/>
          <a:p>
            <a:fld id="{B5E9D26F-3B86-41A1-A441-CA9D532193B1}" type="slidenum">
              <a:rPr lang="en-US" smtClean="0"/>
              <a:pPr/>
              <a:t>17</a:t>
            </a:fld>
            <a:endParaRPr lang="en-US" smtClean="0"/>
          </a:p>
        </p:txBody>
      </p:sp>
      <p:sp>
        <p:nvSpPr>
          <p:cNvPr id="43013"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Minitab: Tukey Test</a:t>
            </a:r>
          </a:p>
        </p:txBody>
      </p:sp>
      <p:sp>
        <p:nvSpPr>
          <p:cNvPr id="4403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44037" name="Slide Number Placeholder 4"/>
          <p:cNvSpPr>
            <a:spLocks noGrp="1"/>
          </p:cNvSpPr>
          <p:nvPr>
            <p:ph type="sldNum" sz="quarter" idx="12"/>
          </p:nvPr>
        </p:nvSpPr>
        <p:spPr>
          <a:noFill/>
        </p:spPr>
        <p:txBody>
          <a:bodyPr/>
          <a:lstStyle/>
          <a:p>
            <a:fld id="{E51E3807-540B-4ED5-828C-AEB0773B8548}" type="slidenum">
              <a:rPr lang="en-US" smtClean="0"/>
              <a:pPr/>
              <a:t>170</a:t>
            </a:fld>
            <a:endParaRPr lang="en-US" smtClean="0"/>
          </a:p>
        </p:txBody>
      </p:sp>
      <p:pic>
        <p:nvPicPr>
          <p:cNvPr id="3" name="Picture 2"/>
          <p:cNvPicPr>
            <a:picLocks noChangeAspect="1"/>
          </p:cNvPicPr>
          <p:nvPr/>
        </p:nvPicPr>
        <p:blipFill>
          <a:blip r:embed="rId2"/>
          <a:stretch>
            <a:fillRect/>
          </a:stretch>
        </p:blipFill>
        <p:spPr>
          <a:xfrm>
            <a:off x="838200" y="1371600"/>
            <a:ext cx="7322131" cy="4897201"/>
          </a:xfrm>
          <a:prstGeom prst="rect">
            <a:avLst/>
          </a:prstGeom>
        </p:spPr>
      </p:pic>
    </p:spTree>
    <p:extLst>
      <p:ext uri="{BB962C8B-B14F-4D97-AF65-F5344CB8AC3E}">
        <p14:creationId xmlns:p14="http://schemas.microsoft.com/office/powerpoint/2010/main" val="313946363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4724400"/>
            <a:ext cx="8305800" cy="1066800"/>
          </a:xfrm>
          <a:prstGeom prst="rect">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107" name="Title 1"/>
          <p:cNvSpPr>
            <a:spLocks noGrp="1"/>
          </p:cNvSpPr>
          <p:nvPr>
            <p:ph type="title"/>
          </p:nvPr>
        </p:nvSpPr>
        <p:spPr/>
        <p:txBody>
          <a:bodyPr/>
          <a:lstStyle/>
          <a:p>
            <a:r>
              <a:rPr lang="en-US" smtClean="0"/>
              <a:t>Minitab: Tukey Grouping</a:t>
            </a:r>
          </a:p>
        </p:txBody>
      </p:sp>
      <p:sp>
        <p:nvSpPr>
          <p:cNvPr id="47108" name="Content Placeholder 2"/>
          <p:cNvSpPr>
            <a:spLocks noGrp="1"/>
          </p:cNvSpPr>
          <p:nvPr>
            <p:ph idx="1"/>
          </p:nvPr>
        </p:nvSpPr>
        <p:spPr/>
        <p:txBody>
          <a:bodyPr/>
          <a:lstStyle/>
          <a:p>
            <a:pPr>
              <a:buFontTx/>
              <a:buNone/>
            </a:pPr>
            <a:r>
              <a:rPr lang="en-US" sz="2000" dirty="0">
                <a:latin typeface="Courier New" pitchFamily="49" charset="0"/>
                <a:cs typeface="Courier New" pitchFamily="49" charset="0"/>
              </a:rPr>
              <a:t>Grouping Information Using the </a:t>
            </a:r>
            <a:r>
              <a:rPr lang="en-US" sz="2000" dirty="0" err="1">
                <a:latin typeface="Courier New" pitchFamily="49" charset="0"/>
                <a:cs typeface="Courier New" pitchFamily="49" charset="0"/>
              </a:rPr>
              <a:t>Tukey</a:t>
            </a:r>
            <a:r>
              <a:rPr lang="en-US" sz="2000" dirty="0">
                <a:latin typeface="Courier New" pitchFamily="49" charset="0"/>
                <a:cs typeface="Courier New" pitchFamily="49" charset="0"/>
              </a:rPr>
              <a:t> Method and 95% Confidence</a:t>
            </a:r>
          </a:p>
          <a:p>
            <a:pPr>
              <a:buFontTx/>
              <a:buNone/>
            </a:pPr>
            <a:endParaRPr lang="en-US" sz="2000" dirty="0">
              <a:latin typeface="Courier New" pitchFamily="49" charset="0"/>
              <a:cs typeface="Courier New" pitchFamily="49" charset="0"/>
            </a:endParaRPr>
          </a:p>
          <a:p>
            <a:pPr>
              <a:buFontTx/>
              <a:buNone/>
            </a:pPr>
            <a:r>
              <a:rPr lang="en-US" sz="2000" dirty="0">
                <a:latin typeface="Courier New" pitchFamily="49" charset="0"/>
                <a:cs typeface="Courier New" pitchFamily="49" charset="0"/>
              </a:rPr>
              <a:t>diet  N  Mean  Grouping</a:t>
            </a:r>
          </a:p>
          <a:p>
            <a:pPr>
              <a:buFontTx/>
              <a:buNone/>
            </a:pPr>
            <a:r>
              <a:rPr lang="en-US" sz="2000" dirty="0">
                <a:latin typeface="Courier New" pitchFamily="49" charset="0"/>
                <a:cs typeface="Courier New" pitchFamily="49" charset="0"/>
              </a:rPr>
              <a:t>C     6    68  A</a:t>
            </a:r>
          </a:p>
          <a:p>
            <a:pPr>
              <a:buFontTx/>
              <a:buNone/>
            </a:pPr>
            <a:r>
              <a:rPr lang="en-US" sz="2000" dirty="0">
                <a:latin typeface="Courier New" pitchFamily="49" charset="0"/>
                <a:cs typeface="Courier New" pitchFamily="49" charset="0"/>
              </a:rPr>
              <a:t>B     6    66  A</a:t>
            </a:r>
          </a:p>
          <a:p>
            <a:pPr>
              <a:buFontTx/>
              <a:buNone/>
            </a:pPr>
            <a:r>
              <a:rPr lang="en-US" sz="2000" dirty="0">
                <a:latin typeface="Courier New" pitchFamily="49" charset="0"/>
                <a:cs typeface="Courier New" pitchFamily="49" charset="0"/>
              </a:rPr>
              <a:t>A     4    61         B</a:t>
            </a:r>
          </a:p>
          <a:p>
            <a:pPr>
              <a:buFontTx/>
              <a:buNone/>
            </a:pPr>
            <a:r>
              <a:rPr lang="en-US" sz="2000" dirty="0">
                <a:latin typeface="Courier New" pitchFamily="49" charset="0"/>
                <a:cs typeface="Courier New" pitchFamily="49" charset="0"/>
              </a:rPr>
              <a:t>D     8    61         B</a:t>
            </a:r>
          </a:p>
          <a:p>
            <a:pPr>
              <a:buFontTx/>
              <a:buNone/>
            </a:pPr>
            <a:endParaRPr lang="en-US" sz="2000" dirty="0">
              <a:latin typeface="Courier New" pitchFamily="49" charset="0"/>
              <a:cs typeface="Courier New" pitchFamily="49" charset="0"/>
            </a:endParaRPr>
          </a:p>
          <a:p>
            <a:pPr>
              <a:buFontTx/>
              <a:buNone/>
            </a:pPr>
            <a:r>
              <a:rPr lang="en-US" sz="2000" dirty="0">
                <a:latin typeface="Courier New" pitchFamily="49" charset="0"/>
                <a:cs typeface="Courier New" pitchFamily="49" charset="0"/>
              </a:rPr>
              <a:t>Means that do not share a letter are significantly different.</a:t>
            </a:r>
            <a:endParaRPr lang="en-US" sz="2000" dirty="0" smtClean="0">
              <a:latin typeface="Courier New" pitchFamily="49" charset="0"/>
              <a:cs typeface="Courier New" pitchFamily="49" charset="0"/>
            </a:endParaRPr>
          </a:p>
        </p:txBody>
      </p:sp>
      <p:sp>
        <p:nvSpPr>
          <p:cNvPr id="47109"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47110" name="Slide Number Placeholder 4"/>
          <p:cNvSpPr>
            <a:spLocks noGrp="1"/>
          </p:cNvSpPr>
          <p:nvPr>
            <p:ph type="sldNum" sz="quarter" idx="12"/>
          </p:nvPr>
        </p:nvSpPr>
        <p:spPr>
          <a:noFill/>
        </p:spPr>
        <p:txBody>
          <a:bodyPr/>
          <a:lstStyle/>
          <a:p>
            <a:fld id="{2BDC7401-D857-4E39-8811-9F8BAC86C73C}" type="slidenum">
              <a:rPr lang="en-US" smtClean="0"/>
              <a:pPr/>
              <a:t>171</a:t>
            </a:fld>
            <a:endParaRPr lang="en-US" smtClean="0"/>
          </a:p>
        </p:txBody>
      </p:sp>
      <p:sp>
        <p:nvSpPr>
          <p:cNvPr id="7" name="TextBox 6"/>
          <p:cNvSpPr txBox="1"/>
          <p:nvPr/>
        </p:nvSpPr>
        <p:spPr>
          <a:xfrm>
            <a:off x="5029200" y="2362200"/>
            <a:ext cx="3657600" cy="1477963"/>
          </a:xfrm>
          <a:prstGeom prst="rect">
            <a:avLst/>
          </a:prstGeom>
          <a:solidFill>
            <a:schemeClr val="accent5">
              <a:lumMod val="90000"/>
            </a:schemeClr>
          </a:solidFill>
        </p:spPr>
        <p:txBody>
          <a:bodyPr>
            <a:spAutoFit/>
          </a:bodyPr>
          <a:lstStyle/>
          <a:p>
            <a:pPr>
              <a:defRPr/>
            </a:pPr>
            <a:r>
              <a:rPr lang="en-US" dirty="0"/>
              <a:t>Choose diet C or B to </a:t>
            </a:r>
            <a:r>
              <a:rPr lang="en-US" b="1" dirty="0"/>
              <a:t>maximize</a:t>
            </a:r>
            <a:r>
              <a:rPr lang="en-US" dirty="0"/>
              <a:t> blood coagulation time</a:t>
            </a:r>
          </a:p>
          <a:p>
            <a:pPr>
              <a:defRPr/>
            </a:pPr>
            <a:endParaRPr lang="en-US" dirty="0"/>
          </a:p>
          <a:p>
            <a:pPr>
              <a:defRPr/>
            </a:pPr>
            <a:r>
              <a:rPr lang="en-US" dirty="0"/>
              <a:t>Choose diet A or D to </a:t>
            </a:r>
            <a:r>
              <a:rPr lang="en-US" b="1" dirty="0"/>
              <a:t>minimize</a:t>
            </a:r>
            <a:r>
              <a:rPr lang="en-US" dirty="0"/>
              <a:t> blood coagulation time</a:t>
            </a:r>
          </a:p>
        </p:txBody>
      </p:sp>
    </p:spTree>
    <p:extLst>
      <p:ext uri="{BB962C8B-B14F-4D97-AF65-F5344CB8AC3E}">
        <p14:creationId xmlns:p14="http://schemas.microsoft.com/office/powerpoint/2010/main" val="3135787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50915" y="152400"/>
            <a:ext cx="8229600" cy="1143000"/>
          </a:xfrm>
        </p:spPr>
        <p:txBody>
          <a:bodyPr/>
          <a:lstStyle/>
          <a:p>
            <a:r>
              <a:rPr lang="en-US" smtClean="0"/>
              <a:t>Minitab Demo Here</a:t>
            </a:r>
          </a:p>
        </p:txBody>
      </p:sp>
      <p:sp>
        <p:nvSpPr>
          <p:cNvPr id="48131" name="Content Placeholder 2"/>
          <p:cNvSpPr>
            <a:spLocks noGrp="1"/>
          </p:cNvSpPr>
          <p:nvPr>
            <p:ph idx="1"/>
          </p:nvPr>
        </p:nvSpPr>
        <p:spPr/>
        <p:txBody>
          <a:bodyPr/>
          <a:lstStyle/>
          <a:p>
            <a:r>
              <a:rPr lang="en-US" smtClean="0"/>
              <a:t>Demo ANOVA in Minitab</a:t>
            </a:r>
          </a:p>
          <a:p>
            <a:pPr lvl="1">
              <a:buFont typeface="Arial" pitchFamily="34" charset="0"/>
              <a:buChar char="•"/>
            </a:pPr>
            <a:r>
              <a:rPr lang="en-US" smtClean="0"/>
              <a:t>Worksheet ‘blood.mtw’</a:t>
            </a:r>
          </a:p>
          <a:p>
            <a:pPr lvl="1">
              <a:buFont typeface="Arial" pitchFamily="34" charset="0"/>
              <a:buChar char="•"/>
            </a:pPr>
            <a:endParaRPr lang="en-US" smtClean="0"/>
          </a:p>
          <a:p>
            <a:r>
              <a:rPr lang="en-US" smtClean="0"/>
              <a:t>Demo Tukey Test &amp; CI in Minitab</a:t>
            </a:r>
          </a:p>
          <a:p>
            <a:pPr lvl="1">
              <a:buFont typeface="Arial" pitchFamily="34" charset="0"/>
              <a:buChar char="•"/>
            </a:pPr>
            <a:endParaRPr lang="en-US" smtClean="0"/>
          </a:p>
          <a:p>
            <a:endParaRPr lang="en-US" smtClean="0"/>
          </a:p>
          <a:p>
            <a:endParaRPr lang="en-US" smtClean="0"/>
          </a:p>
        </p:txBody>
      </p:sp>
      <p:sp>
        <p:nvSpPr>
          <p:cNvPr id="48132"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48133" name="Slide Number Placeholder 4"/>
          <p:cNvSpPr>
            <a:spLocks noGrp="1"/>
          </p:cNvSpPr>
          <p:nvPr>
            <p:ph type="sldNum" sz="quarter" idx="12"/>
          </p:nvPr>
        </p:nvSpPr>
        <p:spPr>
          <a:noFill/>
        </p:spPr>
        <p:txBody>
          <a:bodyPr/>
          <a:lstStyle/>
          <a:p>
            <a:fld id="{EB5B1781-534D-4D78-A43C-35BA18C68D81}" type="slidenum">
              <a:rPr lang="en-US" smtClean="0"/>
              <a:pPr/>
              <a:t>172</a:t>
            </a:fld>
            <a:endParaRPr lang="en-US" smtClean="0"/>
          </a:p>
        </p:txBody>
      </p:sp>
    </p:spTree>
    <p:extLst>
      <p:ext uri="{BB962C8B-B14F-4D97-AF65-F5344CB8AC3E}">
        <p14:creationId xmlns:p14="http://schemas.microsoft.com/office/powerpoint/2010/main" val="82899057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49155" name="Slide Number Placeholder 5"/>
          <p:cNvSpPr>
            <a:spLocks noGrp="1"/>
          </p:cNvSpPr>
          <p:nvPr>
            <p:ph type="sldNum" sz="quarter" idx="12"/>
          </p:nvPr>
        </p:nvSpPr>
        <p:spPr>
          <a:noFill/>
        </p:spPr>
        <p:txBody>
          <a:bodyPr/>
          <a:lstStyle/>
          <a:p>
            <a:fld id="{422450CF-8133-4365-B6E6-85F2CE8502A0}" type="slidenum">
              <a:rPr lang="en-US" smtClean="0"/>
              <a:pPr/>
              <a:t>173</a:t>
            </a:fld>
            <a:endParaRPr lang="en-US" smtClean="0"/>
          </a:p>
        </p:txBody>
      </p:sp>
      <p:sp>
        <p:nvSpPr>
          <p:cNvPr id="49156" name="Rectangle 2"/>
          <p:cNvSpPr>
            <a:spLocks noGrp="1" noChangeArrowheads="1"/>
          </p:cNvSpPr>
          <p:nvPr>
            <p:ph type="title"/>
          </p:nvPr>
        </p:nvSpPr>
        <p:spPr>
          <a:xfrm>
            <a:off x="457200" y="-152400"/>
            <a:ext cx="8229600" cy="1143000"/>
          </a:xfrm>
        </p:spPr>
        <p:txBody>
          <a:bodyPr/>
          <a:lstStyle/>
          <a:p>
            <a:pPr eaLnBrk="1" hangingPunct="1"/>
            <a:r>
              <a:rPr lang="en-US" dirty="0" smtClean="0"/>
              <a:t>Another example</a:t>
            </a:r>
          </a:p>
        </p:txBody>
      </p:sp>
      <p:sp>
        <p:nvSpPr>
          <p:cNvPr id="49157" name="Rectangle 3"/>
          <p:cNvSpPr>
            <a:spLocks noGrp="1" noChangeArrowheads="1"/>
          </p:cNvSpPr>
          <p:nvPr>
            <p:ph type="body" idx="1"/>
          </p:nvPr>
        </p:nvSpPr>
        <p:spPr>
          <a:xfrm>
            <a:off x="457200" y="762000"/>
            <a:ext cx="8229600" cy="5410200"/>
          </a:xfrm>
        </p:spPr>
        <p:txBody>
          <a:bodyPr/>
          <a:lstStyle/>
          <a:p>
            <a:pPr eaLnBrk="1" hangingPunct="1">
              <a:spcBef>
                <a:spcPts val="600"/>
              </a:spcBef>
              <a:buFontTx/>
              <a:buNone/>
            </a:pPr>
            <a:r>
              <a:rPr lang="en-US" sz="2400" dirty="0" smtClean="0"/>
              <a:t>Problem 3-19</a:t>
            </a:r>
          </a:p>
          <a:p>
            <a:pPr eaLnBrk="1" hangingPunct="1">
              <a:spcBef>
                <a:spcPts val="600"/>
              </a:spcBef>
            </a:pPr>
            <a:r>
              <a:rPr lang="en-US" sz="2400" dirty="0" smtClean="0"/>
              <a:t>Four chemists are asked to determine the percentage of methyl alcohol in a certain chemical compound.  Each chemist makes three determinations. The following data is collected </a:t>
            </a:r>
            <a:r>
              <a:rPr lang="en-US" sz="2400" dirty="0"/>
              <a:t>in </a:t>
            </a:r>
            <a:r>
              <a:rPr lang="en-US" sz="2400" dirty="0" smtClean="0"/>
              <a:t>a completely </a:t>
            </a:r>
            <a:r>
              <a:rPr lang="en-US" sz="2400" dirty="0"/>
              <a:t>randomized </a:t>
            </a:r>
            <a:r>
              <a:rPr lang="en-US" sz="2400" dirty="0" smtClean="0"/>
              <a:t>order</a:t>
            </a:r>
          </a:p>
          <a:p>
            <a:pPr eaLnBrk="1" hangingPunct="1">
              <a:spcBef>
                <a:spcPts val="600"/>
              </a:spcBef>
            </a:pPr>
            <a:endParaRPr lang="en-US" sz="2400" dirty="0" smtClean="0"/>
          </a:p>
          <a:p>
            <a:pPr eaLnBrk="1" hangingPunct="1">
              <a:spcBef>
                <a:spcPts val="600"/>
              </a:spcBef>
            </a:pPr>
            <a:endParaRPr lang="en-US" sz="2400" dirty="0" smtClean="0"/>
          </a:p>
          <a:p>
            <a:pPr eaLnBrk="1" hangingPunct="1">
              <a:spcBef>
                <a:spcPts val="600"/>
              </a:spcBef>
            </a:pPr>
            <a:endParaRPr lang="en-US" sz="2400" dirty="0" smtClean="0"/>
          </a:p>
          <a:p>
            <a:pPr eaLnBrk="1" hangingPunct="1">
              <a:spcBef>
                <a:spcPts val="600"/>
              </a:spcBef>
            </a:pPr>
            <a:endParaRPr lang="en-US" sz="2400" dirty="0" smtClean="0"/>
          </a:p>
          <a:p>
            <a:pPr eaLnBrk="1" hangingPunct="1">
              <a:spcBef>
                <a:spcPts val="1800"/>
              </a:spcBef>
            </a:pPr>
            <a:r>
              <a:rPr lang="en-US" sz="2400" dirty="0" smtClean="0"/>
              <a:t>Do the chemists differ significantly?</a:t>
            </a:r>
          </a:p>
          <a:p>
            <a:pPr lvl="1" eaLnBrk="1" hangingPunct="1">
              <a:spcBef>
                <a:spcPts val="600"/>
              </a:spcBef>
              <a:buFont typeface="Arial" pitchFamily="34" charset="0"/>
              <a:buChar char="•"/>
            </a:pPr>
            <a:r>
              <a:rPr lang="en-US" sz="2000" dirty="0" smtClean="0"/>
              <a:t>Response?</a:t>
            </a:r>
          </a:p>
          <a:p>
            <a:pPr lvl="1" eaLnBrk="1" hangingPunct="1">
              <a:spcBef>
                <a:spcPts val="600"/>
              </a:spcBef>
              <a:buFont typeface="Arial" pitchFamily="34" charset="0"/>
              <a:buChar char="•"/>
            </a:pPr>
            <a:r>
              <a:rPr lang="en-US" sz="2000" dirty="0" smtClean="0"/>
              <a:t>Factor?</a:t>
            </a:r>
          </a:p>
          <a:p>
            <a:pPr lvl="1" eaLnBrk="1" hangingPunct="1">
              <a:spcBef>
                <a:spcPts val="600"/>
              </a:spcBef>
              <a:buFont typeface="Arial" pitchFamily="34" charset="0"/>
              <a:buChar char="•"/>
            </a:pPr>
            <a:r>
              <a:rPr lang="en-US" sz="2000" dirty="0" smtClean="0"/>
              <a:t>Factor levels?</a:t>
            </a:r>
          </a:p>
          <a:p>
            <a:pPr lvl="1" eaLnBrk="1" hangingPunct="1">
              <a:spcBef>
                <a:spcPts val="600"/>
              </a:spcBef>
              <a:buFont typeface="Arial" pitchFamily="34" charset="0"/>
              <a:buChar char="•"/>
            </a:pPr>
            <a:r>
              <a:rPr lang="en-US" sz="2000" dirty="0" smtClean="0"/>
              <a:t># replicates?</a:t>
            </a:r>
          </a:p>
          <a:p>
            <a:pPr lvl="1" eaLnBrk="1" hangingPunct="1">
              <a:spcBef>
                <a:spcPts val="600"/>
              </a:spcBef>
            </a:pPr>
            <a:endParaRPr lang="en-US" sz="2000" dirty="0" smtClean="0"/>
          </a:p>
        </p:txBody>
      </p:sp>
      <p:pic>
        <p:nvPicPr>
          <p:cNvPr id="49158" name="Picture 4"/>
          <p:cNvPicPr>
            <a:picLocks noChangeAspect="1" noChangeArrowheads="1"/>
          </p:cNvPicPr>
          <p:nvPr/>
        </p:nvPicPr>
        <p:blipFill>
          <a:blip r:embed="rId3" cstate="print"/>
          <a:srcRect/>
          <a:stretch>
            <a:fillRect/>
          </a:stretch>
        </p:blipFill>
        <p:spPr bwMode="auto">
          <a:xfrm>
            <a:off x="2362200" y="2844800"/>
            <a:ext cx="4800600" cy="1803400"/>
          </a:xfrm>
          <a:prstGeom prst="rect">
            <a:avLst/>
          </a:prstGeom>
          <a:noFill/>
          <a:ln w="9525">
            <a:noFill/>
            <a:miter lim="800000"/>
            <a:headEnd/>
            <a:tailEnd/>
          </a:ln>
        </p:spPr>
      </p:pic>
    </p:spTree>
    <p:extLst>
      <p:ext uri="{BB962C8B-B14F-4D97-AF65-F5344CB8AC3E}">
        <p14:creationId xmlns:p14="http://schemas.microsoft.com/office/powerpoint/2010/main" val="99797867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0179" name="Rectangle 2"/>
          <p:cNvSpPr>
            <a:spLocks noGrp="1" noChangeArrowheads="1"/>
          </p:cNvSpPr>
          <p:nvPr>
            <p:ph type="title"/>
          </p:nvPr>
        </p:nvSpPr>
        <p:spPr/>
        <p:txBody>
          <a:bodyPr/>
          <a:lstStyle/>
          <a:p>
            <a:pPr eaLnBrk="1" hangingPunct="1"/>
            <a:r>
              <a:rPr lang="en-US" smtClean="0"/>
              <a:t>Problem 3-19 (cont.)</a:t>
            </a:r>
          </a:p>
        </p:txBody>
      </p:sp>
      <p:sp>
        <p:nvSpPr>
          <p:cNvPr id="50180" name="Rectangle 3"/>
          <p:cNvSpPr>
            <a:spLocks noGrp="1" noChangeArrowheads="1"/>
          </p:cNvSpPr>
          <p:nvPr>
            <p:ph type="body" idx="1"/>
          </p:nvPr>
        </p:nvSpPr>
        <p:spPr>
          <a:xfrm>
            <a:off x="228600" y="1219200"/>
            <a:ext cx="8915400" cy="4525963"/>
          </a:xfrm>
        </p:spPr>
        <p:txBody>
          <a:bodyPr/>
          <a:lstStyle/>
          <a:p>
            <a:pPr eaLnBrk="1" hangingPunct="1">
              <a:lnSpc>
                <a:spcPct val="80000"/>
              </a:lnSpc>
            </a:pPr>
            <a:r>
              <a:rPr lang="en-US" sz="3600" smtClean="0"/>
              <a:t>From Minitab</a:t>
            </a:r>
          </a:p>
          <a:p>
            <a:pPr eaLnBrk="1" hangingPunct="1">
              <a:lnSpc>
                <a:spcPct val="80000"/>
              </a:lnSpc>
            </a:pPr>
            <a:endParaRPr lang="en-US" sz="2000" smtClean="0"/>
          </a:p>
          <a:p>
            <a:pPr eaLnBrk="1" hangingPunct="1">
              <a:lnSpc>
                <a:spcPct val="80000"/>
              </a:lnSpc>
              <a:buFontTx/>
              <a:buNone/>
            </a:pPr>
            <a:r>
              <a:rPr lang="en-US" sz="2000" b="1" smtClean="0">
                <a:latin typeface="Courier New" pitchFamily="49" charset="0"/>
              </a:rPr>
              <a:t>General Linear Model: % MA versus chemist </a:t>
            </a:r>
          </a:p>
          <a:p>
            <a:pPr eaLnBrk="1" hangingPunct="1">
              <a:lnSpc>
                <a:spcPct val="80000"/>
              </a:lnSpc>
              <a:buFontTx/>
              <a:buNone/>
            </a:pPr>
            <a:endParaRPr lang="en-US" sz="2000" b="1" smtClean="0">
              <a:latin typeface="Courier New" pitchFamily="49" charset="0"/>
            </a:endParaRPr>
          </a:p>
          <a:p>
            <a:pPr eaLnBrk="1" hangingPunct="1">
              <a:lnSpc>
                <a:spcPct val="80000"/>
              </a:lnSpc>
              <a:buFontTx/>
              <a:buNone/>
            </a:pPr>
            <a:r>
              <a:rPr lang="en-US" sz="2000" smtClean="0">
                <a:latin typeface="Courier New" pitchFamily="49" charset="0"/>
              </a:rPr>
              <a:t>Factor   Type   Levels  Values</a:t>
            </a:r>
          </a:p>
          <a:p>
            <a:pPr eaLnBrk="1" hangingPunct="1">
              <a:lnSpc>
                <a:spcPct val="80000"/>
              </a:lnSpc>
              <a:buFontTx/>
              <a:buNone/>
            </a:pPr>
            <a:r>
              <a:rPr lang="en-US" sz="2000" smtClean="0">
                <a:latin typeface="Courier New" pitchFamily="49" charset="0"/>
              </a:rPr>
              <a:t>chemist  fixed       4  1, 2, 3, 4</a:t>
            </a:r>
          </a:p>
          <a:p>
            <a:pPr eaLnBrk="1" hangingPunct="1">
              <a:lnSpc>
                <a:spcPct val="80000"/>
              </a:lnSpc>
              <a:buFontTx/>
              <a:buNone/>
            </a:pPr>
            <a:endParaRPr lang="en-US" sz="2000" smtClean="0">
              <a:latin typeface="Courier New" pitchFamily="49" charset="0"/>
            </a:endParaRPr>
          </a:p>
          <a:p>
            <a:pPr eaLnBrk="1" hangingPunct="1">
              <a:lnSpc>
                <a:spcPct val="80000"/>
              </a:lnSpc>
              <a:buFontTx/>
              <a:buNone/>
            </a:pPr>
            <a:r>
              <a:rPr lang="en-US" sz="2000" smtClean="0">
                <a:latin typeface="Courier New" pitchFamily="49" charset="0"/>
              </a:rPr>
              <a:t>Analysis of Variance for % MA</a:t>
            </a:r>
          </a:p>
          <a:p>
            <a:pPr eaLnBrk="1" hangingPunct="1">
              <a:lnSpc>
                <a:spcPct val="80000"/>
              </a:lnSpc>
              <a:buFontTx/>
              <a:buNone/>
            </a:pPr>
            <a:endParaRPr lang="en-US" sz="2000" smtClean="0">
              <a:latin typeface="Courier New" pitchFamily="49" charset="0"/>
            </a:endParaRPr>
          </a:p>
          <a:p>
            <a:pPr eaLnBrk="1" hangingPunct="1">
              <a:lnSpc>
                <a:spcPct val="80000"/>
              </a:lnSpc>
              <a:buFontTx/>
              <a:buNone/>
            </a:pPr>
            <a:r>
              <a:rPr lang="en-US" sz="2000" smtClean="0">
                <a:latin typeface="Courier New" pitchFamily="49" charset="0"/>
              </a:rPr>
              <a:t>Source   DF  Seq SS  Adj SS  Adj MS     F      P</a:t>
            </a:r>
          </a:p>
          <a:p>
            <a:pPr eaLnBrk="1" hangingPunct="1">
              <a:lnSpc>
                <a:spcPct val="80000"/>
              </a:lnSpc>
              <a:buFontTx/>
              <a:buNone/>
            </a:pPr>
            <a:r>
              <a:rPr lang="en-US" sz="2000" smtClean="0">
                <a:latin typeface="Courier New" pitchFamily="49" charset="0"/>
              </a:rPr>
              <a:t>chemist   3  1.0446  1.0446  0.3482  3.25  0.081</a:t>
            </a:r>
          </a:p>
          <a:p>
            <a:pPr eaLnBrk="1" hangingPunct="1">
              <a:lnSpc>
                <a:spcPct val="80000"/>
              </a:lnSpc>
              <a:buFontTx/>
              <a:buNone/>
            </a:pPr>
            <a:r>
              <a:rPr lang="en-US" sz="2000" smtClean="0">
                <a:latin typeface="Courier New" pitchFamily="49" charset="0"/>
              </a:rPr>
              <a:t>Error     8  0.8582  0.8582  0.1073</a:t>
            </a:r>
          </a:p>
          <a:p>
            <a:pPr eaLnBrk="1" hangingPunct="1">
              <a:lnSpc>
                <a:spcPct val="80000"/>
              </a:lnSpc>
              <a:buFontTx/>
              <a:buNone/>
            </a:pPr>
            <a:r>
              <a:rPr lang="en-US" sz="2000" smtClean="0">
                <a:latin typeface="Courier New" pitchFamily="49" charset="0"/>
              </a:rPr>
              <a:t>Total    11  1.9028</a:t>
            </a:r>
          </a:p>
          <a:p>
            <a:pPr eaLnBrk="1" hangingPunct="1">
              <a:lnSpc>
                <a:spcPct val="80000"/>
              </a:lnSpc>
              <a:buFontTx/>
              <a:buNone/>
            </a:pPr>
            <a:endParaRPr lang="en-US" sz="2000" smtClean="0">
              <a:latin typeface="Courier New" pitchFamily="49" charset="0"/>
            </a:endParaRPr>
          </a:p>
          <a:p>
            <a:pPr eaLnBrk="1" hangingPunct="1">
              <a:lnSpc>
                <a:spcPct val="80000"/>
              </a:lnSpc>
            </a:pPr>
            <a:endParaRPr lang="en-US" sz="2000" smtClean="0">
              <a:latin typeface="Courier New" pitchFamily="49" charset="0"/>
            </a:endParaRPr>
          </a:p>
          <a:p>
            <a:pPr eaLnBrk="1" hangingPunct="1">
              <a:lnSpc>
                <a:spcPct val="80000"/>
              </a:lnSpc>
            </a:pPr>
            <a:endParaRPr lang="en-US" sz="2000" smtClean="0"/>
          </a:p>
        </p:txBody>
      </p:sp>
      <p:sp>
        <p:nvSpPr>
          <p:cNvPr id="227334" name="Text Box 4"/>
          <p:cNvSpPr txBox="1">
            <a:spLocks noChangeArrowheads="1"/>
          </p:cNvSpPr>
          <p:nvPr/>
        </p:nvSpPr>
        <p:spPr bwMode="auto">
          <a:xfrm>
            <a:off x="914400" y="5486400"/>
            <a:ext cx="7086600" cy="519113"/>
          </a:xfrm>
          <a:prstGeom prst="rect">
            <a:avLst/>
          </a:prstGeom>
          <a:solidFill>
            <a:schemeClr val="accent5">
              <a:lumMod val="90000"/>
            </a:schemeClr>
          </a:solidFill>
          <a:ln w="9525">
            <a:noFill/>
            <a:miter lim="800000"/>
            <a:headEnd/>
            <a:tailEnd/>
          </a:ln>
        </p:spPr>
        <p:txBody>
          <a:bodyPr>
            <a:spAutoFit/>
          </a:bodyPr>
          <a:lstStyle/>
          <a:p>
            <a:pPr algn="ctr">
              <a:spcBef>
                <a:spcPct val="50000"/>
              </a:spcBef>
              <a:defRPr/>
            </a:pPr>
            <a:r>
              <a:rPr lang="en-US" sz="2800" dirty="0"/>
              <a:t>Conclusion? Do the chemists differ?  </a:t>
            </a:r>
          </a:p>
        </p:txBody>
      </p:sp>
      <p:sp>
        <p:nvSpPr>
          <p:cNvPr id="50182" name="Text Box 5"/>
          <p:cNvSpPr txBox="1">
            <a:spLocks noChangeArrowheads="1"/>
          </p:cNvSpPr>
          <p:nvPr/>
        </p:nvSpPr>
        <p:spPr bwMode="auto">
          <a:xfrm>
            <a:off x="5943600" y="1219200"/>
            <a:ext cx="2590800" cy="466725"/>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a:t>H</a:t>
            </a:r>
            <a:r>
              <a:rPr lang="en-US" sz="2400" baseline="-25000"/>
              <a:t>0</a:t>
            </a:r>
            <a:r>
              <a:rPr lang="en-US" sz="2400"/>
              <a:t>: </a:t>
            </a:r>
            <a:r>
              <a:rPr lang="el-GR" sz="2400"/>
              <a:t>μ</a:t>
            </a:r>
            <a:r>
              <a:rPr lang="en-US" sz="2400" baseline="-25000"/>
              <a:t>1</a:t>
            </a:r>
            <a:r>
              <a:rPr lang="en-US" sz="2400"/>
              <a:t>=</a:t>
            </a:r>
            <a:r>
              <a:rPr lang="el-GR" sz="2400"/>
              <a:t>μ</a:t>
            </a:r>
            <a:r>
              <a:rPr lang="en-US" sz="2400" baseline="-25000"/>
              <a:t>2</a:t>
            </a:r>
            <a:r>
              <a:rPr lang="en-US" sz="2400"/>
              <a:t>=</a:t>
            </a:r>
            <a:r>
              <a:rPr lang="el-GR" sz="2400"/>
              <a:t>μ</a:t>
            </a:r>
            <a:r>
              <a:rPr lang="en-US" sz="2400" baseline="-25000"/>
              <a:t>3</a:t>
            </a:r>
            <a:r>
              <a:rPr lang="en-US" sz="2400"/>
              <a:t>=</a:t>
            </a:r>
            <a:r>
              <a:rPr lang="el-GR" sz="2400"/>
              <a:t>μ</a:t>
            </a:r>
            <a:r>
              <a:rPr lang="en-US" sz="2400" baseline="-25000"/>
              <a:t>4</a:t>
            </a:r>
          </a:p>
        </p:txBody>
      </p:sp>
      <p:sp>
        <p:nvSpPr>
          <p:cNvPr id="50183" name="Text Box 4"/>
          <p:cNvSpPr txBox="1">
            <a:spLocks noChangeArrowheads="1"/>
          </p:cNvSpPr>
          <p:nvPr/>
        </p:nvSpPr>
        <p:spPr bwMode="auto">
          <a:xfrm>
            <a:off x="228600" y="6186488"/>
            <a:ext cx="8686800" cy="523875"/>
          </a:xfrm>
          <a:prstGeom prst="rect">
            <a:avLst/>
          </a:prstGeom>
          <a:solidFill>
            <a:srgbClr val="FFFF99"/>
          </a:solidFill>
          <a:ln w="9525">
            <a:noFill/>
            <a:miter lim="800000"/>
            <a:headEnd/>
            <a:tailEnd/>
          </a:ln>
        </p:spPr>
        <p:txBody>
          <a:bodyPr>
            <a:spAutoFit/>
          </a:bodyPr>
          <a:lstStyle/>
          <a:p>
            <a:pPr algn="ctr">
              <a:spcBef>
                <a:spcPct val="50000"/>
              </a:spcBef>
            </a:pPr>
            <a:r>
              <a:rPr lang="en-US" sz="2800"/>
              <a:t>Do pairwise comparison (Tukey) of the chemists?  </a:t>
            </a:r>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174</a:t>
            </a:fld>
            <a:endParaRPr lang="en-US"/>
          </a:p>
        </p:txBody>
      </p:sp>
    </p:spTree>
    <p:extLst>
      <p:ext uri="{BB962C8B-B14F-4D97-AF65-F5344CB8AC3E}">
        <p14:creationId xmlns:p14="http://schemas.microsoft.com/office/powerpoint/2010/main" val="199457645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1203" name="Slide Number Placeholder 5"/>
          <p:cNvSpPr>
            <a:spLocks noGrp="1"/>
          </p:cNvSpPr>
          <p:nvPr>
            <p:ph type="sldNum" sz="quarter" idx="12"/>
          </p:nvPr>
        </p:nvSpPr>
        <p:spPr>
          <a:noFill/>
        </p:spPr>
        <p:txBody>
          <a:bodyPr/>
          <a:lstStyle/>
          <a:p>
            <a:fld id="{D4F145EA-C02B-480C-879C-4AD015E7A792}" type="slidenum">
              <a:rPr lang="en-US" smtClean="0"/>
              <a:pPr/>
              <a:t>175</a:t>
            </a:fld>
            <a:endParaRPr lang="en-US" smtClean="0"/>
          </a:p>
        </p:txBody>
      </p:sp>
      <p:sp>
        <p:nvSpPr>
          <p:cNvPr id="51204" name="Rectangle 2"/>
          <p:cNvSpPr>
            <a:spLocks noGrp="1" noChangeArrowheads="1"/>
          </p:cNvSpPr>
          <p:nvPr>
            <p:ph type="title"/>
          </p:nvPr>
        </p:nvSpPr>
        <p:spPr>
          <a:xfrm>
            <a:off x="533400" y="0"/>
            <a:ext cx="8229600" cy="1143000"/>
          </a:xfrm>
        </p:spPr>
        <p:txBody>
          <a:bodyPr/>
          <a:lstStyle/>
          <a:p>
            <a:pPr eaLnBrk="1" hangingPunct="1"/>
            <a:r>
              <a:rPr lang="en-US" dirty="0" smtClean="0"/>
              <a:t>HW#2 here</a:t>
            </a:r>
          </a:p>
        </p:txBody>
      </p:sp>
      <p:sp>
        <p:nvSpPr>
          <p:cNvPr id="191493" name="Rectangle 3"/>
          <p:cNvSpPr>
            <a:spLocks noGrp="1" noChangeArrowheads="1"/>
          </p:cNvSpPr>
          <p:nvPr>
            <p:ph type="body" idx="1"/>
          </p:nvPr>
        </p:nvSpPr>
        <p:spPr>
          <a:xfrm>
            <a:off x="304800" y="1066800"/>
            <a:ext cx="8610600" cy="5791200"/>
          </a:xfrm>
          <a:solidFill>
            <a:schemeClr val="accent3"/>
          </a:solidFill>
        </p:spPr>
        <p:txBody>
          <a:bodyPr/>
          <a:lstStyle/>
          <a:p>
            <a:pPr eaLnBrk="1" hangingPunct="1">
              <a:spcBef>
                <a:spcPct val="30000"/>
              </a:spcBef>
              <a:spcAft>
                <a:spcPct val="20000"/>
              </a:spcAft>
              <a:defRPr/>
            </a:pPr>
            <a:r>
              <a:rPr lang="en-US" dirty="0" smtClean="0"/>
              <a:t>Due date =</a:t>
            </a:r>
          </a:p>
          <a:p>
            <a:pPr>
              <a:defRPr/>
            </a:pPr>
            <a:endParaRPr lang="en-US" dirty="0" smtClean="0"/>
          </a:p>
          <a:p>
            <a:pPr>
              <a:spcBef>
                <a:spcPts val="1200"/>
              </a:spcBef>
              <a:defRPr/>
            </a:pPr>
            <a:r>
              <a:rPr lang="en-US" sz="2400" dirty="0" smtClean="0"/>
              <a:t>Unless otherwise stated, you may use Minitab to do HW assignments</a:t>
            </a:r>
          </a:p>
          <a:p>
            <a:pPr>
              <a:spcBef>
                <a:spcPts val="1200"/>
              </a:spcBef>
              <a:defRPr/>
            </a:pPr>
            <a:r>
              <a:rPr lang="en-US" sz="2400" dirty="0" smtClean="0"/>
              <a:t>If submitting HW electronically, submit one (1) file only !!!</a:t>
            </a:r>
          </a:p>
          <a:p>
            <a:pPr>
              <a:spcBef>
                <a:spcPts val="1200"/>
              </a:spcBef>
              <a:defRPr/>
            </a:pPr>
            <a:r>
              <a:rPr lang="en-US" sz="2400" dirty="0" smtClean="0"/>
              <a:t>Can copy Minitab output and paste into MS Word.  Use ‘</a:t>
            </a:r>
            <a:r>
              <a:rPr lang="en-US" sz="2400" dirty="0" smtClean="0">
                <a:cs typeface="Courier New" pitchFamily="49" charset="0"/>
              </a:rPr>
              <a:t>Courier New</a:t>
            </a:r>
            <a:r>
              <a:rPr lang="en-US" sz="2400" dirty="0" smtClean="0"/>
              <a:t>’ font when pasting Minitab output in MS Word. </a:t>
            </a:r>
          </a:p>
          <a:p>
            <a:pPr>
              <a:spcBef>
                <a:spcPts val="1200"/>
              </a:spcBef>
              <a:defRPr/>
            </a:pPr>
            <a:r>
              <a:rPr lang="en-US" sz="2400" dirty="0" smtClean="0"/>
              <a:t>Indicate where the answer is located in Minitab output (circle, highlight, etc.)</a:t>
            </a:r>
          </a:p>
          <a:p>
            <a:pPr>
              <a:spcBef>
                <a:spcPts val="1200"/>
              </a:spcBef>
              <a:defRPr/>
            </a:pPr>
            <a:r>
              <a:rPr lang="en-US" sz="2400" dirty="0" smtClean="0"/>
              <a:t>Data sets can be copied from assignment document and pasted into Excel or Minitab. Some data sets may need to be rearranged before conducting an analysis in Minitab</a:t>
            </a:r>
          </a:p>
        </p:txBody>
      </p:sp>
    </p:spTree>
    <p:extLst>
      <p:ext uri="{BB962C8B-B14F-4D97-AF65-F5344CB8AC3E}">
        <p14:creationId xmlns:p14="http://schemas.microsoft.com/office/powerpoint/2010/main" val="97080801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2227" name="Slide Number Placeholder 5"/>
          <p:cNvSpPr>
            <a:spLocks noGrp="1"/>
          </p:cNvSpPr>
          <p:nvPr>
            <p:ph type="sldNum" sz="quarter" idx="12"/>
          </p:nvPr>
        </p:nvSpPr>
        <p:spPr>
          <a:noFill/>
        </p:spPr>
        <p:txBody>
          <a:bodyPr/>
          <a:lstStyle/>
          <a:p>
            <a:fld id="{347AE873-0F76-48A5-9231-2274F306E429}" type="slidenum">
              <a:rPr lang="en-US" smtClean="0"/>
              <a:pPr/>
              <a:t>176</a:t>
            </a:fld>
            <a:endParaRPr lang="en-US" smtClean="0"/>
          </a:p>
        </p:txBody>
      </p:sp>
      <p:sp>
        <p:nvSpPr>
          <p:cNvPr id="52228" name="Rectangle 2"/>
          <p:cNvSpPr>
            <a:spLocks noGrp="1" noChangeArrowheads="1"/>
          </p:cNvSpPr>
          <p:nvPr>
            <p:ph type="title"/>
          </p:nvPr>
        </p:nvSpPr>
        <p:spPr/>
        <p:txBody>
          <a:bodyPr/>
          <a:lstStyle/>
          <a:p>
            <a:pPr eaLnBrk="1" hangingPunct="1"/>
            <a:r>
              <a:rPr lang="en-US" sz="4000" smtClean="0"/>
              <a:t>ANOVA Model Adequacy Checking</a:t>
            </a:r>
          </a:p>
        </p:txBody>
      </p:sp>
      <p:sp>
        <p:nvSpPr>
          <p:cNvPr id="52229" name="Rectangle 3"/>
          <p:cNvSpPr>
            <a:spLocks noGrp="1" noChangeArrowheads="1"/>
          </p:cNvSpPr>
          <p:nvPr>
            <p:ph type="body" idx="1"/>
          </p:nvPr>
        </p:nvSpPr>
        <p:spPr>
          <a:xfrm>
            <a:off x="457200" y="1371600"/>
            <a:ext cx="8382000" cy="4754563"/>
          </a:xfrm>
        </p:spPr>
        <p:txBody>
          <a:bodyPr/>
          <a:lstStyle/>
          <a:p>
            <a:pPr eaLnBrk="1" hangingPunct="1"/>
            <a:r>
              <a:rPr lang="en-US" sz="2800" dirty="0" smtClean="0"/>
              <a:t>ANOVA based on several assumptions</a:t>
            </a:r>
          </a:p>
          <a:p>
            <a:pPr eaLnBrk="1" hangingPunct="1"/>
            <a:r>
              <a:rPr lang="en-US" sz="2800" dirty="0" smtClean="0"/>
              <a:t>Check to see if these assumptions are valid.  If not, do not use ANOVA.</a:t>
            </a:r>
          </a:p>
          <a:p>
            <a:pPr eaLnBrk="1" hangingPunct="1"/>
            <a:r>
              <a:rPr lang="en-US" sz="2800" dirty="0" smtClean="0"/>
              <a:t>Random error, </a:t>
            </a:r>
            <a:r>
              <a:rPr lang="el-GR" sz="2800" dirty="0" smtClean="0">
                <a:cs typeface="Arial" pitchFamily="34" charset="0"/>
              </a:rPr>
              <a:t>ε</a:t>
            </a:r>
            <a:r>
              <a:rPr lang="en-US" sz="2800" baseline="-25000" dirty="0" err="1" smtClean="0"/>
              <a:t>ij</a:t>
            </a:r>
            <a:r>
              <a:rPr lang="en-US" sz="2800" dirty="0" smtClean="0"/>
              <a:t>, assumed to be NID(0, </a:t>
            </a:r>
            <a:r>
              <a:rPr lang="el-GR" sz="2800" dirty="0" smtClean="0">
                <a:cs typeface="Arial" pitchFamily="34" charset="0"/>
              </a:rPr>
              <a:t>σ</a:t>
            </a:r>
            <a:r>
              <a:rPr lang="en-US" sz="2800" baseline="30000" dirty="0" smtClean="0"/>
              <a:t>2</a:t>
            </a:r>
            <a:r>
              <a:rPr lang="en-US" sz="2800" dirty="0" smtClean="0"/>
              <a:t>)</a:t>
            </a:r>
          </a:p>
          <a:p>
            <a:pPr lvl="1" eaLnBrk="1" hangingPunct="1">
              <a:buFont typeface="Arial" pitchFamily="34" charset="0"/>
              <a:buChar char="•"/>
            </a:pPr>
            <a:r>
              <a:rPr lang="en-US" sz="2400" dirty="0" smtClean="0"/>
              <a:t>Error normally distributed</a:t>
            </a:r>
          </a:p>
          <a:p>
            <a:pPr lvl="1" eaLnBrk="1" hangingPunct="1">
              <a:buFont typeface="Arial" pitchFamily="34" charset="0"/>
              <a:buChar char="•"/>
            </a:pPr>
            <a:r>
              <a:rPr lang="en-US" sz="2400" dirty="0" smtClean="0"/>
              <a:t>Error independently distributed</a:t>
            </a:r>
          </a:p>
          <a:p>
            <a:pPr lvl="1" eaLnBrk="1" hangingPunct="1">
              <a:buFont typeface="Arial" pitchFamily="34" charset="0"/>
              <a:buChar char="•"/>
            </a:pPr>
            <a:r>
              <a:rPr lang="en-US" sz="2400" dirty="0" smtClean="0"/>
              <a:t>Error has mean of 0</a:t>
            </a:r>
          </a:p>
          <a:p>
            <a:pPr lvl="1" eaLnBrk="1" hangingPunct="1">
              <a:buFont typeface="Arial" pitchFamily="34" charset="0"/>
              <a:buChar char="•"/>
            </a:pPr>
            <a:r>
              <a:rPr lang="en-US" sz="2400" dirty="0" smtClean="0"/>
              <a:t>Error has constant variance</a:t>
            </a:r>
          </a:p>
        </p:txBody>
      </p:sp>
    </p:spTree>
    <p:extLst>
      <p:ext uri="{BB962C8B-B14F-4D97-AF65-F5344CB8AC3E}">
        <p14:creationId xmlns:p14="http://schemas.microsoft.com/office/powerpoint/2010/main" val="145471235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3251" name="Slide Number Placeholder 5"/>
          <p:cNvSpPr>
            <a:spLocks noGrp="1"/>
          </p:cNvSpPr>
          <p:nvPr>
            <p:ph type="sldNum" sz="quarter" idx="12"/>
          </p:nvPr>
        </p:nvSpPr>
        <p:spPr>
          <a:noFill/>
        </p:spPr>
        <p:txBody>
          <a:bodyPr/>
          <a:lstStyle/>
          <a:p>
            <a:fld id="{9C4CF4A3-B059-435A-8839-6A2A6B30A44C}" type="slidenum">
              <a:rPr lang="en-US" smtClean="0"/>
              <a:pPr/>
              <a:t>177</a:t>
            </a:fld>
            <a:endParaRPr lang="en-US" smtClean="0"/>
          </a:p>
        </p:txBody>
      </p:sp>
      <p:sp>
        <p:nvSpPr>
          <p:cNvPr id="53252" name="Rectangle 2"/>
          <p:cNvSpPr>
            <a:spLocks noGrp="1" noChangeArrowheads="1"/>
          </p:cNvSpPr>
          <p:nvPr>
            <p:ph type="title"/>
          </p:nvPr>
        </p:nvSpPr>
        <p:spPr/>
        <p:txBody>
          <a:bodyPr/>
          <a:lstStyle/>
          <a:p>
            <a:pPr eaLnBrk="1" hangingPunct="1"/>
            <a:r>
              <a:rPr lang="en-US" smtClean="0"/>
              <a:t>Model Adequacy Checking</a:t>
            </a:r>
          </a:p>
        </p:txBody>
      </p:sp>
      <p:sp>
        <p:nvSpPr>
          <p:cNvPr id="53253" name="Rectangle 3"/>
          <p:cNvSpPr>
            <a:spLocks noGrp="1" noChangeArrowheads="1"/>
          </p:cNvSpPr>
          <p:nvPr>
            <p:ph type="body" idx="1"/>
          </p:nvPr>
        </p:nvSpPr>
        <p:spPr>
          <a:xfrm>
            <a:off x="457200" y="1066800"/>
            <a:ext cx="8458200" cy="5486400"/>
          </a:xfrm>
        </p:spPr>
        <p:txBody>
          <a:bodyPr/>
          <a:lstStyle/>
          <a:p>
            <a:pPr eaLnBrk="1" hangingPunct="1">
              <a:spcBef>
                <a:spcPts val="1200"/>
              </a:spcBef>
            </a:pPr>
            <a:r>
              <a:rPr lang="en-US" sz="2800" dirty="0" smtClean="0"/>
              <a:t>We use </a:t>
            </a:r>
            <a:r>
              <a:rPr lang="en-US" sz="2800" b="1" dirty="0" smtClean="0">
                <a:solidFill>
                  <a:schemeClr val="accent2"/>
                </a:solidFill>
              </a:rPr>
              <a:t>residuals</a:t>
            </a:r>
            <a:r>
              <a:rPr lang="en-US" sz="2800" dirty="0" smtClean="0"/>
              <a:t>, </a:t>
            </a:r>
            <a:r>
              <a:rPr lang="en-US" sz="2800" dirty="0" err="1" smtClean="0"/>
              <a:t>e</a:t>
            </a:r>
            <a:r>
              <a:rPr lang="en-US" sz="2800" baseline="-25000" dirty="0" err="1" smtClean="0"/>
              <a:t>ij</a:t>
            </a:r>
            <a:r>
              <a:rPr lang="en-US" sz="2800" dirty="0" smtClean="0"/>
              <a:t>, as estimator of random error </a:t>
            </a:r>
            <a:r>
              <a:rPr lang="el-GR" sz="2800" dirty="0" smtClean="0">
                <a:cs typeface="Arial" pitchFamily="34" charset="0"/>
              </a:rPr>
              <a:t>ε</a:t>
            </a:r>
            <a:r>
              <a:rPr lang="en-US" sz="2800" baseline="-25000" dirty="0" err="1" smtClean="0"/>
              <a:t>ij</a:t>
            </a:r>
            <a:endParaRPr lang="en-US" sz="2800" baseline="-25000" dirty="0" smtClean="0"/>
          </a:p>
          <a:p>
            <a:pPr eaLnBrk="1" hangingPunct="1">
              <a:spcBef>
                <a:spcPts val="1200"/>
              </a:spcBef>
            </a:pPr>
            <a:endParaRPr lang="en-US" sz="2800" baseline="-25000" dirty="0" smtClean="0"/>
          </a:p>
          <a:p>
            <a:pPr eaLnBrk="1" hangingPunct="1">
              <a:spcBef>
                <a:spcPts val="1200"/>
              </a:spcBef>
            </a:pPr>
            <a:r>
              <a:rPr lang="en-US" sz="2800" dirty="0" smtClean="0"/>
              <a:t>Residual is difference between actual observation and estimated observation</a:t>
            </a:r>
          </a:p>
          <a:p>
            <a:pPr eaLnBrk="1" hangingPunct="1">
              <a:spcBef>
                <a:spcPts val="1200"/>
              </a:spcBef>
            </a:pPr>
            <a:endParaRPr lang="en-US" sz="3600" dirty="0" smtClean="0"/>
          </a:p>
          <a:p>
            <a:pPr eaLnBrk="1" hangingPunct="1">
              <a:spcBef>
                <a:spcPts val="1200"/>
              </a:spcBef>
            </a:pPr>
            <a:r>
              <a:rPr lang="en-US" sz="2800" dirty="0" smtClean="0"/>
              <a:t>Calculation of estimated observation depends on model</a:t>
            </a:r>
          </a:p>
          <a:p>
            <a:pPr lvl="1" eaLnBrk="1" hangingPunct="1">
              <a:spcBef>
                <a:spcPts val="1200"/>
              </a:spcBef>
            </a:pPr>
            <a:r>
              <a:rPr lang="en-US" sz="2400" dirty="0" smtClean="0"/>
              <a:t>For single factor ANOVA:</a:t>
            </a:r>
          </a:p>
          <a:p>
            <a:pPr lvl="1" eaLnBrk="1" hangingPunct="1">
              <a:spcBef>
                <a:spcPts val="1200"/>
              </a:spcBef>
            </a:pPr>
            <a:endParaRPr lang="en-US" sz="2400" dirty="0" smtClean="0"/>
          </a:p>
          <a:p>
            <a:pPr eaLnBrk="1" hangingPunct="1">
              <a:spcBef>
                <a:spcPts val="1200"/>
              </a:spcBef>
            </a:pPr>
            <a:r>
              <a:rPr lang="en-US" sz="2800" dirty="0" smtClean="0"/>
              <a:t>So, for single factor ANOVA</a:t>
            </a:r>
          </a:p>
        </p:txBody>
      </p:sp>
      <p:pic>
        <p:nvPicPr>
          <p:cNvPr id="230406" name="Picture 4"/>
          <p:cNvPicPr>
            <a:picLocks noChangeAspect="1" noChangeArrowheads="1"/>
          </p:cNvPicPr>
          <p:nvPr/>
        </p:nvPicPr>
        <p:blipFill>
          <a:blip r:embed="rId2" cstate="print"/>
          <a:srcRect/>
          <a:stretch>
            <a:fillRect/>
          </a:stretch>
        </p:blipFill>
        <p:spPr bwMode="auto">
          <a:xfrm>
            <a:off x="5867400" y="1651000"/>
            <a:ext cx="1295400" cy="635000"/>
          </a:xfrm>
          <a:prstGeom prst="rect">
            <a:avLst/>
          </a:prstGeom>
          <a:solidFill>
            <a:schemeClr val="accent5">
              <a:lumMod val="90000"/>
            </a:schemeClr>
          </a:solidFill>
          <a:ln w="9525">
            <a:solidFill>
              <a:schemeClr val="tx1"/>
            </a:solidFill>
            <a:miter lim="800000"/>
            <a:headEnd/>
            <a:tailEnd/>
          </a:ln>
        </p:spPr>
      </p:pic>
      <p:pic>
        <p:nvPicPr>
          <p:cNvPr id="230407" name="Picture 5"/>
          <p:cNvPicPr>
            <a:picLocks noChangeAspect="1" noChangeArrowheads="1"/>
          </p:cNvPicPr>
          <p:nvPr/>
        </p:nvPicPr>
        <p:blipFill>
          <a:blip r:embed="rId3" cstate="print"/>
          <a:srcRect/>
          <a:stretch>
            <a:fillRect/>
          </a:stretch>
        </p:blipFill>
        <p:spPr bwMode="auto">
          <a:xfrm>
            <a:off x="5867400" y="3200400"/>
            <a:ext cx="1828800" cy="631825"/>
          </a:xfrm>
          <a:prstGeom prst="rect">
            <a:avLst/>
          </a:prstGeom>
          <a:solidFill>
            <a:schemeClr val="accent5">
              <a:lumMod val="90000"/>
            </a:schemeClr>
          </a:solidFill>
          <a:ln w="9525">
            <a:solidFill>
              <a:schemeClr val="tx1"/>
            </a:solidFill>
            <a:miter lim="800000"/>
            <a:headEnd/>
            <a:tailEnd/>
          </a:ln>
        </p:spPr>
      </p:pic>
      <p:pic>
        <p:nvPicPr>
          <p:cNvPr id="230408" name="Picture 6"/>
          <p:cNvPicPr>
            <a:picLocks noChangeAspect="1" noChangeArrowheads="1"/>
          </p:cNvPicPr>
          <p:nvPr/>
        </p:nvPicPr>
        <p:blipFill>
          <a:blip r:embed="rId4" cstate="print"/>
          <a:srcRect/>
          <a:stretch>
            <a:fillRect/>
          </a:stretch>
        </p:blipFill>
        <p:spPr bwMode="auto">
          <a:xfrm>
            <a:off x="5867400" y="5029200"/>
            <a:ext cx="1371600" cy="685800"/>
          </a:xfrm>
          <a:prstGeom prst="rect">
            <a:avLst/>
          </a:prstGeom>
          <a:solidFill>
            <a:schemeClr val="accent5">
              <a:lumMod val="90000"/>
            </a:schemeClr>
          </a:solidFill>
          <a:ln w="9525">
            <a:solidFill>
              <a:schemeClr val="tx1"/>
            </a:solidFill>
            <a:miter lim="800000"/>
            <a:headEnd/>
            <a:tailEnd/>
          </a:ln>
        </p:spPr>
      </p:pic>
      <p:pic>
        <p:nvPicPr>
          <p:cNvPr id="230409" name="Picture 7"/>
          <p:cNvPicPr>
            <a:picLocks noChangeAspect="1" noChangeArrowheads="1"/>
          </p:cNvPicPr>
          <p:nvPr/>
        </p:nvPicPr>
        <p:blipFill>
          <a:blip r:embed="rId5" cstate="print"/>
          <a:srcRect/>
          <a:stretch>
            <a:fillRect/>
          </a:stretch>
        </p:blipFill>
        <p:spPr bwMode="auto">
          <a:xfrm>
            <a:off x="5867400" y="6145212"/>
            <a:ext cx="1700212" cy="560388"/>
          </a:xfrm>
          <a:prstGeom prst="rect">
            <a:avLst/>
          </a:prstGeom>
          <a:solidFill>
            <a:schemeClr val="accent5">
              <a:lumMod val="90000"/>
            </a:schemeClr>
          </a:solidFill>
          <a:ln w="9525">
            <a:solidFill>
              <a:schemeClr val="tx1"/>
            </a:solidFill>
            <a:miter lim="800000"/>
            <a:headEnd/>
            <a:tailEnd/>
          </a:ln>
        </p:spPr>
      </p:pic>
    </p:spTree>
    <p:extLst>
      <p:ext uri="{BB962C8B-B14F-4D97-AF65-F5344CB8AC3E}">
        <p14:creationId xmlns:p14="http://schemas.microsoft.com/office/powerpoint/2010/main" val="378602417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4275" name="Slide Number Placeholder 5"/>
          <p:cNvSpPr>
            <a:spLocks noGrp="1"/>
          </p:cNvSpPr>
          <p:nvPr>
            <p:ph type="sldNum" sz="quarter" idx="12"/>
          </p:nvPr>
        </p:nvSpPr>
        <p:spPr>
          <a:noFill/>
        </p:spPr>
        <p:txBody>
          <a:bodyPr/>
          <a:lstStyle/>
          <a:p>
            <a:fld id="{397F632F-A2A7-4BCA-9384-6083D171BA88}" type="slidenum">
              <a:rPr lang="en-US" smtClean="0"/>
              <a:pPr/>
              <a:t>178</a:t>
            </a:fld>
            <a:endParaRPr lang="en-US" smtClean="0"/>
          </a:p>
        </p:txBody>
      </p:sp>
      <p:sp>
        <p:nvSpPr>
          <p:cNvPr id="54276" name="Rectangle 2"/>
          <p:cNvSpPr>
            <a:spLocks noGrp="1" noChangeArrowheads="1"/>
          </p:cNvSpPr>
          <p:nvPr>
            <p:ph type="title"/>
          </p:nvPr>
        </p:nvSpPr>
        <p:spPr>
          <a:xfrm>
            <a:off x="457200" y="-152400"/>
            <a:ext cx="8229600" cy="1143000"/>
          </a:xfrm>
        </p:spPr>
        <p:txBody>
          <a:bodyPr/>
          <a:lstStyle/>
          <a:p>
            <a:pPr eaLnBrk="1" hangingPunct="1"/>
            <a:r>
              <a:rPr lang="en-US" dirty="0" smtClean="0"/>
              <a:t>Model Adequacy Checking</a:t>
            </a:r>
          </a:p>
        </p:txBody>
      </p:sp>
      <p:sp>
        <p:nvSpPr>
          <p:cNvPr id="54277" name="Rectangle 3"/>
          <p:cNvSpPr>
            <a:spLocks noGrp="1" noChangeArrowheads="1"/>
          </p:cNvSpPr>
          <p:nvPr>
            <p:ph type="body" idx="1"/>
          </p:nvPr>
        </p:nvSpPr>
        <p:spPr>
          <a:xfrm>
            <a:off x="152400" y="914400"/>
            <a:ext cx="8763000" cy="4525963"/>
          </a:xfrm>
        </p:spPr>
        <p:txBody>
          <a:bodyPr/>
          <a:lstStyle/>
          <a:p>
            <a:pPr marL="228600" indent="-228600" eaLnBrk="1" hangingPunct="1"/>
            <a:r>
              <a:rPr lang="en-US" sz="2400" dirty="0" smtClean="0"/>
              <a:t>each observation has a residual (i.e. there are N residuals)</a:t>
            </a:r>
          </a:p>
          <a:p>
            <a:pPr marL="228600" indent="-228600" eaLnBrk="1" hangingPunct="1">
              <a:spcBef>
                <a:spcPts val="1800"/>
              </a:spcBef>
            </a:pPr>
            <a:r>
              <a:rPr lang="en-US" sz="2400" dirty="0" smtClean="0"/>
              <a:t>Residual is                       and for single factor ANOVA</a:t>
            </a:r>
          </a:p>
          <a:p>
            <a:pPr marL="228600" indent="-228600" eaLnBrk="1" hangingPunct="1"/>
            <a:endParaRPr lang="en-US" sz="2000" dirty="0" smtClean="0"/>
          </a:p>
          <a:p>
            <a:pPr marL="228600" indent="-228600" eaLnBrk="1" hangingPunct="1"/>
            <a:r>
              <a:rPr lang="en-US" sz="2000" dirty="0" smtClean="0"/>
              <a:t>Residuals for Blood Coagulation example (shown in sorted order, not random order)</a:t>
            </a:r>
          </a:p>
        </p:txBody>
      </p:sp>
      <p:pic>
        <p:nvPicPr>
          <p:cNvPr id="54278" name="Picture 9"/>
          <p:cNvPicPr>
            <a:picLocks noChangeAspect="1" noChangeArrowheads="1"/>
          </p:cNvPicPr>
          <p:nvPr/>
        </p:nvPicPr>
        <p:blipFill>
          <a:blip r:embed="rId3" cstate="print"/>
          <a:srcRect/>
          <a:stretch>
            <a:fillRect/>
          </a:stretch>
        </p:blipFill>
        <p:spPr bwMode="auto">
          <a:xfrm>
            <a:off x="1122363" y="3057525"/>
            <a:ext cx="7031037" cy="3571875"/>
          </a:xfrm>
          <a:prstGeom prst="rect">
            <a:avLst/>
          </a:prstGeom>
          <a:noFill/>
          <a:ln w="9525">
            <a:noFill/>
            <a:miter lim="800000"/>
            <a:headEnd/>
            <a:tailEnd/>
          </a:ln>
        </p:spPr>
      </p:pic>
      <p:pic>
        <p:nvPicPr>
          <p:cNvPr id="8" name="Picture 6"/>
          <p:cNvPicPr>
            <a:picLocks noChangeAspect="1" noChangeArrowheads="1"/>
          </p:cNvPicPr>
          <p:nvPr/>
        </p:nvPicPr>
        <p:blipFill>
          <a:blip r:embed="rId4" cstate="print"/>
          <a:srcRect/>
          <a:stretch>
            <a:fillRect/>
          </a:stretch>
        </p:blipFill>
        <p:spPr bwMode="auto">
          <a:xfrm>
            <a:off x="7848600" y="1447800"/>
            <a:ext cx="1219200" cy="609600"/>
          </a:xfrm>
          <a:prstGeom prst="rect">
            <a:avLst/>
          </a:prstGeom>
          <a:solidFill>
            <a:schemeClr val="accent5">
              <a:lumMod val="90000"/>
            </a:schemeClr>
          </a:solidFill>
          <a:ln w="9525">
            <a:solidFill>
              <a:schemeClr val="tx1"/>
            </a:solid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2057400" y="1478227"/>
            <a:ext cx="1676400" cy="579173"/>
          </a:xfrm>
          <a:prstGeom prst="rect">
            <a:avLst/>
          </a:prstGeom>
          <a:solidFill>
            <a:schemeClr val="accent5">
              <a:lumMod val="90000"/>
            </a:schemeClr>
          </a:solidFill>
          <a:ln w="9525">
            <a:solidFill>
              <a:schemeClr val="tx1"/>
            </a:solidFill>
            <a:miter lim="800000"/>
            <a:headEnd/>
            <a:tailEnd/>
          </a:ln>
        </p:spPr>
      </p:pic>
    </p:spTree>
    <p:extLst>
      <p:ext uri="{BB962C8B-B14F-4D97-AF65-F5344CB8AC3E}">
        <p14:creationId xmlns:p14="http://schemas.microsoft.com/office/powerpoint/2010/main" val="216234898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5299" name="Slide Number Placeholder 5"/>
          <p:cNvSpPr>
            <a:spLocks noGrp="1"/>
          </p:cNvSpPr>
          <p:nvPr>
            <p:ph type="sldNum" sz="quarter" idx="12"/>
          </p:nvPr>
        </p:nvSpPr>
        <p:spPr>
          <a:noFill/>
        </p:spPr>
        <p:txBody>
          <a:bodyPr/>
          <a:lstStyle/>
          <a:p>
            <a:fld id="{20A61664-3689-44D7-B7A1-B29BF5864947}" type="slidenum">
              <a:rPr lang="en-US" smtClean="0"/>
              <a:pPr/>
              <a:t>179</a:t>
            </a:fld>
            <a:endParaRPr lang="en-US" smtClean="0"/>
          </a:p>
        </p:txBody>
      </p:sp>
      <p:sp>
        <p:nvSpPr>
          <p:cNvPr id="55300" name="Rectangle 2"/>
          <p:cNvSpPr>
            <a:spLocks noGrp="1" noChangeArrowheads="1"/>
          </p:cNvSpPr>
          <p:nvPr>
            <p:ph type="title"/>
          </p:nvPr>
        </p:nvSpPr>
        <p:spPr/>
        <p:txBody>
          <a:bodyPr/>
          <a:lstStyle/>
          <a:p>
            <a:pPr eaLnBrk="1" hangingPunct="1"/>
            <a:r>
              <a:rPr lang="en-US" smtClean="0"/>
              <a:t>Model Adequacy Checking</a:t>
            </a:r>
          </a:p>
        </p:txBody>
      </p:sp>
      <p:sp>
        <p:nvSpPr>
          <p:cNvPr id="55301" name="Rectangle 3"/>
          <p:cNvSpPr>
            <a:spLocks noGrp="1" noChangeArrowheads="1"/>
          </p:cNvSpPr>
          <p:nvPr>
            <p:ph type="body" idx="1"/>
          </p:nvPr>
        </p:nvSpPr>
        <p:spPr>
          <a:xfrm>
            <a:off x="457200" y="1143000"/>
            <a:ext cx="8229600" cy="5334000"/>
          </a:xfrm>
        </p:spPr>
        <p:txBody>
          <a:bodyPr/>
          <a:lstStyle/>
          <a:p>
            <a:pPr eaLnBrk="1" hangingPunct="1">
              <a:lnSpc>
                <a:spcPct val="80000"/>
              </a:lnSpc>
              <a:buFontTx/>
              <a:buNone/>
            </a:pPr>
            <a:r>
              <a:rPr lang="en-US" dirty="0" smtClean="0"/>
              <a:t>Random error, </a:t>
            </a:r>
            <a:r>
              <a:rPr lang="el-GR" dirty="0" smtClean="0">
                <a:cs typeface="Arial" pitchFamily="34" charset="0"/>
              </a:rPr>
              <a:t>ε</a:t>
            </a:r>
            <a:r>
              <a:rPr lang="en-US" baseline="-25000" dirty="0" err="1" smtClean="0"/>
              <a:t>ij</a:t>
            </a:r>
            <a:r>
              <a:rPr lang="en-US" dirty="0" smtClean="0"/>
              <a:t>, assumed to be NID(0, </a:t>
            </a:r>
            <a:r>
              <a:rPr lang="el-GR" dirty="0" smtClean="0">
                <a:cs typeface="Arial" pitchFamily="34" charset="0"/>
              </a:rPr>
              <a:t>σ</a:t>
            </a:r>
            <a:r>
              <a:rPr lang="en-US" baseline="30000" dirty="0" smtClean="0"/>
              <a:t>2</a:t>
            </a:r>
            <a:r>
              <a:rPr lang="en-US" dirty="0" smtClean="0"/>
              <a:t>)</a:t>
            </a:r>
          </a:p>
          <a:p>
            <a:pPr eaLnBrk="1" hangingPunct="1">
              <a:lnSpc>
                <a:spcPct val="80000"/>
              </a:lnSpc>
            </a:pPr>
            <a:endParaRPr lang="en-US" sz="2800" dirty="0" smtClean="0"/>
          </a:p>
          <a:p>
            <a:pPr eaLnBrk="1" hangingPunct="1">
              <a:lnSpc>
                <a:spcPct val="80000"/>
              </a:lnSpc>
            </a:pPr>
            <a:r>
              <a:rPr lang="en-US" sz="2800" dirty="0" smtClean="0"/>
              <a:t>Residuals Normally distributed?</a:t>
            </a:r>
          </a:p>
          <a:p>
            <a:pPr lvl="1" eaLnBrk="1" hangingPunct="1">
              <a:lnSpc>
                <a:spcPct val="80000"/>
              </a:lnSpc>
            </a:pPr>
            <a:r>
              <a:rPr lang="en-US" sz="2400" dirty="0" smtClean="0"/>
              <a:t>Check </a:t>
            </a:r>
            <a:r>
              <a:rPr lang="en-US" sz="2400" b="1" dirty="0" smtClean="0">
                <a:solidFill>
                  <a:schemeClr val="accent2"/>
                </a:solidFill>
              </a:rPr>
              <a:t>normal probability plot of residuals</a:t>
            </a:r>
          </a:p>
          <a:p>
            <a:pPr lvl="2" eaLnBrk="1" hangingPunct="1">
              <a:lnSpc>
                <a:spcPct val="80000"/>
              </a:lnSpc>
            </a:pPr>
            <a:r>
              <a:rPr lang="en-US" sz="2000" dirty="0" smtClean="0"/>
              <a:t>Straight line? </a:t>
            </a:r>
          </a:p>
          <a:p>
            <a:pPr eaLnBrk="1" hangingPunct="1">
              <a:lnSpc>
                <a:spcPct val="80000"/>
              </a:lnSpc>
            </a:pPr>
            <a:r>
              <a:rPr lang="en-US" sz="2800" dirty="0" smtClean="0"/>
              <a:t>Residuals have a mean of zero?</a:t>
            </a:r>
          </a:p>
          <a:p>
            <a:pPr lvl="1" eaLnBrk="1" hangingPunct="1">
              <a:lnSpc>
                <a:spcPct val="80000"/>
              </a:lnSpc>
            </a:pPr>
            <a:r>
              <a:rPr lang="en-US" sz="2400" dirty="0" smtClean="0"/>
              <a:t>Check </a:t>
            </a:r>
            <a:r>
              <a:rPr lang="en-US" sz="2400" b="1" dirty="0" smtClean="0">
                <a:solidFill>
                  <a:schemeClr val="accent2"/>
                </a:solidFill>
              </a:rPr>
              <a:t>normal probability plot of residuals</a:t>
            </a:r>
          </a:p>
          <a:p>
            <a:pPr lvl="2" eaLnBrk="1" hangingPunct="1">
              <a:lnSpc>
                <a:spcPct val="80000"/>
              </a:lnSpc>
            </a:pPr>
            <a:r>
              <a:rPr lang="en-US" sz="2000" dirty="0" smtClean="0"/>
              <a:t>Centered around zero?</a:t>
            </a:r>
          </a:p>
          <a:p>
            <a:pPr eaLnBrk="1" hangingPunct="1">
              <a:lnSpc>
                <a:spcPct val="80000"/>
              </a:lnSpc>
            </a:pPr>
            <a:r>
              <a:rPr lang="en-US" sz="2800" dirty="0" smtClean="0"/>
              <a:t>Residuals independently distributed?</a:t>
            </a:r>
          </a:p>
          <a:p>
            <a:pPr lvl="1" eaLnBrk="1" hangingPunct="1">
              <a:lnSpc>
                <a:spcPct val="80000"/>
              </a:lnSpc>
            </a:pPr>
            <a:r>
              <a:rPr lang="en-US" sz="2400" dirty="0" smtClean="0"/>
              <a:t>Check </a:t>
            </a:r>
            <a:r>
              <a:rPr lang="en-US" sz="2400" b="1" dirty="0" smtClean="0">
                <a:solidFill>
                  <a:schemeClr val="accent2"/>
                </a:solidFill>
              </a:rPr>
              <a:t>residuals </a:t>
            </a:r>
            <a:r>
              <a:rPr lang="en-US" sz="2400" b="1" dirty="0" err="1" smtClean="0">
                <a:solidFill>
                  <a:schemeClr val="accent2"/>
                </a:solidFill>
              </a:rPr>
              <a:t>vs</a:t>
            </a:r>
            <a:r>
              <a:rPr lang="en-US" sz="2400" b="1" dirty="0" smtClean="0">
                <a:solidFill>
                  <a:schemeClr val="accent2"/>
                </a:solidFill>
              </a:rPr>
              <a:t> run order plot</a:t>
            </a:r>
          </a:p>
          <a:p>
            <a:pPr lvl="2" eaLnBrk="1" hangingPunct="1">
              <a:lnSpc>
                <a:spcPct val="80000"/>
              </a:lnSpc>
            </a:pPr>
            <a:r>
              <a:rPr lang="en-US" sz="2000" dirty="0" smtClean="0"/>
              <a:t>No patterns?</a:t>
            </a:r>
          </a:p>
          <a:p>
            <a:pPr eaLnBrk="1" hangingPunct="1">
              <a:lnSpc>
                <a:spcPct val="80000"/>
              </a:lnSpc>
            </a:pPr>
            <a:r>
              <a:rPr lang="en-US" sz="2800" dirty="0" smtClean="0"/>
              <a:t>Residuals have a constant variance?</a:t>
            </a:r>
          </a:p>
          <a:p>
            <a:pPr lvl="1" eaLnBrk="1" hangingPunct="1">
              <a:lnSpc>
                <a:spcPct val="80000"/>
              </a:lnSpc>
            </a:pPr>
            <a:r>
              <a:rPr lang="en-US" sz="2400" dirty="0" smtClean="0"/>
              <a:t>Check </a:t>
            </a:r>
            <a:r>
              <a:rPr lang="en-US" sz="2400" b="1" dirty="0" smtClean="0">
                <a:solidFill>
                  <a:schemeClr val="accent2"/>
                </a:solidFill>
              </a:rPr>
              <a:t>residuals </a:t>
            </a:r>
            <a:r>
              <a:rPr lang="en-US" sz="2400" b="1" dirty="0" err="1" smtClean="0">
                <a:solidFill>
                  <a:schemeClr val="accent2"/>
                </a:solidFill>
              </a:rPr>
              <a:t>vs</a:t>
            </a:r>
            <a:r>
              <a:rPr lang="en-US" sz="2400" b="1" dirty="0" smtClean="0">
                <a:solidFill>
                  <a:schemeClr val="accent2"/>
                </a:solidFill>
              </a:rPr>
              <a:t> predicted value (fit) plot</a:t>
            </a:r>
          </a:p>
          <a:p>
            <a:pPr lvl="2" eaLnBrk="1" hangingPunct="1">
              <a:lnSpc>
                <a:spcPct val="80000"/>
              </a:lnSpc>
            </a:pPr>
            <a:r>
              <a:rPr lang="en-US" sz="2000" dirty="0" smtClean="0"/>
              <a:t>No patterns? </a:t>
            </a:r>
          </a:p>
          <a:p>
            <a:pPr eaLnBrk="1" hangingPunct="1">
              <a:lnSpc>
                <a:spcPct val="80000"/>
              </a:lnSpc>
            </a:pPr>
            <a:endParaRPr lang="en-US" sz="2800" dirty="0" smtClean="0"/>
          </a:p>
          <a:p>
            <a:pPr eaLnBrk="1" hangingPunct="1">
              <a:lnSpc>
                <a:spcPct val="80000"/>
              </a:lnSpc>
            </a:pPr>
            <a:endParaRPr lang="en-US" sz="2800" dirty="0" smtClean="0"/>
          </a:p>
        </p:txBody>
      </p:sp>
    </p:spTree>
    <p:extLst>
      <p:ext uri="{BB962C8B-B14F-4D97-AF65-F5344CB8AC3E}">
        <p14:creationId xmlns:p14="http://schemas.microsoft.com/office/powerpoint/2010/main" val="2882875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76200"/>
            <a:ext cx="8229600" cy="1143000"/>
          </a:xfrm>
          <a:noFill/>
        </p:spPr>
        <p:txBody>
          <a:bodyPr/>
          <a:lstStyle/>
          <a:p>
            <a:pPr eaLnBrk="1" hangingPunct="1"/>
            <a:r>
              <a:rPr lang="en-US" smtClean="0"/>
              <a:t>Cake Baking Example (cont.)</a:t>
            </a:r>
          </a:p>
        </p:txBody>
      </p:sp>
      <p:sp>
        <p:nvSpPr>
          <p:cNvPr id="24583" name="Text Box 7"/>
          <p:cNvSpPr txBox="1">
            <a:spLocks noChangeArrowheads="1"/>
          </p:cNvSpPr>
          <p:nvPr/>
        </p:nvSpPr>
        <p:spPr bwMode="auto">
          <a:xfrm>
            <a:off x="6305550" y="2133600"/>
            <a:ext cx="2152650" cy="366713"/>
          </a:xfrm>
          <a:prstGeom prst="rect">
            <a:avLst/>
          </a:prstGeom>
          <a:noFill/>
          <a:ln w="9525">
            <a:noFill/>
            <a:miter lim="800000"/>
            <a:headEnd/>
            <a:tailEnd/>
          </a:ln>
        </p:spPr>
        <p:txBody>
          <a:bodyPr>
            <a:spAutoFit/>
          </a:bodyPr>
          <a:lstStyle/>
          <a:p>
            <a:pPr eaLnBrk="0" hangingPunct="0">
              <a:spcBef>
                <a:spcPct val="50000"/>
              </a:spcBef>
              <a:defRPr/>
            </a:pPr>
            <a:r>
              <a:rPr lang="en-US" b="1" dirty="0">
                <a:solidFill>
                  <a:schemeClr val="accent1">
                    <a:lumMod val="50000"/>
                  </a:schemeClr>
                </a:solidFill>
              </a:rPr>
              <a:t>Experiment 2</a:t>
            </a:r>
          </a:p>
        </p:txBody>
      </p:sp>
      <p:sp>
        <p:nvSpPr>
          <p:cNvPr id="41990" name="Text Box 8"/>
          <p:cNvSpPr txBox="1">
            <a:spLocks noChangeArrowheads="1"/>
          </p:cNvSpPr>
          <p:nvPr/>
        </p:nvSpPr>
        <p:spPr bwMode="auto">
          <a:xfrm>
            <a:off x="1504950" y="2133600"/>
            <a:ext cx="2152650" cy="366713"/>
          </a:xfrm>
          <a:prstGeom prst="rect">
            <a:avLst/>
          </a:prstGeom>
          <a:noFill/>
          <a:ln w="9525">
            <a:noFill/>
            <a:miter lim="800000"/>
            <a:headEnd/>
            <a:tailEnd/>
          </a:ln>
        </p:spPr>
        <p:txBody>
          <a:bodyPr>
            <a:spAutoFit/>
          </a:bodyPr>
          <a:lstStyle/>
          <a:p>
            <a:pPr eaLnBrk="0" hangingPunct="0">
              <a:spcBef>
                <a:spcPct val="50000"/>
              </a:spcBef>
              <a:defRPr/>
            </a:pPr>
            <a:r>
              <a:rPr lang="en-US" b="1" dirty="0">
                <a:solidFill>
                  <a:schemeClr val="accent1">
                    <a:lumMod val="50000"/>
                  </a:schemeClr>
                </a:solidFill>
              </a:rPr>
              <a:t>Experiment 1</a:t>
            </a:r>
          </a:p>
        </p:txBody>
      </p:sp>
      <p:sp>
        <p:nvSpPr>
          <p:cNvPr id="44037" name="Text Box 10"/>
          <p:cNvSpPr txBox="1">
            <a:spLocks noChangeArrowheads="1"/>
          </p:cNvSpPr>
          <p:nvPr/>
        </p:nvSpPr>
        <p:spPr bwMode="auto">
          <a:xfrm>
            <a:off x="533400" y="1066800"/>
            <a:ext cx="7696200" cy="968375"/>
          </a:xfrm>
          <a:prstGeom prst="rect">
            <a:avLst/>
          </a:prstGeom>
          <a:noFill/>
          <a:ln w="9525">
            <a:noFill/>
            <a:miter lim="800000"/>
            <a:headEnd/>
            <a:tailEnd/>
          </a:ln>
        </p:spPr>
        <p:txBody>
          <a:bodyPr>
            <a:spAutoFit/>
          </a:bodyPr>
          <a:lstStyle/>
          <a:p>
            <a:pPr>
              <a:spcBef>
                <a:spcPct val="40000"/>
              </a:spcBef>
            </a:pPr>
            <a:r>
              <a:rPr lang="en-US" sz="2400"/>
              <a:t>Does # eggs affect cake height?</a:t>
            </a:r>
          </a:p>
          <a:p>
            <a:pPr>
              <a:spcBef>
                <a:spcPct val="40000"/>
              </a:spcBef>
            </a:pPr>
            <a:r>
              <a:rPr lang="en-US" sz="2400"/>
              <a:t>Does it matter whether I use 2, 3 or 4 eggs?</a:t>
            </a:r>
          </a:p>
        </p:txBody>
      </p:sp>
      <p:sp>
        <p:nvSpPr>
          <p:cNvPr id="44038" name="Text Box 11"/>
          <p:cNvSpPr txBox="1">
            <a:spLocks noChangeArrowheads="1"/>
          </p:cNvSpPr>
          <p:nvPr/>
        </p:nvSpPr>
        <p:spPr bwMode="auto">
          <a:xfrm>
            <a:off x="533400" y="5715000"/>
            <a:ext cx="8534400" cy="1384300"/>
          </a:xfrm>
          <a:prstGeom prst="rect">
            <a:avLst/>
          </a:prstGeom>
          <a:noFill/>
          <a:ln w="9525">
            <a:noFill/>
            <a:miter lim="800000"/>
            <a:headEnd/>
            <a:tailEnd/>
          </a:ln>
        </p:spPr>
        <p:txBody>
          <a:bodyPr>
            <a:spAutoFit/>
          </a:bodyPr>
          <a:lstStyle/>
          <a:p>
            <a:pPr>
              <a:spcBef>
                <a:spcPct val="50000"/>
              </a:spcBef>
            </a:pPr>
            <a:r>
              <a:rPr lang="en-US" sz="2400"/>
              <a:t>Is a 0.74” difference in average cake height enough to conclude #eggs does affect cake height?</a:t>
            </a:r>
          </a:p>
          <a:p>
            <a:pPr>
              <a:spcBef>
                <a:spcPct val="50000"/>
              </a:spcBef>
            </a:pPr>
            <a:endParaRPr lang="en-US" sz="2400"/>
          </a:p>
        </p:txBody>
      </p:sp>
      <p:pic>
        <p:nvPicPr>
          <p:cNvPr id="44039" name="Picture 12"/>
          <p:cNvPicPr>
            <a:picLocks noChangeAspect="1" noChangeArrowheads="1"/>
          </p:cNvPicPr>
          <p:nvPr/>
        </p:nvPicPr>
        <p:blipFill>
          <a:blip r:embed="rId3" cstate="print"/>
          <a:srcRect/>
          <a:stretch>
            <a:fillRect/>
          </a:stretch>
        </p:blipFill>
        <p:spPr bwMode="auto">
          <a:xfrm>
            <a:off x="-33338" y="2514600"/>
            <a:ext cx="4300538" cy="2566988"/>
          </a:xfrm>
          <a:prstGeom prst="rect">
            <a:avLst/>
          </a:prstGeom>
          <a:noFill/>
          <a:ln w="9525">
            <a:noFill/>
            <a:miter lim="800000"/>
            <a:headEnd/>
            <a:tailEnd/>
          </a:ln>
        </p:spPr>
      </p:pic>
      <p:pic>
        <p:nvPicPr>
          <p:cNvPr id="40973" name="Picture 13"/>
          <p:cNvPicPr>
            <a:picLocks noChangeAspect="1" noChangeArrowheads="1"/>
          </p:cNvPicPr>
          <p:nvPr/>
        </p:nvPicPr>
        <p:blipFill>
          <a:blip r:embed="rId4" cstate="print"/>
          <a:srcRect/>
          <a:stretch>
            <a:fillRect/>
          </a:stretch>
        </p:blipFill>
        <p:spPr bwMode="auto">
          <a:xfrm>
            <a:off x="4668838" y="2514600"/>
            <a:ext cx="4246562" cy="2590800"/>
          </a:xfrm>
          <a:prstGeom prst="rect">
            <a:avLst/>
          </a:prstGeom>
          <a:noFill/>
          <a:ln w="9525">
            <a:noFill/>
            <a:miter lim="800000"/>
            <a:headEnd/>
            <a:tailEnd/>
          </a:ln>
        </p:spPr>
      </p:pic>
      <p:sp>
        <p:nvSpPr>
          <p:cNvPr id="44041" name="Slide Number Placeholder 8"/>
          <p:cNvSpPr>
            <a:spLocks noGrp="1"/>
          </p:cNvSpPr>
          <p:nvPr>
            <p:ph type="sldNum" sz="quarter" idx="12"/>
          </p:nvPr>
        </p:nvSpPr>
        <p:spPr>
          <a:noFill/>
        </p:spPr>
        <p:txBody>
          <a:bodyPr/>
          <a:lstStyle/>
          <a:p>
            <a:fld id="{B4D3027D-F08E-4FAD-807D-716D875A8F35}" type="slidenum">
              <a:rPr lang="en-US" smtClean="0"/>
              <a:pPr/>
              <a:t>18</a:t>
            </a:fld>
            <a:endParaRPr lang="en-US" smtClean="0"/>
          </a:p>
        </p:txBody>
      </p:sp>
      <p:sp>
        <p:nvSpPr>
          <p:cNvPr id="44042" name="Footer Placeholder 9"/>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6323" name="Slide Number Placeholder 5"/>
          <p:cNvSpPr>
            <a:spLocks noGrp="1"/>
          </p:cNvSpPr>
          <p:nvPr>
            <p:ph type="sldNum" sz="quarter" idx="12"/>
          </p:nvPr>
        </p:nvSpPr>
        <p:spPr>
          <a:noFill/>
        </p:spPr>
        <p:txBody>
          <a:bodyPr/>
          <a:lstStyle/>
          <a:p>
            <a:fld id="{7F103CE1-3FD5-487C-95B7-6719063924B9}" type="slidenum">
              <a:rPr lang="en-US" smtClean="0"/>
              <a:pPr/>
              <a:t>180</a:t>
            </a:fld>
            <a:endParaRPr lang="en-US" smtClean="0"/>
          </a:p>
        </p:txBody>
      </p:sp>
      <p:sp>
        <p:nvSpPr>
          <p:cNvPr id="56324" name="Rectangle 2"/>
          <p:cNvSpPr>
            <a:spLocks noGrp="1" noChangeArrowheads="1"/>
          </p:cNvSpPr>
          <p:nvPr>
            <p:ph type="title"/>
          </p:nvPr>
        </p:nvSpPr>
        <p:spPr/>
        <p:txBody>
          <a:bodyPr/>
          <a:lstStyle/>
          <a:p>
            <a:pPr eaLnBrk="1" hangingPunct="1"/>
            <a:r>
              <a:rPr lang="en-US" sz="4000" smtClean="0"/>
              <a:t>Model Adequacy Checking</a:t>
            </a:r>
          </a:p>
        </p:txBody>
      </p:sp>
      <p:pic>
        <p:nvPicPr>
          <p:cNvPr id="3" name="Picture 2"/>
          <p:cNvPicPr>
            <a:picLocks noChangeAspect="1"/>
          </p:cNvPicPr>
          <p:nvPr/>
        </p:nvPicPr>
        <p:blipFill rotWithShape="1">
          <a:blip r:embed="rId2"/>
          <a:srcRect l="36000" t="25110" r="36000" b="30445"/>
          <a:stretch/>
        </p:blipFill>
        <p:spPr>
          <a:xfrm>
            <a:off x="4191000" y="2133600"/>
            <a:ext cx="4267200" cy="3810000"/>
          </a:xfrm>
          <a:prstGeom prst="rect">
            <a:avLst/>
          </a:prstGeom>
        </p:spPr>
      </p:pic>
      <p:sp>
        <p:nvSpPr>
          <p:cNvPr id="4" name="TextBox 3"/>
          <p:cNvSpPr txBox="1"/>
          <p:nvPr/>
        </p:nvSpPr>
        <p:spPr>
          <a:xfrm>
            <a:off x="457200" y="1295400"/>
            <a:ext cx="7620000"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General Linear Model Window</a:t>
            </a:r>
          </a:p>
          <a:p>
            <a:pPr marL="742950" lvl="1" indent="-285750">
              <a:buFont typeface="Arial" panose="020B0604020202020204" pitchFamily="34" charset="0"/>
              <a:buChar char="•"/>
            </a:pPr>
            <a:r>
              <a:rPr lang="en-US" sz="3200" dirty="0" smtClean="0"/>
              <a:t>Graphs</a:t>
            </a:r>
            <a:endParaRPr lang="en-US" sz="3200" dirty="0"/>
          </a:p>
        </p:txBody>
      </p:sp>
      <p:sp>
        <p:nvSpPr>
          <p:cNvPr id="5" name="Oval 4"/>
          <p:cNvSpPr/>
          <p:nvPr/>
        </p:nvSpPr>
        <p:spPr>
          <a:xfrm>
            <a:off x="5562600" y="4038600"/>
            <a:ext cx="12192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11162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221026"/>
            <a:ext cx="7696200" cy="5147386"/>
          </a:xfrm>
          <a:prstGeom prst="rect">
            <a:avLst/>
          </a:prstGeom>
        </p:spPr>
      </p:pic>
      <p:sp>
        <p:nvSpPr>
          <p:cNvPr id="5632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6323" name="Slide Number Placeholder 5"/>
          <p:cNvSpPr>
            <a:spLocks noGrp="1"/>
          </p:cNvSpPr>
          <p:nvPr>
            <p:ph type="sldNum" sz="quarter" idx="12"/>
          </p:nvPr>
        </p:nvSpPr>
        <p:spPr>
          <a:noFill/>
        </p:spPr>
        <p:txBody>
          <a:bodyPr/>
          <a:lstStyle/>
          <a:p>
            <a:fld id="{7F103CE1-3FD5-487C-95B7-6719063924B9}" type="slidenum">
              <a:rPr lang="en-US" smtClean="0"/>
              <a:pPr/>
              <a:t>181</a:t>
            </a:fld>
            <a:endParaRPr lang="en-US" smtClean="0"/>
          </a:p>
        </p:txBody>
      </p:sp>
      <p:sp>
        <p:nvSpPr>
          <p:cNvPr id="56324" name="Rectangle 2"/>
          <p:cNvSpPr>
            <a:spLocks noGrp="1" noChangeArrowheads="1"/>
          </p:cNvSpPr>
          <p:nvPr>
            <p:ph type="title"/>
          </p:nvPr>
        </p:nvSpPr>
        <p:spPr/>
        <p:txBody>
          <a:bodyPr/>
          <a:lstStyle/>
          <a:p>
            <a:pPr eaLnBrk="1" hangingPunct="1"/>
            <a:r>
              <a:rPr lang="en-US" sz="4000" smtClean="0"/>
              <a:t>Model Adequacy Checking</a:t>
            </a:r>
          </a:p>
        </p:txBody>
      </p:sp>
      <p:cxnSp>
        <p:nvCxnSpPr>
          <p:cNvPr id="8" name="Straight Connector 7"/>
          <p:cNvCxnSpPr/>
          <p:nvPr/>
        </p:nvCxnSpPr>
        <p:spPr>
          <a:xfrm rot="5400000">
            <a:off x="5067299" y="2742408"/>
            <a:ext cx="1144588" cy="158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821486" y="2705101"/>
            <a:ext cx="1144588" cy="158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696994" y="2705100"/>
            <a:ext cx="762000" cy="158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240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7347" name="Slide Number Placeholder 5"/>
          <p:cNvSpPr>
            <a:spLocks noGrp="1"/>
          </p:cNvSpPr>
          <p:nvPr>
            <p:ph type="sldNum" sz="quarter" idx="12"/>
          </p:nvPr>
        </p:nvSpPr>
        <p:spPr>
          <a:noFill/>
        </p:spPr>
        <p:txBody>
          <a:bodyPr/>
          <a:lstStyle/>
          <a:p>
            <a:fld id="{2F9CC171-1CA9-4B22-8770-1238357A7FD3}" type="slidenum">
              <a:rPr lang="en-US" smtClean="0"/>
              <a:pPr/>
              <a:t>182</a:t>
            </a:fld>
            <a:endParaRPr lang="en-US" smtClean="0"/>
          </a:p>
        </p:txBody>
      </p:sp>
      <p:sp>
        <p:nvSpPr>
          <p:cNvPr id="57348" name="Rectangle 2"/>
          <p:cNvSpPr>
            <a:spLocks noGrp="1" noChangeArrowheads="1"/>
          </p:cNvSpPr>
          <p:nvPr>
            <p:ph type="title"/>
          </p:nvPr>
        </p:nvSpPr>
        <p:spPr/>
        <p:txBody>
          <a:bodyPr/>
          <a:lstStyle/>
          <a:p>
            <a:pPr eaLnBrk="1" hangingPunct="1"/>
            <a:r>
              <a:rPr lang="en-US" sz="4000" dirty="0" smtClean="0"/>
              <a:t>Residual Analysis</a:t>
            </a:r>
            <a:br>
              <a:rPr lang="en-US" sz="4000" dirty="0" smtClean="0"/>
            </a:br>
            <a:r>
              <a:rPr lang="en-US" sz="2800" b="1" dirty="0" smtClean="0">
                <a:solidFill>
                  <a:schemeClr val="accent2"/>
                </a:solidFill>
              </a:rPr>
              <a:t>Residuals normally distributed with mean of 0?</a:t>
            </a:r>
          </a:p>
        </p:txBody>
      </p:sp>
      <p:sp>
        <p:nvSpPr>
          <p:cNvPr id="57349" name="Rectangle 3"/>
          <p:cNvSpPr>
            <a:spLocks noGrp="1" noChangeArrowheads="1"/>
          </p:cNvSpPr>
          <p:nvPr>
            <p:ph type="body" idx="1"/>
          </p:nvPr>
        </p:nvSpPr>
        <p:spPr>
          <a:xfrm>
            <a:off x="228600" y="1219200"/>
            <a:ext cx="8686800" cy="4525963"/>
          </a:xfrm>
        </p:spPr>
        <p:txBody>
          <a:bodyPr/>
          <a:lstStyle/>
          <a:p>
            <a:pPr eaLnBrk="1" hangingPunct="1">
              <a:lnSpc>
                <a:spcPct val="90000"/>
              </a:lnSpc>
            </a:pPr>
            <a:r>
              <a:rPr lang="en-US" sz="2800" dirty="0" smtClean="0"/>
              <a:t>Normal probability plot – straight line centered at 0?</a:t>
            </a:r>
          </a:p>
          <a:p>
            <a:pPr lvl="1" eaLnBrk="1" hangingPunct="1">
              <a:lnSpc>
                <a:spcPct val="90000"/>
              </a:lnSpc>
            </a:pPr>
            <a:r>
              <a:rPr lang="en-US" sz="2400" dirty="0" smtClean="0"/>
              <a:t>Moderate departures from normality OK for fixed effects model</a:t>
            </a:r>
          </a:p>
          <a:p>
            <a:pPr lvl="1" eaLnBrk="1" hangingPunct="1">
              <a:lnSpc>
                <a:spcPct val="90000"/>
              </a:lnSpc>
            </a:pPr>
            <a:r>
              <a:rPr lang="en-US" sz="2400" dirty="0" smtClean="0"/>
              <a:t>If really not a straight line (i.e. not normally distributed) try transformation; if normality assumption still not good, use nonparametric test</a:t>
            </a:r>
          </a:p>
          <a:p>
            <a:pPr lvl="1" eaLnBrk="1" hangingPunct="1">
              <a:lnSpc>
                <a:spcPct val="90000"/>
              </a:lnSpc>
            </a:pPr>
            <a:r>
              <a:rPr lang="en-US" sz="2400" dirty="0" smtClean="0"/>
              <a:t>Outliers</a:t>
            </a:r>
          </a:p>
          <a:p>
            <a:pPr lvl="2" eaLnBrk="1" hangingPunct="1">
              <a:lnSpc>
                <a:spcPct val="90000"/>
              </a:lnSpc>
            </a:pPr>
            <a:r>
              <a:rPr lang="en-US" sz="2000" dirty="0" smtClean="0"/>
              <a:t>Common occurrence</a:t>
            </a:r>
          </a:p>
          <a:p>
            <a:pPr lvl="2" eaLnBrk="1" hangingPunct="1">
              <a:lnSpc>
                <a:spcPct val="90000"/>
              </a:lnSpc>
            </a:pPr>
            <a:r>
              <a:rPr lang="en-US" sz="2000" dirty="0" smtClean="0"/>
              <a:t>Make sure data collected and recorded properly</a:t>
            </a:r>
          </a:p>
          <a:p>
            <a:pPr lvl="2" eaLnBrk="1" hangingPunct="1">
              <a:lnSpc>
                <a:spcPct val="90000"/>
              </a:lnSpc>
            </a:pPr>
            <a:r>
              <a:rPr lang="en-US" sz="2000" dirty="0" smtClean="0"/>
              <a:t>Do not automatically discard outliers</a:t>
            </a:r>
          </a:p>
          <a:p>
            <a:pPr lvl="2" eaLnBrk="1" hangingPunct="1">
              <a:lnSpc>
                <a:spcPct val="90000"/>
              </a:lnSpc>
            </a:pPr>
            <a:r>
              <a:rPr lang="en-US" sz="2000" dirty="0" smtClean="0"/>
              <a:t>Possible outliers: observations with standardized residuals greater than 3 or less than -3 (we expect 99.73% of observations to have standardized residuals between -3 and 3)</a:t>
            </a:r>
          </a:p>
        </p:txBody>
      </p:sp>
      <p:pic>
        <p:nvPicPr>
          <p:cNvPr id="57350" name="Picture 4"/>
          <p:cNvPicPr>
            <a:picLocks noChangeAspect="1" noChangeArrowheads="1"/>
          </p:cNvPicPr>
          <p:nvPr/>
        </p:nvPicPr>
        <p:blipFill>
          <a:blip r:embed="rId2" cstate="print"/>
          <a:srcRect/>
          <a:stretch>
            <a:fillRect/>
          </a:stretch>
        </p:blipFill>
        <p:spPr bwMode="auto">
          <a:xfrm>
            <a:off x="4876800" y="5562600"/>
            <a:ext cx="990600" cy="971550"/>
          </a:xfrm>
          <a:prstGeom prst="rect">
            <a:avLst/>
          </a:prstGeom>
          <a:noFill/>
          <a:ln w="9525">
            <a:noFill/>
            <a:miter lim="800000"/>
            <a:headEnd/>
            <a:tailEnd/>
          </a:ln>
        </p:spPr>
      </p:pic>
      <p:sp>
        <p:nvSpPr>
          <p:cNvPr id="57351" name="Text Box 5"/>
          <p:cNvSpPr txBox="1">
            <a:spLocks noChangeArrowheads="1"/>
          </p:cNvSpPr>
          <p:nvPr/>
        </p:nvSpPr>
        <p:spPr bwMode="auto">
          <a:xfrm>
            <a:off x="1981200" y="5867400"/>
            <a:ext cx="2895600" cy="366713"/>
          </a:xfrm>
          <a:prstGeom prst="rect">
            <a:avLst/>
          </a:prstGeom>
          <a:noFill/>
          <a:ln w="9525">
            <a:noFill/>
            <a:miter lim="800000"/>
            <a:headEnd/>
            <a:tailEnd/>
          </a:ln>
        </p:spPr>
        <p:txBody>
          <a:bodyPr>
            <a:spAutoFit/>
          </a:bodyPr>
          <a:lstStyle/>
          <a:p>
            <a:pPr>
              <a:spcBef>
                <a:spcPct val="50000"/>
              </a:spcBef>
            </a:pPr>
            <a:r>
              <a:rPr lang="en-US"/>
              <a:t>Standardized residual </a:t>
            </a:r>
            <a:r>
              <a:rPr lang="en-US" baseline="-25000"/>
              <a:t>ij</a:t>
            </a:r>
            <a:r>
              <a:rPr lang="en-US"/>
              <a:t> =</a:t>
            </a:r>
          </a:p>
        </p:txBody>
      </p:sp>
    </p:spTree>
    <p:extLst>
      <p:ext uri="{BB962C8B-B14F-4D97-AF65-F5344CB8AC3E}">
        <p14:creationId xmlns:p14="http://schemas.microsoft.com/office/powerpoint/2010/main" val="223016721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8371" name="Slide Number Placeholder 5"/>
          <p:cNvSpPr>
            <a:spLocks noGrp="1"/>
          </p:cNvSpPr>
          <p:nvPr>
            <p:ph type="sldNum" sz="quarter" idx="12"/>
          </p:nvPr>
        </p:nvSpPr>
        <p:spPr>
          <a:noFill/>
        </p:spPr>
        <p:txBody>
          <a:bodyPr/>
          <a:lstStyle/>
          <a:p>
            <a:fld id="{303091CA-0066-466B-92B9-213C6FF9F7A2}" type="slidenum">
              <a:rPr lang="en-US" smtClean="0"/>
              <a:pPr/>
              <a:t>183</a:t>
            </a:fld>
            <a:endParaRPr lang="en-US" smtClean="0"/>
          </a:p>
        </p:txBody>
      </p:sp>
      <p:sp>
        <p:nvSpPr>
          <p:cNvPr id="58372" name="Rectangle 2"/>
          <p:cNvSpPr>
            <a:spLocks noGrp="1" noChangeArrowheads="1"/>
          </p:cNvSpPr>
          <p:nvPr>
            <p:ph type="title"/>
          </p:nvPr>
        </p:nvSpPr>
        <p:spPr/>
        <p:txBody>
          <a:bodyPr/>
          <a:lstStyle/>
          <a:p>
            <a:pPr eaLnBrk="1" hangingPunct="1"/>
            <a:r>
              <a:rPr lang="en-US" sz="4000" dirty="0" smtClean="0"/>
              <a:t>Residual Analysis</a:t>
            </a:r>
            <a:br>
              <a:rPr lang="en-US" sz="4000" dirty="0" smtClean="0"/>
            </a:br>
            <a:r>
              <a:rPr lang="en-US" sz="2800" b="1" dirty="0" err="1" smtClean="0">
                <a:solidFill>
                  <a:schemeClr val="accent2"/>
                </a:solidFill>
              </a:rPr>
              <a:t>Nonnormal</a:t>
            </a:r>
            <a:r>
              <a:rPr lang="en-US" sz="2800" b="1" dirty="0" smtClean="0">
                <a:solidFill>
                  <a:schemeClr val="accent2"/>
                </a:solidFill>
              </a:rPr>
              <a:t> responses and transformations</a:t>
            </a:r>
          </a:p>
        </p:txBody>
      </p:sp>
      <p:sp>
        <p:nvSpPr>
          <p:cNvPr id="58373" name="Rectangle 3"/>
          <p:cNvSpPr>
            <a:spLocks noGrp="1" noChangeArrowheads="1"/>
          </p:cNvSpPr>
          <p:nvPr>
            <p:ph type="body" idx="1"/>
          </p:nvPr>
        </p:nvSpPr>
        <p:spPr>
          <a:xfrm>
            <a:off x="152400" y="1371600"/>
            <a:ext cx="8991600" cy="5029200"/>
          </a:xfrm>
        </p:spPr>
        <p:txBody>
          <a:bodyPr/>
          <a:lstStyle/>
          <a:p>
            <a:pPr eaLnBrk="1" hangingPunct="1">
              <a:spcBef>
                <a:spcPts val="800"/>
              </a:spcBef>
            </a:pPr>
            <a:r>
              <a:rPr lang="en-US" sz="2800" dirty="0" smtClean="0"/>
              <a:t>If response not Normally distributed, then can try transformation</a:t>
            </a:r>
          </a:p>
          <a:p>
            <a:pPr lvl="1" eaLnBrk="1" hangingPunct="1">
              <a:spcBef>
                <a:spcPts val="800"/>
              </a:spcBef>
              <a:buFont typeface="Arial" pitchFamily="34" charset="0"/>
              <a:buChar char="•"/>
            </a:pPr>
            <a:r>
              <a:rPr lang="en-US" sz="2400" dirty="0" smtClean="0"/>
              <a:t>ANOVA is OK for moderate departures from normality</a:t>
            </a:r>
          </a:p>
          <a:p>
            <a:pPr lvl="1" eaLnBrk="1" hangingPunct="1">
              <a:spcBef>
                <a:spcPts val="800"/>
              </a:spcBef>
              <a:buFont typeface="Arial" pitchFamily="34" charset="0"/>
              <a:buChar char="•"/>
            </a:pPr>
            <a:r>
              <a:rPr lang="en-US" sz="2400" dirty="0" err="1" smtClean="0"/>
              <a:t>Nonnormal</a:t>
            </a:r>
            <a:r>
              <a:rPr lang="en-US" sz="2400" dirty="0" smtClean="0"/>
              <a:t> Responses relatively common in practice</a:t>
            </a:r>
          </a:p>
          <a:p>
            <a:pPr lvl="2" eaLnBrk="1" hangingPunct="1">
              <a:spcBef>
                <a:spcPts val="800"/>
              </a:spcBef>
            </a:pPr>
            <a:r>
              <a:rPr lang="en-US" sz="2000" dirty="0" smtClean="0"/>
              <a:t>Count # defects</a:t>
            </a:r>
          </a:p>
          <a:p>
            <a:pPr lvl="2" eaLnBrk="1" hangingPunct="1">
              <a:spcBef>
                <a:spcPts val="800"/>
              </a:spcBef>
            </a:pPr>
            <a:r>
              <a:rPr lang="en-US" sz="2000" dirty="0" smtClean="0"/>
              <a:t>Distance from target	        skewed resp. distr. (bounded on 1 side)</a:t>
            </a:r>
          </a:p>
          <a:p>
            <a:pPr lvl="2" eaLnBrk="1" hangingPunct="1">
              <a:spcBef>
                <a:spcPts val="800"/>
              </a:spcBef>
            </a:pPr>
            <a:r>
              <a:rPr lang="en-US" sz="2000" dirty="0" smtClean="0"/>
              <a:t>Any %</a:t>
            </a:r>
          </a:p>
          <a:p>
            <a:pPr lvl="1" eaLnBrk="1" hangingPunct="1">
              <a:spcBef>
                <a:spcPts val="800"/>
              </a:spcBef>
              <a:buFont typeface="Arial" pitchFamily="34" charset="0"/>
              <a:buChar char="•"/>
            </a:pPr>
            <a:r>
              <a:rPr lang="en-US" sz="2400" b="1" dirty="0" smtClean="0">
                <a:solidFill>
                  <a:schemeClr val="accent2"/>
                </a:solidFill>
              </a:rPr>
              <a:t>Transform the response, Y, values</a:t>
            </a:r>
          </a:p>
          <a:p>
            <a:pPr lvl="2" eaLnBrk="1" hangingPunct="1">
              <a:spcBef>
                <a:spcPts val="800"/>
              </a:spcBef>
            </a:pPr>
            <a:r>
              <a:rPr lang="en-US" sz="2000" dirty="0" smtClean="0"/>
              <a:t>Which transformation to use? Trial and error or Box-Cox method</a:t>
            </a:r>
          </a:p>
          <a:p>
            <a:pPr lvl="2" eaLnBrk="1" hangingPunct="1">
              <a:spcBef>
                <a:spcPts val="800"/>
              </a:spcBef>
            </a:pPr>
            <a:r>
              <a:rPr lang="en-US" sz="2000" dirty="0" smtClean="0"/>
              <a:t>Common transformations:  1/Y, √Y, 1/√Y, </a:t>
            </a:r>
            <a:r>
              <a:rPr lang="en-US" sz="2000" dirty="0" err="1" smtClean="0"/>
              <a:t>ln</a:t>
            </a:r>
            <a:r>
              <a:rPr lang="en-US" sz="2000" dirty="0" smtClean="0"/>
              <a:t>(Y), log</a:t>
            </a:r>
            <a:r>
              <a:rPr lang="en-US" sz="2000" baseline="-25000" dirty="0" smtClean="0"/>
              <a:t>10</a:t>
            </a:r>
            <a:r>
              <a:rPr lang="en-US" sz="2000" dirty="0" smtClean="0"/>
              <a:t>(Y)</a:t>
            </a:r>
          </a:p>
          <a:p>
            <a:pPr lvl="1" eaLnBrk="1" hangingPunct="1">
              <a:spcBef>
                <a:spcPts val="800"/>
              </a:spcBef>
              <a:buFont typeface="Arial" pitchFamily="34" charset="0"/>
              <a:buChar char="•"/>
            </a:pPr>
            <a:r>
              <a:rPr lang="en-US" sz="2400" dirty="0" smtClean="0"/>
              <a:t>Conclusions apply to transformed data</a:t>
            </a:r>
          </a:p>
          <a:p>
            <a:pPr lvl="1" eaLnBrk="1" hangingPunct="1">
              <a:spcBef>
                <a:spcPts val="800"/>
              </a:spcBef>
              <a:buFont typeface="Arial" pitchFamily="34" charset="0"/>
              <a:buChar char="•"/>
            </a:pPr>
            <a:r>
              <a:rPr lang="en-US" sz="2400" dirty="0" smtClean="0"/>
              <a:t>Do reverse transformation</a:t>
            </a:r>
          </a:p>
        </p:txBody>
      </p:sp>
      <p:sp>
        <p:nvSpPr>
          <p:cNvPr id="7" name="Right Brace 6"/>
          <p:cNvSpPr/>
          <p:nvPr/>
        </p:nvSpPr>
        <p:spPr>
          <a:xfrm>
            <a:off x="3810000" y="3352800"/>
            <a:ext cx="381000" cy="9906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58514846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3"/>
          <p:cNvSpPr>
            <a:spLocks noGrp="1" noChangeArrowheads="1"/>
          </p:cNvSpPr>
          <p:nvPr>
            <p:ph type="body" idx="1"/>
          </p:nvPr>
        </p:nvSpPr>
        <p:spPr>
          <a:xfrm>
            <a:off x="76200" y="1265237"/>
            <a:ext cx="8991600" cy="4906963"/>
          </a:xfrm>
        </p:spPr>
        <p:txBody>
          <a:bodyPr/>
          <a:lstStyle/>
          <a:p>
            <a:pPr eaLnBrk="1" hangingPunct="1">
              <a:spcBef>
                <a:spcPts val="800"/>
              </a:spcBef>
            </a:pPr>
            <a:r>
              <a:rPr lang="en-US" sz="2400" dirty="0" smtClean="0"/>
              <a:t>Box-Cox Transformation Method</a:t>
            </a:r>
          </a:p>
          <a:p>
            <a:pPr lvl="1" eaLnBrk="1" hangingPunct="1">
              <a:spcBef>
                <a:spcPts val="800"/>
              </a:spcBef>
              <a:buFont typeface="Arial" pitchFamily="34" charset="0"/>
              <a:buChar char="•"/>
            </a:pPr>
            <a:r>
              <a:rPr lang="en-US" sz="2400" dirty="0" smtClean="0"/>
              <a:t>Transform response, Y, using power family of transformations:</a:t>
            </a:r>
          </a:p>
          <a:p>
            <a:pPr lvl="1" eaLnBrk="1" hangingPunct="1">
              <a:spcBef>
                <a:spcPts val="800"/>
              </a:spcBef>
              <a:buFont typeface="Arial" pitchFamily="34" charset="0"/>
              <a:buChar char="•"/>
            </a:pPr>
            <a:endParaRPr lang="en-US" sz="2400" baseline="30000" dirty="0" smtClean="0"/>
          </a:p>
          <a:p>
            <a:pPr lvl="1" eaLnBrk="1" hangingPunct="1">
              <a:spcBef>
                <a:spcPts val="800"/>
              </a:spcBef>
              <a:buFont typeface="Arial" pitchFamily="34" charset="0"/>
              <a:buChar char="•"/>
            </a:pPr>
            <a:endParaRPr lang="en-US" sz="2400" baseline="30000" dirty="0" smtClean="0"/>
          </a:p>
          <a:p>
            <a:pPr lvl="1" eaLnBrk="1" hangingPunct="1">
              <a:spcBef>
                <a:spcPts val="800"/>
              </a:spcBef>
              <a:buFont typeface="Arial" pitchFamily="34" charset="0"/>
              <a:buChar char="•"/>
            </a:pPr>
            <a:endParaRPr lang="en-US" sz="2400" baseline="30000" dirty="0" smtClean="0"/>
          </a:p>
          <a:p>
            <a:pPr lvl="1" eaLnBrk="1" hangingPunct="1">
              <a:spcBef>
                <a:spcPts val="800"/>
              </a:spcBef>
              <a:buFont typeface="Arial" pitchFamily="34" charset="0"/>
              <a:buChar char="•"/>
            </a:pPr>
            <a:r>
              <a:rPr lang="en-US" sz="2400" dirty="0" smtClean="0"/>
              <a:t>What </a:t>
            </a:r>
            <a:r>
              <a:rPr lang="el-GR" sz="2400" dirty="0" smtClean="0"/>
              <a:t>λ</a:t>
            </a:r>
            <a:r>
              <a:rPr lang="en-US" sz="2400" dirty="0" smtClean="0"/>
              <a:t> to use? </a:t>
            </a:r>
          </a:p>
          <a:p>
            <a:pPr lvl="2" eaLnBrk="1" hangingPunct="1">
              <a:spcBef>
                <a:spcPts val="800"/>
              </a:spcBef>
            </a:pPr>
            <a:r>
              <a:rPr lang="en-US" sz="2000" dirty="0" smtClean="0"/>
              <a:t>Choose </a:t>
            </a:r>
            <a:r>
              <a:rPr lang="el-GR" sz="2000" dirty="0" smtClean="0"/>
              <a:t>λ</a:t>
            </a:r>
            <a:r>
              <a:rPr lang="en-US" sz="2000" dirty="0" smtClean="0"/>
              <a:t> to transform response to normality</a:t>
            </a:r>
          </a:p>
          <a:p>
            <a:pPr lvl="2" eaLnBrk="1" hangingPunct="1">
              <a:spcBef>
                <a:spcPts val="800"/>
              </a:spcBef>
            </a:pPr>
            <a:r>
              <a:rPr lang="en-US" sz="2000" dirty="0" smtClean="0"/>
              <a:t>Minitab will determine best </a:t>
            </a:r>
            <a:r>
              <a:rPr lang="el-GR" sz="2000" dirty="0" smtClean="0"/>
              <a:t>λ</a:t>
            </a:r>
            <a:r>
              <a:rPr lang="en-US" sz="2000" dirty="0" smtClean="0"/>
              <a:t> value</a:t>
            </a:r>
          </a:p>
          <a:p>
            <a:pPr lvl="1" eaLnBrk="1" hangingPunct="1">
              <a:spcBef>
                <a:spcPts val="800"/>
              </a:spcBef>
              <a:buFont typeface="Arial" pitchFamily="34" charset="0"/>
              <a:buChar char="•"/>
            </a:pPr>
            <a:r>
              <a:rPr lang="en-US" sz="2400" dirty="0" smtClean="0"/>
              <a:t>Cannot use Box-Cox transformation if any responses are 0 or negative</a:t>
            </a:r>
          </a:p>
          <a:p>
            <a:pPr lvl="2" eaLnBrk="1" hangingPunct="1">
              <a:spcBef>
                <a:spcPts val="800"/>
              </a:spcBef>
              <a:buFont typeface="Arial" pitchFamily="34" charset="0"/>
              <a:buChar char="•"/>
            </a:pPr>
            <a:r>
              <a:rPr lang="en-US" sz="2000" dirty="0" smtClean="0"/>
              <a:t>Add constant to responses to make  &gt; 0</a:t>
            </a:r>
          </a:p>
          <a:p>
            <a:pPr lvl="2" eaLnBrk="1" hangingPunct="1">
              <a:spcBef>
                <a:spcPts val="800"/>
              </a:spcBef>
              <a:buFont typeface="Arial" pitchFamily="34" charset="0"/>
              <a:buChar char="•"/>
            </a:pPr>
            <a:r>
              <a:rPr lang="en-US" sz="2000" dirty="0" smtClean="0"/>
              <a:t>Be sure to subtract constant (and do reverse transformation) when drawing conclusions and making predictions </a:t>
            </a:r>
          </a:p>
        </p:txBody>
      </p:sp>
      <p:sp>
        <p:nvSpPr>
          <p:cNvPr id="9" name="Rectangle 8"/>
          <p:cNvSpPr/>
          <p:nvPr/>
        </p:nvSpPr>
        <p:spPr>
          <a:xfrm>
            <a:off x="3886200" y="2209800"/>
            <a:ext cx="2743200" cy="1828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3317" name="Slide Number Placeholder 5"/>
          <p:cNvSpPr>
            <a:spLocks noGrp="1"/>
          </p:cNvSpPr>
          <p:nvPr>
            <p:ph type="sldNum" sz="quarter" idx="12"/>
          </p:nvPr>
        </p:nvSpPr>
        <p:spPr>
          <a:noFill/>
        </p:spPr>
        <p:txBody>
          <a:bodyPr/>
          <a:lstStyle/>
          <a:p>
            <a:fld id="{A473F5EB-7A90-46E9-B174-F9838DBEC54A}" type="slidenum">
              <a:rPr lang="en-US" smtClean="0"/>
              <a:pPr/>
              <a:t>184</a:t>
            </a:fld>
            <a:endParaRPr lang="en-US" smtClean="0"/>
          </a:p>
        </p:txBody>
      </p:sp>
      <p:sp>
        <p:nvSpPr>
          <p:cNvPr id="13318" name="Rectangle 2"/>
          <p:cNvSpPr>
            <a:spLocks noGrp="1" noChangeArrowheads="1"/>
          </p:cNvSpPr>
          <p:nvPr>
            <p:ph type="title"/>
          </p:nvPr>
        </p:nvSpPr>
        <p:spPr/>
        <p:txBody>
          <a:bodyPr/>
          <a:lstStyle/>
          <a:p>
            <a:pPr eaLnBrk="1" hangingPunct="1"/>
            <a:r>
              <a:rPr lang="en-US" sz="4000" dirty="0" smtClean="0"/>
              <a:t>Residual Analysis</a:t>
            </a:r>
            <a:br>
              <a:rPr lang="en-US" sz="4000" dirty="0" smtClean="0"/>
            </a:br>
            <a:r>
              <a:rPr lang="en-US" sz="2800" b="1" dirty="0" err="1" smtClean="0">
                <a:solidFill>
                  <a:schemeClr val="accent2"/>
                </a:solidFill>
              </a:rPr>
              <a:t>Nonnormal</a:t>
            </a:r>
            <a:r>
              <a:rPr lang="en-US" sz="2800" b="1" dirty="0" smtClean="0">
                <a:solidFill>
                  <a:schemeClr val="accent2"/>
                </a:solidFill>
              </a:rPr>
              <a:t> responses and transformations</a:t>
            </a:r>
          </a:p>
        </p:txBody>
      </p:sp>
      <p:graphicFrame>
        <p:nvGraphicFramePr>
          <p:cNvPr id="13314" name="Object 2"/>
          <p:cNvGraphicFramePr>
            <a:graphicFrameLocks noChangeAspect="1"/>
          </p:cNvGraphicFramePr>
          <p:nvPr>
            <p:extLst/>
          </p:nvPr>
        </p:nvGraphicFramePr>
        <p:xfrm>
          <a:off x="4191000" y="2362200"/>
          <a:ext cx="2077215" cy="1570037"/>
        </p:xfrm>
        <a:graphic>
          <a:graphicData uri="http://schemas.openxmlformats.org/presentationml/2006/ole">
            <mc:AlternateContent xmlns:mc="http://schemas.openxmlformats.org/markup-compatibility/2006">
              <mc:Choice xmlns:v="urn:schemas-microsoft-com:vml" Requires="v">
                <p:oleObj spid="_x0000_s37902" name="Equation" r:id="rId3" imgW="1041400" imgH="787400" progId="Equation.3">
                  <p:embed/>
                </p:oleObj>
              </mc:Choice>
              <mc:Fallback>
                <p:oleObj name="Equation" r:id="rId3" imgW="1041400" imgH="787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362200"/>
                        <a:ext cx="2077215" cy="157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604071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79132" y="1931270"/>
            <a:ext cx="5812468" cy="3867868"/>
          </a:xfrm>
          <a:prstGeom prst="rect">
            <a:avLst/>
          </a:prstGeom>
        </p:spPr>
      </p:pic>
      <p:sp>
        <p:nvSpPr>
          <p:cNvPr id="59394" name="Title 1"/>
          <p:cNvSpPr>
            <a:spLocks noGrp="1"/>
          </p:cNvSpPr>
          <p:nvPr>
            <p:ph type="title"/>
          </p:nvPr>
        </p:nvSpPr>
        <p:spPr/>
        <p:txBody>
          <a:bodyPr/>
          <a:lstStyle/>
          <a:p>
            <a:r>
              <a:rPr lang="en-US" sz="4000" dirty="0" smtClean="0"/>
              <a:t>Residual Analysis</a:t>
            </a:r>
            <a:br>
              <a:rPr lang="en-US" sz="4000" dirty="0" smtClean="0"/>
            </a:br>
            <a:r>
              <a:rPr lang="en-US" sz="2800" b="1" dirty="0" err="1" smtClean="0">
                <a:solidFill>
                  <a:schemeClr val="accent2"/>
                </a:solidFill>
              </a:rPr>
              <a:t>Nonnormal</a:t>
            </a:r>
            <a:r>
              <a:rPr lang="en-US" sz="2800" b="1" dirty="0" smtClean="0">
                <a:solidFill>
                  <a:schemeClr val="accent2"/>
                </a:solidFill>
              </a:rPr>
              <a:t> responses and transformations</a:t>
            </a:r>
          </a:p>
        </p:txBody>
      </p:sp>
      <p:sp>
        <p:nvSpPr>
          <p:cNvPr id="59395" name="Footer Placeholder 3"/>
          <p:cNvSpPr>
            <a:spLocks noGrp="1"/>
          </p:cNvSpPr>
          <p:nvPr>
            <p:ph type="ftr" sz="quarter" idx="11"/>
          </p:nvPr>
        </p:nvSpPr>
        <p:spPr>
          <a:noFill/>
        </p:spPr>
        <p:txBody>
          <a:bodyPr/>
          <a:lstStyle/>
          <a:p>
            <a:r>
              <a:rPr lang="de-DE" smtClean="0"/>
              <a:t>IE 563  Dr. Erin Gerber, P.E.,  UofL</a:t>
            </a:r>
            <a:endParaRPr lang="en-US" dirty="0" smtClean="0"/>
          </a:p>
        </p:txBody>
      </p:sp>
      <p:pic>
        <p:nvPicPr>
          <p:cNvPr id="59396" name="Picture 2"/>
          <p:cNvPicPr>
            <a:picLocks noChangeAspect="1" noChangeArrowheads="1"/>
          </p:cNvPicPr>
          <p:nvPr/>
        </p:nvPicPr>
        <p:blipFill>
          <a:blip r:embed="rId3" cstate="print"/>
          <a:srcRect/>
          <a:stretch>
            <a:fillRect/>
          </a:stretch>
        </p:blipFill>
        <p:spPr bwMode="auto">
          <a:xfrm>
            <a:off x="381000" y="1371600"/>
            <a:ext cx="2586038" cy="5181600"/>
          </a:xfrm>
          <a:prstGeom prst="rect">
            <a:avLst/>
          </a:prstGeom>
          <a:noFill/>
          <a:ln w="9525">
            <a:noFill/>
            <a:miter lim="800000"/>
            <a:headEnd/>
            <a:tailEnd/>
          </a:ln>
        </p:spPr>
      </p:pic>
      <p:sp>
        <p:nvSpPr>
          <p:cNvPr id="8" name="Oval 7"/>
          <p:cNvSpPr/>
          <p:nvPr/>
        </p:nvSpPr>
        <p:spPr>
          <a:xfrm>
            <a:off x="3276600" y="2057400"/>
            <a:ext cx="2819400" cy="1828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399" name="TextBox 8"/>
          <p:cNvSpPr txBox="1">
            <a:spLocks noChangeArrowheads="1"/>
          </p:cNvSpPr>
          <p:nvPr/>
        </p:nvSpPr>
        <p:spPr bwMode="auto">
          <a:xfrm>
            <a:off x="3276600" y="5799138"/>
            <a:ext cx="5562600" cy="830262"/>
          </a:xfrm>
          <a:prstGeom prst="rect">
            <a:avLst/>
          </a:prstGeom>
          <a:solidFill>
            <a:srgbClr val="FFFF99"/>
          </a:solidFill>
          <a:ln w="9525">
            <a:noFill/>
            <a:miter lim="800000"/>
            <a:headEnd/>
            <a:tailEnd/>
          </a:ln>
        </p:spPr>
        <p:txBody>
          <a:bodyPr>
            <a:spAutoFit/>
          </a:bodyPr>
          <a:lstStyle/>
          <a:p>
            <a:r>
              <a:rPr lang="en-US" sz="2400"/>
              <a:t>Transform response, Y, using Box-Cox transformation in Minitab</a:t>
            </a:r>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185</a:t>
            </a:fld>
            <a:endParaRPr lang="en-US"/>
          </a:p>
        </p:txBody>
      </p:sp>
    </p:spTree>
    <p:extLst>
      <p:ext uri="{BB962C8B-B14F-4D97-AF65-F5344CB8AC3E}">
        <p14:creationId xmlns:p14="http://schemas.microsoft.com/office/powerpoint/2010/main" val="84905962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9062" t="23333" r="29063" b="28333"/>
          <a:stretch/>
        </p:blipFill>
        <p:spPr>
          <a:xfrm>
            <a:off x="5730666" y="4479925"/>
            <a:ext cx="3193319" cy="2073275"/>
          </a:xfrm>
          <a:prstGeom prst="rect">
            <a:avLst/>
          </a:prstGeom>
        </p:spPr>
      </p:pic>
      <p:pic>
        <p:nvPicPr>
          <p:cNvPr id="3" name="Picture 2"/>
          <p:cNvPicPr>
            <a:picLocks noChangeAspect="1"/>
          </p:cNvPicPr>
          <p:nvPr/>
        </p:nvPicPr>
        <p:blipFill rotWithShape="1">
          <a:blip r:embed="rId4"/>
          <a:srcRect l="27500" t="18333" r="27500" b="23333"/>
          <a:stretch/>
        </p:blipFill>
        <p:spPr>
          <a:xfrm>
            <a:off x="1844111" y="3919434"/>
            <a:ext cx="3810000" cy="2778125"/>
          </a:xfrm>
          <a:prstGeom prst="rect">
            <a:avLst/>
          </a:prstGeom>
        </p:spPr>
      </p:pic>
      <p:sp>
        <p:nvSpPr>
          <p:cNvPr id="60418" name="Title 1"/>
          <p:cNvSpPr>
            <a:spLocks noGrp="1"/>
          </p:cNvSpPr>
          <p:nvPr>
            <p:ph type="title"/>
          </p:nvPr>
        </p:nvSpPr>
        <p:spPr/>
        <p:txBody>
          <a:bodyPr/>
          <a:lstStyle/>
          <a:p>
            <a:r>
              <a:rPr lang="en-US" sz="4000" dirty="0" smtClean="0"/>
              <a:t>Residual Analysis</a:t>
            </a:r>
            <a:br>
              <a:rPr lang="en-US" sz="4000" dirty="0" smtClean="0"/>
            </a:br>
            <a:r>
              <a:rPr lang="en-US" sz="2800" b="1" dirty="0" err="1" smtClean="0">
                <a:solidFill>
                  <a:schemeClr val="accent2"/>
                </a:solidFill>
              </a:rPr>
              <a:t>Nonnormal</a:t>
            </a:r>
            <a:r>
              <a:rPr lang="en-US" sz="2800" b="1" dirty="0" smtClean="0">
                <a:solidFill>
                  <a:schemeClr val="accent2"/>
                </a:solidFill>
              </a:rPr>
              <a:t> responses and transformations</a:t>
            </a:r>
          </a:p>
        </p:txBody>
      </p:sp>
      <p:sp>
        <p:nvSpPr>
          <p:cNvPr id="60419" name="Content Placeholder 2"/>
          <p:cNvSpPr>
            <a:spLocks noGrp="1"/>
          </p:cNvSpPr>
          <p:nvPr>
            <p:ph idx="1"/>
          </p:nvPr>
        </p:nvSpPr>
        <p:spPr>
          <a:xfrm>
            <a:off x="76200" y="1295400"/>
            <a:ext cx="8915400" cy="1524000"/>
          </a:xfrm>
        </p:spPr>
        <p:txBody>
          <a:bodyPr/>
          <a:lstStyle/>
          <a:p>
            <a:r>
              <a:rPr lang="en-US" sz="2400" dirty="0" smtClean="0"/>
              <a:t>Box-Cox transformation in Minitab</a:t>
            </a:r>
          </a:p>
          <a:p>
            <a:pPr lvl="1">
              <a:buFont typeface="Arial" pitchFamily="34" charset="0"/>
              <a:buChar char="•"/>
            </a:pPr>
            <a:r>
              <a:rPr lang="en-US" sz="2000" dirty="0" smtClean="0"/>
              <a:t>Transform response in &gt;Regression &gt;General Regression</a:t>
            </a:r>
          </a:p>
          <a:p>
            <a:pPr lvl="1">
              <a:buFont typeface="Arial" pitchFamily="34" charset="0"/>
              <a:buChar char="•"/>
            </a:pPr>
            <a:r>
              <a:rPr lang="en-US" sz="2000" dirty="0" smtClean="0"/>
              <a:t>Then use transformed response in ANOVA</a:t>
            </a:r>
          </a:p>
        </p:txBody>
      </p:sp>
      <p:sp>
        <p:nvSpPr>
          <p:cNvPr id="60420"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60421" name="Slide Number Placeholder 4"/>
          <p:cNvSpPr>
            <a:spLocks noGrp="1"/>
          </p:cNvSpPr>
          <p:nvPr>
            <p:ph type="sldNum" sz="quarter" idx="12"/>
          </p:nvPr>
        </p:nvSpPr>
        <p:spPr>
          <a:xfrm>
            <a:off x="6477000" y="6381750"/>
            <a:ext cx="2133600" cy="476250"/>
          </a:xfrm>
          <a:noFill/>
        </p:spPr>
        <p:txBody>
          <a:bodyPr/>
          <a:lstStyle/>
          <a:p>
            <a:fld id="{5E845C95-E794-488C-B87A-DBDAD667E115}" type="slidenum">
              <a:rPr lang="en-US" smtClean="0"/>
              <a:pPr/>
              <a:t>186</a:t>
            </a:fld>
            <a:endParaRPr lang="en-US" smtClean="0"/>
          </a:p>
        </p:txBody>
      </p:sp>
      <p:pic>
        <p:nvPicPr>
          <p:cNvPr id="60422" name="Picture 7"/>
          <p:cNvPicPr>
            <a:picLocks noChangeAspect="1" noChangeArrowheads="1"/>
          </p:cNvPicPr>
          <p:nvPr/>
        </p:nvPicPr>
        <p:blipFill>
          <a:blip r:embed="rId5" cstate="print"/>
          <a:srcRect/>
          <a:stretch>
            <a:fillRect/>
          </a:stretch>
        </p:blipFill>
        <p:spPr bwMode="auto">
          <a:xfrm>
            <a:off x="200025" y="2590800"/>
            <a:ext cx="1552575" cy="4191000"/>
          </a:xfrm>
          <a:prstGeom prst="rect">
            <a:avLst/>
          </a:prstGeom>
          <a:noFill/>
          <a:ln w="9525">
            <a:noFill/>
            <a:miter lim="800000"/>
            <a:headEnd/>
            <a:tailEnd/>
          </a:ln>
        </p:spPr>
      </p:pic>
      <p:sp>
        <p:nvSpPr>
          <p:cNvPr id="60423" name="TextBox 9"/>
          <p:cNvSpPr txBox="1">
            <a:spLocks noChangeArrowheads="1"/>
          </p:cNvSpPr>
          <p:nvPr/>
        </p:nvSpPr>
        <p:spPr bwMode="auto">
          <a:xfrm>
            <a:off x="4528914" y="2450078"/>
            <a:ext cx="4310285" cy="1938992"/>
          </a:xfrm>
          <a:prstGeom prst="rect">
            <a:avLst/>
          </a:prstGeom>
          <a:solidFill>
            <a:srgbClr val="FFFF99"/>
          </a:solidFill>
          <a:ln w="9525">
            <a:noFill/>
            <a:miter lim="800000"/>
            <a:headEnd/>
            <a:tailEnd/>
          </a:ln>
        </p:spPr>
        <p:txBody>
          <a:bodyPr wrap="square">
            <a:spAutoFit/>
          </a:bodyPr>
          <a:lstStyle/>
          <a:p>
            <a:r>
              <a:rPr lang="en-US" sz="2000" dirty="0"/>
              <a:t>In Minitab: </a:t>
            </a:r>
          </a:p>
          <a:p>
            <a:pPr>
              <a:buFont typeface="Wingdings" pitchFamily="2" charset="2"/>
              <a:buChar char="Ø"/>
            </a:pPr>
            <a:r>
              <a:rPr lang="en-US" sz="2000" dirty="0"/>
              <a:t>Stat</a:t>
            </a:r>
          </a:p>
          <a:p>
            <a:pPr lvl="1">
              <a:buFont typeface="Wingdings" pitchFamily="2" charset="2"/>
              <a:buChar char="Ø"/>
            </a:pPr>
            <a:r>
              <a:rPr lang="en-US" sz="2000" dirty="0"/>
              <a:t>Regression</a:t>
            </a:r>
          </a:p>
          <a:p>
            <a:pPr lvl="2">
              <a:buFont typeface="Wingdings" pitchFamily="2" charset="2"/>
              <a:buChar char="Ø"/>
            </a:pPr>
            <a:r>
              <a:rPr lang="en-US" sz="2000" dirty="0" smtClean="0"/>
              <a:t>Regression</a:t>
            </a:r>
            <a:endParaRPr lang="en-US" sz="2000" dirty="0"/>
          </a:p>
          <a:p>
            <a:pPr lvl="3">
              <a:buFont typeface="Wingdings" pitchFamily="2" charset="2"/>
              <a:buChar char="Ø"/>
            </a:pPr>
            <a:r>
              <a:rPr lang="en-US" sz="2000" dirty="0" smtClean="0"/>
              <a:t>Fit Regression Model</a:t>
            </a:r>
          </a:p>
          <a:p>
            <a:pPr lvl="4">
              <a:buFont typeface="Wingdings" pitchFamily="2" charset="2"/>
              <a:buChar char="Ø"/>
            </a:pPr>
            <a:r>
              <a:rPr lang="en-US" sz="2000" dirty="0" smtClean="0"/>
              <a:t>Options</a:t>
            </a:r>
            <a:endParaRPr lang="en-US" sz="2000" dirty="0"/>
          </a:p>
        </p:txBody>
      </p:sp>
      <p:sp>
        <p:nvSpPr>
          <p:cNvPr id="11" name="Oval 10"/>
          <p:cNvSpPr/>
          <p:nvPr/>
        </p:nvSpPr>
        <p:spPr>
          <a:xfrm>
            <a:off x="2743200" y="4175125"/>
            <a:ext cx="304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2747473" y="4648200"/>
            <a:ext cx="4572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3810000" y="5851525"/>
            <a:ext cx="6096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6629400" y="5560256"/>
            <a:ext cx="533400" cy="29126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98318784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3125" t="24444" r="33125" b="29444"/>
          <a:stretch/>
        </p:blipFill>
        <p:spPr>
          <a:xfrm>
            <a:off x="5870247" y="4439911"/>
            <a:ext cx="2895600" cy="2225322"/>
          </a:xfrm>
          <a:prstGeom prst="rect">
            <a:avLst/>
          </a:prstGeom>
        </p:spPr>
      </p:pic>
      <p:sp>
        <p:nvSpPr>
          <p:cNvPr id="60423" name="TextBox 9"/>
          <p:cNvSpPr txBox="1">
            <a:spLocks noChangeArrowheads="1"/>
          </p:cNvSpPr>
          <p:nvPr/>
        </p:nvSpPr>
        <p:spPr bwMode="auto">
          <a:xfrm>
            <a:off x="4528914" y="2450078"/>
            <a:ext cx="4310285" cy="1938992"/>
          </a:xfrm>
          <a:prstGeom prst="rect">
            <a:avLst/>
          </a:prstGeom>
          <a:solidFill>
            <a:srgbClr val="FFFF99"/>
          </a:solidFill>
          <a:ln w="9525">
            <a:noFill/>
            <a:miter lim="800000"/>
            <a:headEnd/>
            <a:tailEnd/>
          </a:ln>
        </p:spPr>
        <p:txBody>
          <a:bodyPr wrap="square">
            <a:spAutoFit/>
          </a:bodyPr>
          <a:lstStyle/>
          <a:p>
            <a:r>
              <a:rPr lang="en-US" sz="2000" dirty="0"/>
              <a:t>In Minitab: </a:t>
            </a:r>
          </a:p>
          <a:p>
            <a:pPr>
              <a:buFont typeface="Wingdings" pitchFamily="2" charset="2"/>
              <a:buChar char="Ø"/>
            </a:pPr>
            <a:r>
              <a:rPr lang="en-US" sz="2000" dirty="0"/>
              <a:t>Stat</a:t>
            </a:r>
          </a:p>
          <a:p>
            <a:pPr lvl="1">
              <a:buFont typeface="Wingdings" pitchFamily="2" charset="2"/>
              <a:buChar char="Ø"/>
            </a:pPr>
            <a:r>
              <a:rPr lang="en-US" sz="2000" dirty="0"/>
              <a:t>Regression</a:t>
            </a:r>
          </a:p>
          <a:p>
            <a:pPr lvl="2">
              <a:buFont typeface="Wingdings" pitchFamily="2" charset="2"/>
              <a:buChar char="Ø"/>
            </a:pPr>
            <a:r>
              <a:rPr lang="en-US" sz="2000" dirty="0" smtClean="0"/>
              <a:t>Regression</a:t>
            </a:r>
            <a:endParaRPr lang="en-US" sz="2000" dirty="0"/>
          </a:p>
          <a:p>
            <a:pPr lvl="3">
              <a:buFont typeface="Wingdings" pitchFamily="2" charset="2"/>
              <a:buChar char="Ø"/>
            </a:pPr>
            <a:r>
              <a:rPr lang="en-US" sz="2000" dirty="0" smtClean="0"/>
              <a:t>Fit Regression Model</a:t>
            </a:r>
          </a:p>
          <a:p>
            <a:pPr lvl="4">
              <a:buFont typeface="Wingdings" pitchFamily="2" charset="2"/>
              <a:buChar char="Ø"/>
            </a:pPr>
            <a:r>
              <a:rPr lang="en-US" sz="2000" dirty="0" smtClean="0"/>
              <a:t>Options</a:t>
            </a:r>
            <a:endParaRPr lang="en-US" sz="2000" dirty="0"/>
          </a:p>
        </p:txBody>
      </p:sp>
      <p:pic>
        <p:nvPicPr>
          <p:cNvPr id="3" name="Picture 2"/>
          <p:cNvPicPr>
            <a:picLocks noChangeAspect="1"/>
          </p:cNvPicPr>
          <p:nvPr/>
        </p:nvPicPr>
        <p:blipFill rotWithShape="1">
          <a:blip r:embed="rId4"/>
          <a:srcRect l="27500" t="18333" r="27500" b="23333"/>
          <a:stretch/>
        </p:blipFill>
        <p:spPr>
          <a:xfrm>
            <a:off x="1844111" y="3919434"/>
            <a:ext cx="3810000" cy="2778125"/>
          </a:xfrm>
          <a:prstGeom prst="rect">
            <a:avLst/>
          </a:prstGeom>
        </p:spPr>
      </p:pic>
      <p:sp>
        <p:nvSpPr>
          <p:cNvPr id="60418" name="Title 1"/>
          <p:cNvSpPr>
            <a:spLocks noGrp="1"/>
          </p:cNvSpPr>
          <p:nvPr>
            <p:ph type="title"/>
          </p:nvPr>
        </p:nvSpPr>
        <p:spPr/>
        <p:txBody>
          <a:bodyPr/>
          <a:lstStyle/>
          <a:p>
            <a:r>
              <a:rPr lang="en-US" sz="4000" dirty="0" smtClean="0"/>
              <a:t>Residual Analysis</a:t>
            </a:r>
            <a:br>
              <a:rPr lang="en-US" sz="4000" dirty="0" smtClean="0"/>
            </a:br>
            <a:r>
              <a:rPr lang="en-US" sz="2800" b="1" dirty="0" err="1" smtClean="0">
                <a:solidFill>
                  <a:schemeClr val="accent2"/>
                </a:solidFill>
              </a:rPr>
              <a:t>Nonnormal</a:t>
            </a:r>
            <a:r>
              <a:rPr lang="en-US" sz="2800" b="1" dirty="0" smtClean="0">
                <a:solidFill>
                  <a:schemeClr val="accent2"/>
                </a:solidFill>
              </a:rPr>
              <a:t> responses and transformations</a:t>
            </a:r>
          </a:p>
        </p:txBody>
      </p:sp>
      <p:sp>
        <p:nvSpPr>
          <p:cNvPr id="60419" name="Content Placeholder 2"/>
          <p:cNvSpPr>
            <a:spLocks noGrp="1"/>
          </p:cNvSpPr>
          <p:nvPr>
            <p:ph idx="1"/>
          </p:nvPr>
        </p:nvSpPr>
        <p:spPr>
          <a:xfrm>
            <a:off x="76200" y="1295400"/>
            <a:ext cx="8915400" cy="1524000"/>
          </a:xfrm>
        </p:spPr>
        <p:txBody>
          <a:bodyPr/>
          <a:lstStyle/>
          <a:p>
            <a:r>
              <a:rPr lang="en-US" sz="2400" dirty="0" smtClean="0"/>
              <a:t>Box-Cox transformation in Minitab</a:t>
            </a:r>
          </a:p>
          <a:p>
            <a:pPr lvl="1">
              <a:buFont typeface="Arial" pitchFamily="34" charset="0"/>
              <a:buChar char="•"/>
            </a:pPr>
            <a:r>
              <a:rPr lang="en-US" sz="2000" dirty="0" smtClean="0"/>
              <a:t>Transform response in &gt;Regression &gt;General Regression</a:t>
            </a:r>
          </a:p>
          <a:p>
            <a:pPr lvl="1">
              <a:buFont typeface="Arial" pitchFamily="34" charset="0"/>
              <a:buChar char="•"/>
            </a:pPr>
            <a:r>
              <a:rPr lang="en-US" sz="2000" dirty="0" smtClean="0"/>
              <a:t>Then use transformed response in ANOVA </a:t>
            </a:r>
          </a:p>
        </p:txBody>
      </p:sp>
      <p:sp>
        <p:nvSpPr>
          <p:cNvPr id="60420"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60421" name="Slide Number Placeholder 4"/>
          <p:cNvSpPr>
            <a:spLocks noGrp="1"/>
          </p:cNvSpPr>
          <p:nvPr>
            <p:ph type="sldNum" sz="quarter" idx="12"/>
          </p:nvPr>
        </p:nvSpPr>
        <p:spPr>
          <a:xfrm>
            <a:off x="6477000" y="6381750"/>
            <a:ext cx="2133600" cy="476250"/>
          </a:xfrm>
          <a:noFill/>
        </p:spPr>
        <p:txBody>
          <a:bodyPr/>
          <a:lstStyle/>
          <a:p>
            <a:fld id="{5E845C95-E794-488C-B87A-DBDAD667E115}" type="slidenum">
              <a:rPr lang="en-US" smtClean="0"/>
              <a:pPr/>
              <a:t>187</a:t>
            </a:fld>
            <a:endParaRPr lang="en-US" smtClean="0"/>
          </a:p>
        </p:txBody>
      </p:sp>
      <p:pic>
        <p:nvPicPr>
          <p:cNvPr id="60422" name="Picture 7"/>
          <p:cNvPicPr>
            <a:picLocks noChangeAspect="1" noChangeArrowheads="1"/>
          </p:cNvPicPr>
          <p:nvPr/>
        </p:nvPicPr>
        <p:blipFill>
          <a:blip r:embed="rId5" cstate="print"/>
          <a:srcRect/>
          <a:stretch>
            <a:fillRect/>
          </a:stretch>
        </p:blipFill>
        <p:spPr bwMode="auto">
          <a:xfrm>
            <a:off x="200025" y="2590800"/>
            <a:ext cx="1552575" cy="4191000"/>
          </a:xfrm>
          <a:prstGeom prst="rect">
            <a:avLst/>
          </a:prstGeom>
          <a:noFill/>
          <a:ln w="9525">
            <a:noFill/>
            <a:miter lim="800000"/>
            <a:headEnd/>
            <a:tailEnd/>
          </a:ln>
        </p:spPr>
      </p:pic>
      <p:sp>
        <p:nvSpPr>
          <p:cNvPr id="13" name="Oval 12"/>
          <p:cNvSpPr/>
          <p:nvPr/>
        </p:nvSpPr>
        <p:spPr>
          <a:xfrm>
            <a:off x="5000179" y="6088137"/>
            <a:ext cx="6096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5908170" y="5931257"/>
            <a:ext cx="1407030" cy="25772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9"/>
          <p:cNvSpPr txBox="1">
            <a:spLocks noChangeArrowheads="1"/>
          </p:cNvSpPr>
          <p:nvPr/>
        </p:nvSpPr>
        <p:spPr bwMode="auto">
          <a:xfrm>
            <a:off x="2005589" y="2590800"/>
            <a:ext cx="2431814" cy="1200329"/>
          </a:xfrm>
          <a:prstGeom prst="rect">
            <a:avLst/>
          </a:prstGeom>
          <a:solidFill>
            <a:srgbClr val="FFC000"/>
          </a:solidFill>
          <a:ln w="9525">
            <a:noFill/>
            <a:miter lim="800000"/>
            <a:headEnd/>
            <a:tailEnd/>
          </a:ln>
        </p:spPr>
        <p:txBody>
          <a:bodyPr wrap="square">
            <a:spAutoFit/>
          </a:bodyPr>
          <a:lstStyle/>
          <a:p>
            <a:r>
              <a:rPr lang="en-US" sz="2400" b="1" dirty="0" smtClean="0"/>
              <a:t>Store Transformed Response</a:t>
            </a:r>
            <a:endParaRPr lang="en-US" sz="2400" b="1" dirty="0"/>
          </a:p>
        </p:txBody>
      </p:sp>
    </p:spTree>
    <p:extLst>
      <p:ext uri="{BB962C8B-B14F-4D97-AF65-F5344CB8AC3E}">
        <p14:creationId xmlns:p14="http://schemas.microsoft.com/office/powerpoint/2010/main" val="13092059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6912" y="3005983"/>
            <a:ext cx="3656888" cy="270617"/>
          </a:xfrm>
          <a:prstGeom prst="rect">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443" name="TextBox 15"/>
          <p:cNvSpPr txBox="1">
            <a:spLocks noChangeArrowheads="1"/>
          </p:cNvSpPr>
          <p:nvPr/>
        </p:nvSpPr>
        <p:spPr bwMode="auto">
          <a:xfrm>
            <a:off x="0" y="2286000"/>
            <a:ext cx="9144000" cy="2800767"/>
          </a:xfrm>
          <a:prstGeom prst="rect">
            <a:avLst/>
          </a:prstGeom>
          <a:noFill/>
          <a:ln w="9525">
            <a:noFill/>
            <a:miter lim="800000"/>
            <a:headEnd/>
            <a:tailEnd/>
          </a:ln>
        </p:spPr>
        <p:txBody>
          <a:bodyPr>
            <a:spAutoFit/>
          </a:bodyPr>
          <a:lstStyle/>
          <a:p>
            <a:r>
              <a:rPr lang="en-US" sz="1600" b="1" dirty="0">
                <a:latin typeface="Courier New" pitchFamily="49" charset="0"/>
                <a:cs typeface="Courier New" pitchFamily="49" charset="0"/>
              </a:rPr>
              <a:t>General Regression Analysis: y versus factor </a:t>
            </a:r>
            <a:endParaRPr lang="en-US" sz="1600" dirty="0">
              <a:latin typeface="Courier New" pitchFamily="49" charset="0"/>
              <a:cs typeface="Courier New" pitchFamily="49" charset="0"/>
            </a:endParaRPr>
          </a:p>
          <a:p>
            <a:r>
              <a:rPr lang="en-US" sz="1600" b="1" dirty="0">
                <a:latin typeface="Courier New" pitchFamily="49" charset="0"/>
                <a:cs typeface="Courier New" pitchFamily="49" charset="0"/>
              </a:rPr>
              <a:t> </a:t>
            </a:r>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Box-Cox transformation</a:t>
            </a:r>
          </a:p>
          <a:p>
            <a:r>
              <a:rPr lang="en-US" sz="1600" dirty="0">
                <a:latin typeface="Courier New" pitchFamily="49" charset="0"/>
                <a:cs typeface="Courier New" pitchFamily="49" charset="0"/>
              </a:rPr>
              <a:t>Rounded </a:t>
            </a:r>
            <a:r>
              <a:rPr lang="el-GR" sz="1600" dirty="0">
                <a:latin typeface="Courier New" pitchFamily="49" charset="0"/>
                <a:cs typeface="Courier New" pitchFamily="49" charset="0"/>
              </a:rPr>
              <a:t>λ               0</a:t>
            </a:r>
          </a:p>
          <a:p>
            <a:r>
              <a:rPr lang="en-US" sz="1600" dirty="0">
                <a:latin typeface="Courier New" pitchFamily="49" charset="0"/>
                <a:cs typeface="Courier New" pitchFamily="49" charset="0"/>
              </a:rPr>
              <a:t>Estimated </a:t>
            </a:r>
            <a:r>
              <a:rPr lang="el-GR" sz="1600" dirty="0">
                <a:latin typeface="Courier New" pitchFamily="49" charset="0"/>
                <a:cs typeface="Courier New" pitchFamily="49" charset="0"/>
              </a:rPr>
              <a:t>λ             0.0415197</a:t>
            </a:r>
          </a:p>
          <a:p>
            <a:r>
              <a:rPr lang="el-GR" sz="1600" dirty="0">
                <a:latin typeface="Courier New" pitchFamily="49" charset="0"/>
                <a:cs typeface="Courier New" pitchFamily="49" charset="0"/>
              </a:rPr>
              <a:t>95% </a:t>
            </a:r>
            <a:r>
              <a:rPr lang="en-US" sz="1600" dirty="0">
                <a:latin typeface="Courier New" pitchFamily="49" charset="0"/>
                <a:cs typeface="Courier New" pitchFamily="49" charset="0"/>
              </a:rPr>
              <a:t>CI for </a:t>
            </a:r>
            <a:r>
              <a:rPr lang="el-GR" sz="1600" dirty="0">
                <a:latin typeface="Courier New" pitchFamily="49" charset="0"/>
                <a:cs typeface="Courier New" pitchFamily="49" charset="0"/>
              </a:rPr>
              <a:t>λ            (-0.297980, 0.369020)</a:t>
            </a:r>
          </a:p>
          <a:p>
            <a:endParaRPr lang="en-US" sz="1600" dirty="0" smtClean="0">
              <a:latin typeface="Courier New" pitchFamily="49" charset="0"/>
              <a:cs typeface="Courier New" pitchFamily="49" charset="0"/>
            </a:endParaRPr>
          </a:p>
          <a:p>
            <a:r>
              <a:rPr lang="en-US" sz="1600" dirty="0">
                <a:latin typeface="Courier New" pitchFamily="49" charset="0"/>
                <a:cs typeface="Courier New" pitchFamily="49" charset="0"/>
              </a:rPr>
              <a:t>Regression Equation</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ln(y) = 2.335 + 0.0005 factor</a:t>
            </a:r>
          </a:p>
          <a:p>
            <a:endParaRPr lang="en-US" sz="1600" dirty="0">
              <a:latin typeface="Courier New" pitchFamily="49" charset="0"/>
              <a:cs typeface="Courier New" pitchFamily="49" charset="0"/>
            </a:endParaRPr>
          </a:p>
        </p:txBody>
      </p:sp>
      <p:sp>
        <p:nvSpPr>
          <p:cNvPr id="61444" name="Title 1"/>
          <p:cNvSpPr>
            <a:spLocks noGrp="1"/>
          </p:cNvSpPr>
          <p:nvPr>
            <p:ph type="title"/>
          </p:nvPr>
        </p:nvSpPr>
        <p:spPr/>
        <p:txBody>
          <a:bodyPr/>
          <a:lstStyle/>
          <a:p>
            <a:r>
              <a:rPr lang="en-US" sz="4000" dirty="0" smtClean="0"/>
              <a:t>Residual Analysis</a:t>
            </a:r>
            <a:br>
              <a:rPr lang="en-US" sz="4000" dirty="0" smtClean="0"/>
            </a:br>
            <a:r>
              <a:rPr lang="en-US" sz="2800" b="1" dirty="0" err="1" smtClean="0">
                <a:solidFill>
                  <a:schemeClr val="accent2"/>
                </a:solidFill>
              </a:rPr>
              <a:t>Nonnormal</a:t>
            </a:r>
            <a:r>
              <a:rPr lang="en-US" sz="2800" b="1" dirty="0" smtClean="0">
                <a:solidFill>
                  <a:schemeClr val="accent2"/>
                </a:solidFill>
              </a:rPr>
              <a:t> responses and transformations</a:t>
            </a:r>
          </a:p>
        </p:txBody>
      </p:sp>
      <p:sp>
        <p:nvSpPr>
          <p:cNvPr id="61445" name="Content Placeholder 2"/>
          <p:cNvSpPr>
            <a:spLocks noGrp="1"/>
          </p:cNvSpPr>
          <p:nvPr>
            <p:ph idx="1"/>
          </p:nvPr>
        </p:nvSpPr>
        <p:spPr>
          <a:xfrm>
            <a:off x="76200" y="1295400"/>
            <a:ext cx="8915400" cy="1600200"/>
          </a:xfrm>
        </p:spPr>
        <p:txBody>
          <a:bodyPr/>
          <a:lstStyle/>
          <a:p>
            <a:r>
              <a:rPr lang="en-US" sz="2400" dirty="0" smtClean="0"/>
              <a:t>Box-Cox transformation in Minitab</a:t>
            </a:r>
          </a:p>
          <a:p>
            <a:pPr lvl="1">
              <a:buFont typeface="Arial" pitchFamily="34" charset="0"/>
              <a:buChar char="•"/>
            </a:pPr>
            <a:r>
              <a:rPr lang="en-US" sz="2000" dirty="0" smtClean="0"/>
              <a:t>Use value of </a:t>
            </a:r>
            <a:r>
              <a:rPr lang="el-GR" sz="2000" dirty="0" smtClean="0"/>
              <a:t>λ</a:t>
            </a:r>
            <a:r>
              <a:rPr lang="en-US" sz="2000" dirty="0" smtClean="0"/>
              <a:t> that makes practical sense – use rounded </a:t>
            </a:r>
            <a:r>
              <a:rPr lang="el-GR" sz="2000" dirty="0" smtClean="0"/>
              <a:t>λ</a:t>
            </a:r>
            <a:endParaRPr lang="en-US" sz="2000" dirty="0" smtClean="0"/>
          </a:p>
        </p:txBody>
      </p:sp>
      <p:sp>
        <p:nvSpPr>
          <p:cNvPr id="6144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61447" name="Slide Number Placeholder 4"/>
          <p:cNvSpPr>
            <a:spLocks noGrp="1"/>
          </p:cNvSpPr>
          <p:nvPr>
            <p:ph type="sldNum" sz="quarter" idx="12"/>
          </p:nvPr>
        </p:nvSpPr>
        <p:spPr>
          <a:noFill/>
        </p:spPr>
        <p:txBody>
          <a:bodyPr/>
          <a:lstStyle/>
          <a:p>
            <a:fld id="{52210C19-6A68-4631-84CA-9A23C1CECD63}" type="slidenum">
              <a:rPr lang="en-US" smtClean="0"/>
              <a:pPr/>
              <a:t>188</a:t>
            </a:fld>
            <a:endParaRPr lang="en-US" smtClean="0"/>
          </a:p>
        </p:txBody>
      </p:sp>
      <p:pic>
        <p:nvPicPr>
          <p:cNvPr id="61448" name="Picture 17"/>
          <p:cNvPicPr>
            <a:picLocks noChangeAspect="1" noChangeArrowheads="1"/>
          </p:cNvPicPr>
          <p:nvPr/>
        </p:nvPicPr>
        <p:blipFill>
          <a:blip r:embed="rId2" cstate="print"/>
          <a:srcRect/>
          <a:stretch>
            <a:fillRect/>
          </a:stretch>
        </p:blipFill>
        <p:spPr bwMode="auto">
          <a:xfrm>
            <a:off x="6781800" y="3276600"/>
            <a:ext cx="2028825" cy="3581400"/>
          </a:xfrm>
          <a:prstGeom prst="rect">
            <a:avLst/>
          </a:prstGeom>
          <a:noFill/>
          <a:ln w="9525">
            <a:noFill/>
            <a:miter lim="800000"/>
            <a:headEnd/>
            <a:tailEnd/>
          </a:ln>
        </p:spPr>
      </p:pic>
      <p:sp>
        <p:nvSpPr>
          <p:cNvPr id="9" name="Rectangle 8"/>
          <p:cNvSpPr/>
          <p:nvPr/>
        </p:nvSpPr>
        <p:spPr>
          <a:xfrm>
            <a:off x="76200" y="4495800"/>
            <a:ext cx="762000" cy="304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hape 21"/>
          <p:cNvCxnSpPr>
            <a:stCxn id="9" idx="0"/>
          </p:cNvCxnSpPr>
          <p:nvPr/>
        </p:nvCxnSpPr>
        <p:spPr>
          <a:xfrm rot="16200000" flipH="1">
            <a:off x="4152900" y="800100"/>
            <a:ext cx="76200" cy="7467600"/>
          </a:xfrm>
          <a:prstGeom prst="bentConnector4">
            <a:avLst>
              <a:gd name="adj1" fmla="val -300000"/>
              <a:gd name="adj2" fmla="val 52551"/>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924800" y="4572000"/>
            <a:ext cx="0" cy="228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1452" name="TextBox 25"/>
          <p:cNvSpPr txBox="1">
            <a:spLocks noChangeArrowheads="1"/>
          </p:cNvSpPr>
          <p:nvPr/>
        </p:nvSpPr>
        <p:spPr bwMode="auto">
          <a:xfrm>
            <a:off x="3009900" y="5048458"/>
            <a:ext cx="3048000" cy="923925"/>
          </a:xfrm>
          <a:prstGeom prst="rect">
            <a:avLst/>
          </a:prstGeom>
          <a:noFill/>
          <a:ln w="28575">
            <a:solidFill>
              <a:srgbClr val="C00000"/>
            </a:solidFill>
            <a:miter lim="800000"/>
            <a:headEnd/>
            <a:tailEnd/>
          </a:ln>
        </p:spPr>
        <p:txBody>
          <a:bodyPr>
            <a:spAutoFit/>
          </a:bodyPr>
          <a:lstStyle/>
          <a:p>
            <a:r>
              <a:rPr lang="en-US"/>
              <a:t>ln(y) = BOXC1</a:t>
            </a:r>
          </a:p>
          <a:p>
            <a:endParaRPr lang="en-US"/>
          </a:p>
          <a:p>
            <a:r>
              <a:rPr lang="en-US"/>
              <a:t>e.g.  ln(7.015) = 1.94799</a:t>
            </a:r>
          </a:p>
        </p:txBody>
      </p:sp>
    </p:spTree>
    <p:extLst>
      <p:ext uri="{BB962C8B-B14F-4D97-AF65-F5344CB8AC3E}">
        <p14:creationId xmlns:p14="http://schemas.microsoft.com/office/powerpoint/2010/main" val="313327074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1117" y="2667000"/>
            <a:ext cx="4727485" cy="3145873"/>
          </a:xfrm>
          <a:prstGeom prst="rect">
            <a:avLst/>
          </a:prstGeom>
        </p:spPr>
      </p:pic>
      <p:sp>
        <p:nvSpPr>
          <p:cNvPr id="62466" name="Title 1"/>
          <p:cNvSpPr>
            <a:spLocks noGrp="1"/>
          </p:cNvSpPr>
          <p:nvPr>
            <p:ph type="title"/>
          </p:nvPr>
        </p:nvSpPr>
        <p:spPr/>
        <p:txBody>
          <a:bodyPr/>
          <a:lstStyle/>
          <a:p>
            <a:r>
              <a:rPr lang="en-US" sz="4000" dirty="0" smtClean="0"/>
              <a:t>Residual Analysis</a:t>
            </a:r>
            <a:br>
              <a:rPr lang="en-US" sz="4000" dirty="0" smtClean="0"/>
            </a:br>
            <a:r>
              <a:rPr lang="en-US" sz="2800" b="1" dirty="0" err="1" smtClean="0">
                <a:solidFill>
                  <a:schemeClr val="accent2"/>
                </a:solidFill>
              </a:rPr>
              <a:t>Nonnormal</a:t>
            </a:r>
            <a:r>
              <a:rPr lang="en-US" sz="2800" b="1" dirty="0" smtClean="0">
                <a:solidFill>
                  <a:schemeClr val="accent2"/>
                </a:solidFill>
              </a:rPr>
              <a:t> responses and transformations</a:t>
            </a:r>
          </a:p>
        </p:txBody>
      </p:sp>
      <p:sp>
        <p:nvSpPr>
          <p:cNvPr id="62467" name="Content Placeholder 2"/>
          <p:cNvSpPr>
            <a:spLocks noGrp="1"/>
          </p:cNvSpPr>
          <p:nvPr>
            <p:ph idx="1"/>
          </p:nvPr>
        </p:nvSpPr>
        <p:spPr>
          <a:xfrm>
            <a:off x="76200" y="1295400"/>
            <a:ext cx="8915400" cy="5334000"/>
          </a:xfrm>
        </p:spPr>
        <p:txBody>
          <a:bodyPr/>
          <a:lstStyle/>
          <a:p>
            <a:r>
              <a:rPr lang="en-US" sz="2400" dirty="0" smtClean="0"/>
              <a:t>Box-Cox transformation in Minitab</a:t>
            </a:r>
          </a:p>
          <a:p>
            <a:pPr lvl="1">
              <a:buFont typeface="Arial" pitchFamily="34" charset="0"/>
              <a:buChar char="•"/>
            </a:pPr>
            <a:r>
              <a:rPr lang="en-US" sz="2000" dirty="0" smtClean="0"/>
              <a:t>Transform response in &gt;Regression &gt;General Regression</a:t>
            </a:r>
          </a:p>
          <a:p>
            <a:pPr lvl="1">
              <a:buFont typeface="Arial" pitchFamily="34" charset="0"/>
              <a:buChar char="•"/>
            </a:pPr>
            <a:r>
              <a:rPr lang="en-US" sz="2000" dirty="0" smtClean="0"/>
              <a:t>Then use transformed response in ANOVA</a:t>
            </a:r>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eaLnBrk="1" hangingPunct="1">
              <a:spcBef>
                <a:spcPts val="1800"/>
              </a:spcBef>
              <a:buFont typeface="Arial" pitchFamily="34" charset="0"/>
              <a:buChar char="•"/>
            </a:pPr>
            <a:r>
              <a:rPr lang="en-US" sz="2000" dirty="0" smtClean="0"/>
              <a:t>Remember: ANOVA conclusions apply to transformed data</a:t>
            </a:r>
          </a:p>
          <a:p>
            <a:pPr lvl="1" eaLnBrk="1" hangingPunct="1">
              <a:buFont typeface="Arial" pitchFamily="34" charset="0"/>
              <a:buChar char="•"/>
            </a:pPr>
            <a:r>
              <a:rPr lang="en-US" sz="2000" dirty="0" smtClean="0"/>
              <a:t>Do reverse transformation</a:t>
            </a:r>
          </a:p>
          <a:p>
            <a:pPr lvl="1">
              <a:buFont typeface="Arial" pitchFamily="34" charset="0"/>
              <a:buChar char="•"/>
            </a:pPr>
            <a:endParaRPr lang="en-US" sz="2000" dirty="0" smtClean="0"/>
          </a:p>
          <a:p>
            <a:pPr lvl="1">
              <a:buFont typeface="Arial" pitchFamily="34" charset="0"/>
              <a:buChar char="•"/>
            </a:pPr>
            <a:endParaRPr lang="en-US" sz="2000" dirty="0" smtClean="0"/>
          </a:p>
        </p:txBody>
      </p:sp>
      <p:sp>
        <p:nvSpPr>
          <p:cNvPr id="62468"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62469" name="Slide Number Placeholder 4"/>
          <p:cNvSpPr>
            <a:spLocks noGrp="1"/>
          </p:cNvSpPr>
          <p:nvPr>
            <p:ph type="sldNum" sz="quarter" idx="12"/>
          </p:nvPr>
        </p:nvSpPr>
        <p:spPr>
          <a:noFill/>
        </p:spPr>
        <p:txBody>
          <a:bodyPr/>
          <a:lstStyle/>
          <a:p>
            <a:fld id="{FBBCD2F8-8D2A-4A94-BE88-56A9C62FC6C3}" type="slidenum">
              <a:rPr lang="en-US" smtClean="0"/>
              <a:pPr/>
              <a:t>189</a:t>
            </a:fld>
            <a:endParaRPr lang="en-US" smtClean="0"/>
          </a:p>
        </p:txBody>
      </p:sp>
      <p:pic>
        <p:nvPicPr>
          <p:cNvPr id="62470" name="Picture 7"/>
          <p:cNvPicPr>
            <a:picLocks noChangeAspect="1" noChangeArrowheads="1"/>
          </p:cNvPicPr>
          <p:nvPr/>
        </p:nvPicPr>
        <p:blipFill>
          <a:blip r:embed="rId3" cstate="print"/>
          <a:srcRect/>
          <a:stretch>
            <a:fillRect/>
          </a:stretch>
        </p:blipFill>
        <p:spPr bwMode="auto">
          <a:xfrm>
            <a:off x="152400" y="2667000"/>
            <a:ext cx="4114800" cy="3200400"/>
          </a:xfrm>
          <a:prstGeom prst="rect">
            <a:avLst/>
          </a:prstGeom>
          <a:noFill/>
          <a:ln w="9525">
            <a:noFill/>
            <a:miter lim="800000"/>
            <a:headEnd/>
            <a:tailEnd/>
          </a:ln>
        </p:spPr>
      </p:pic>
      <p:sp>
        <p:nvSpPr>
          <p:cNvPr id="9" name="Oval 8"/>
          <p:cNvSpPr/>
          <p:nvPr/>
        </p:nvSpPr>
        <p:spPr>
          <a:xfrm>
            <a:off x="76200" y="2514600"/>
            <a:ext cx="1371600" cy="533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47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3" name="Oval 12"/>
          <p:cNvSpPr/>
          <p:nvPr/>
        </p:nvSpPr>
        <p:spPr>
          <a:xfrm>
            <a:off x="4343400" y="2743200"/>
            <a:ext cx="2438400" cy="1600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1905000" y="2895600"/>
            <a:ext cx="6096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273124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52450" y="0"/>
            <a:ext cx="8229600" cy="1143000"/>
          </a:xfrm>
          <a:noFill/>
        </p:spPr>
        <p:txBody>
          <a:bodyPr/>
          <a:lstStyle/>
          <a:p>
            <a:pPr eaLnBrk="1" hangingPunct="1"/>
            <a:r>
              <a:rPr lang="en-US" smtClean="0"/>
              <a:t>Cake Baking Example (cont.)</a:t>
            </a:r>
          </a:p>
        </p:txBody>
      </p:sp>
      <p:sp>
        <p:nvSpPr>
          <p:cNvPr id="43013" name="Rectangle 3"/>
          <p:cNvSpPr>
            <a:spLocks noGrp="1" noChangeArrowheads="1"/>
          </p:cNvSpPr>
          <p:nvPr>
            <p:ph type="body" idx="1"/>
          </p:nvPr>
        </p:nvSpPr>
        <p:spPr>
          <a:xfrm>
            <a:off x="381000" y="1447800"/>
            <a:ext cx="8382000" cy="4525963"/>
          </a:xfrm>
        </p:spPr>
        <p:txBody>
          <a:bodyPr/>
          <a:lstStyle/>
          <a:p>
            <a:pPr eaLnBrk="1" hangingPunct="1">
              <a:defRPr/>
            </a:pPr>
            <a:r>
              <a:rPr lang="en-US" sz="2800" dirty="0" smtClean="0"/>
              <a:t>In both experiments the </a:t>
            </a:r>
            <a:r>
              <a:rPr lang="en-US" sz="2800" b="1" dirty="0" smtClean="0">
                <a:solidFill>
                  <a:schemeClr val="accent6"/>
                </a:solidFill>
              </a:rPr>
              <a:t>average</a:t>
            </a:r>
            <a:r>
              <a:rPr lang="en-US" sz="2800" dirty="0" smtClean="0"/>
              <a:t> cake heights were the same.</a:t>
            </a:r>
          </a:p>
          <a:p>
            <a:pPr eaLnBrk="1" hangingPunct="1">
              <a:defRPr/>
            </a:pPr>
            <a:r>
              <a:rPr lang="en-US" sz="2800" dirty="0" smtClean="0"/>
              <a:t>However the </a:t>
            </a:r>
            <a:r>
              <a:rPr lang="en-US" sz="2800" dirty="0" smtClean="0">
                <a:solidFill>
                  <a:schemeClr val="accent6"/>
                </a:solidFill>
              </a:rPr>
              <a:t>spread</a:t>
            </a:r>
            <a:r>
              <a:rPr lang="en-US" sz="2800" dirty="0" smtClean="0"/>
              <a:t> or </a:t>
            </a:r>
            <a:r>
              <a:rPr lang="en-US" sz="2800" b="1" dirty="0" smtClean="0">
                <a:solidFill>
                  <a:schemeClr val="accent6"/>
                </a:solidFill>
              </a:rPr>
              <a:t>variance</a:t>
            </a:r>
            <a:r>
              <a:rPr lang="en-US" sz="2800" dirty="0" smtClean="0"/>
              <a:t> of the cake height is larger in experiment 2 (i.e. more random variation).</a:t>
            </a:r>
          </a:p>
          <a:p>
            <a:pPr eaLnBrk="1" hangingPunct="1">
              <a:defRPr/>
            </a:pPr>
            <a:r>
              <a:rPr lang="en-US" sz="2800" dirty="0" smtClean="0"/>
              <a:t>Our conclusion (does # eggs affect cake height?) depends on </a:t>
            </a:r>
            <a:r>
              <a:rPr lang="en-US" sz="2800" b="1" dirty="0" smtClean="0">
                <a:solidFill>
                  <a:schemeClr val="accent6"/>
                </a:solidFill>
              </a:rPr>
              <a:t>both</a:t>
            </a:r>
          </a:p>
          <a:p>
            <a:pPr lvl="1" eaLnBrk="1" hangingPunct="1">
              <a:defRPr/>
            </a:pPr>
            <a:r>
              <a:rPr lang="en-US" sz="2400" dirty="0" smtClean="0"/>
              <a:t>Comparison of average responses at each factor level</a:t>
            </a:r>
          </a:p>
          <a:p>
            <a:pPr lvl="1" eaLnBrk="1" hangingPunct="1">
              <a:defRPr/>
            </a:pPr>
            <a:r>
              <a:rPr lang="en-US" sz="2400" dirty="0" smtClean="0"/>
              <a:t>Comparison of variance between avg. level responses to random variation (variance of responses within each factor level)</a:t>
            </a:r>
          </a:p>
        </p:txBody>
      </p:sp>
      <p:sp>
        <p:nvSpPr>
          <p:cNvPr id="45060" name="Slide Number Placeholder 3"/>
          <p:cNvSpPr>
            <a:spLocks noGrp="1"/>
          </p:cNvSpPr>
          <p:nvPr>
            <p:ph type="sldNum" sz="quarter" idx="12"/>
          </p:nvPr>
        </p:nvSpPr>
        <p:spPr>
          <a:noFill/>
        </p:spPr>
        <p:txBody>
          <a:bodyPr/>
          <a:lstStyle/>
          <a:p>
            <a:fld id="{E6A1F16B-EE76-42F0-B450-5DB363AE5695}" type="slidenum">
              <a:rPr lang="en-US" smtClean="0"/>
              <a:pPr/>
              <a:t>19</a:t>
            </a:fld>
            <a:endParaRPr lang="en-US" smtClean="0"/>
          </a:p>
        </p:txBody>
      </p:sp>
      <p:sp>
        <p:nvSpPr>
          <p:cNvPr id="45061"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63491" name="Slide Number Placeholder 5"/>
          <p:cNvSpPr>
            <a:spLocks noGrp="1"/>
          </p:cNvSpPr>
          <p:nvPr>
            <p:ph type="sldNum" sz="quarter" idx="12"/>
          </p:nvPr>
        </p:nvSpPr>
        <p:spPr>
          <a:noFill/>
        </p:spPr>
        <p:txBody>
          <a:bodyPr/>
          <a:lstStyle/>
          <a:p>
            <a:fld id="{4BB7ADF5-631C-4329-A88F-ACD5EC06ED9C}" type="slidenum">
              <a:rPr lang="en-US" smtClean="0"/>
              <a:pPr/>
              <a:t>190</a:t>
            </a:fld>
            <a:endParaRPr lang="en-US" smtClean="0"/>
          </a:p>
        </p:txBody>
      </p:sp>
      <p:sp>
        <p:nvSpPr>
          <p:cNvPr id="63492" name="Rectangle 2"/>
          <p:cNvSpPr>
            <a:spLocks noGrp="1" noChangeArrowheads="1"/>
          </p:cNvSpPr>
          <p:nvPr>
            <p:ph type="title"/>
          </p:nvPr>
        </p:nvSpPr>
        <p:spPr/>
        <p:txBody>
          <a:bodyPr/>
          <a:lstStyle/>
          <a:p>
            <a:pPr eaLnBrk="1" hangingPunct="1"/>
            <a:r>
              <a:rPr lang="en-US" sz="4000" dirty="0" smtClean="0"/>
              <a:t>Residual Analysis</a:t>
            </a:r>
            <a:br>
              <a:rPr lang="en-US" sz="4000" dirty="0" smtClean="0"/>
            </a:br>
            <a:r>
              <a:rPr lang="en-US" sz="2800" b="1" dirty="0" smtClean="0">
                <a:solidFill>
                  <a:schemeClr val="accent2"/>
                </a:solidFill>
              </a:rPr>
              <a:t>Residuals independently distributed?</a:t>
            </a:r>
          </a:p>
        </p:txBody>
      </p:sp>
      <p:sp>
        <p:nvSpPr>
          <p:cNvPr id="63493" name="Rectangle 3"/>
          <p:cNvSpPr>
            <a:spLocks noGrp="1" noChangeArrowheads="1"/>
          </p:cNvSpPr>
          <p:nvPr>
            <p:ph type="body" idx="1"/>
          </p:nvPr>
        </p:nvSpPr>
        <p:spPr>
          <a:xfrm>
            <a:off x="381000" y="1143000"/>
            <a:ext cx="8229600" cy="3733800"/>
          </a:xfrm>
        </p:spPr>
        <p:txBody>
          <a:bodyPr/>
          <a:lstStyle/>
          <a:p>
            <a:pPr eaLnBrk="1" hangingPunct="1"/>
            <a:r>
              <a:rPr lang="en-US" sz="2800" smtClean="0"/>
              <a:t>Residual vs time – random scatter plot?</a:t>
            </a:r>
          </a:p>
          <a:p>
            <a:pPr lvl="1" eaLnBrk="1" hangingPunct="1"/>
            <a:r>
              <a:rPr lang="en-US" sz="2400" smtClean="0"/>
              <a:t>If not a random scatter plot indicates correlation between residuals – i.e. not independently distributed</a:t>
            </a:r>
          </a:p>
          <a:p>
            <a:pPr lvl="1" eaLnBrk="1" hangingPunct="1"/>
            <a:r>
              <a:rPr lang="en-US" sz="2400" smtClean="0"/>
              <a:t>Causes of correlation</a:t>
            </a:r>
          </a:p>
          <a:p>
            <a:pPr lvl="2" eaLnBrk="1" hangingPunct="1"/>
            <a:r>
              <a:rPr lang="en-US" sz="2000" smtClean="0"/>
              <a:t>Skill of subjects or experimenter changes over time</a:t>
            </a:r>
          </a:p>
          <a:p>
            <a:pPr lvl="2" eaLnBrk="1" hangingPunct="1"/>
            <a:r>
              <a:rPr lang="en-US" sz="2000" smtClean="0"/>
              <a:t>Equipment wear will change responses over time</a:t>
            </a:r>
          </a:p>
          <a:p>
            <a:pPr lvl="2" eaLnBrk="1" hangingPunct="1"/>
            <a:r>
              <a:rPr lang="en-US" sz="2000" smtClean="0"/>
              <a:t>Experiment not properly randomized</a:t>
            </a:r>
          </a:p>
          <a:p>
            <a:pPr eaLnBrk="1" hangingPunct="1"/>
            <a:endParaRPr lang="en-US" sz="2800" smtClean="0"/>
          </a:p>
        </p:txBody>
      </p:sp>
      <p:grpSp>
        <p:nvGrpSpPr>
          <p:cNvPr id="63494" name="Group 29"/>
          <p:cNvGrpSpPr>
            <a:grpSpLocks/>
          </p:cNvGrpSpPr>
          <p:nvPr/>
        </p:nvGrpSpPr>
        <p:grpSpPr bwMode="auto">
          <a:xfrm>
            <a:off x="304800" y="4114800"/>
            <a:ext cx="8077200" cy="2195513"/>
            <a:chOff x="192" y="2304"/>
            <a:chExt cx="5088" cy="1383"/>
          </a:xfrm>
        </p:grpSpPr>
        <p:grpSp>
          <p:nvGrpSpPr>
            <p:cNvPr id="63497" name="Group 11"/>
            <p:cNvGrpSpPr>
              <a:grpSpLocks/>
            </p:cNvGrpSpPr>
            <p:nvPr/>
          </p:nvGrpSpPr>
          <p:grpSpPr bwMode="auto">
            <a:xfrm>
              <a:off x="192" y="2304"/>
              <a:ext cx="2208" cy="1383"/>
              <a:chOff x="192" y="2304"/>
              <a:chExt cx="2208" cy="1383"/>
            </a:xfrm>
          </p:grpSpPr>
          <p:grpSp>
            <p:nvGrpSpPr>
              <p:cNvPr id="63509" name="Group 9"/>
              <p:cNvGrpSpPr>
                <a:grpSpLocks/>
              </p:cNvGrpSpPr>
              <p:nvPr/>
            </p:nvGrpSpPr>
            <p:grpSpPr bwMode="auto">
              <a:xfrm>
                <a:off x="480" y="2400"/>
                <a:ext cx="1920" cy="1287"/>
                <a:chOff x="240" y="2400"/>
                <a:chExt cx="1920" cy="1287"/>
              </a:xfrm>
            </p:grpSpPr>
            <p:sp>
              <p:nvSpPr>
                <p:cNvPr id="63512" name="Line 4"/>
                <p:cNvSpPr>
                  <a:spLocks noChangeShapeType="1"/>
                </p:cNvSpPr>
                <p:nvPr/>
              </p:nvSpPr>
              <p:spPr bwMode="auto">
                <a:xfrm>
                  <a:off x="240" y="2400"/>
                  <a:ext cx="0" cy="1008"/>
                </a:xfrm>
                <a:prstGeom prst="line">
                  <a:avLst/>
                </a:prstGeom>
                <a:noFill/>
                <a:ln w="9525">
                  <a:solidFill>
                    <a:schemeClr val="tx1"/>
                  </a:solidFill>
                  <a:round/>
                  <a:headEnd/>
                  <a:tailEnd/>
                </a:ln>
              </p:spPr>
              <p:txBody>
                <a:bodyPr/>
                <a:lstStyle/>
                <a:p>
                  <a:endParaRPr lang="en-US"/>
                </a:p>
              </p:txBody>
            </p:sp>
            <p:sp>
              <p:nvSpPr>
                <p:cNvPr id="63513" name="Line 5"/>
                <p:cNvSpPr>
                  <a:spLocks noChangeShapeType="1"/>
                </p:cNvSpPr>
                <p:nvPr/>
              </p:nvSpPr>
              <p:spPr bwMode="auto">
                <a:xfrm>
                  <a:off x="240" y="3408"/>
                  <a:ext cx="1920" cy="0"/>
                </a:xfrm>
                <a:prstGeom prst="line">
                  <a:avLst/>
                </a:prstGeom>
                <a:noFill/>
                <a:ln w="9525">
                  <a:solidFill>
                    <a:schemeClr val="tx1"/>
                  </a:solidFill>
                  <a:round/>
                  <a:headEnd/>
                  <a:tailEnd/>
                </a:ln>
              </p:spPr>
              <p:txBody>
                <a:bodyPr/>
                <a:lstStyle/>
                <a:p>
                  <a:endParaRPr lang="en-US"/>
                </a:p>
              </p:txBody>
            </p:sp>
            <p:sp>
              <p:nvSpPr>
                <p:cNvPr id="63514" name="Line 6"/>
                <p:cNvSpPr>
                  <a:spLocks noChangeShapeType="1"/>
                </p:cNvSpPr>
                <p:nvPr/>
              </p:nvSpPr>
              <p:spPr bwMode="auto">
                <a:xfrm>
                  <a:off x="240" y="2880"/>
                  <a:ext cx="1920" cy="0"/>
                </a:xfrm>
                <a:prstGeom prst="line">
                  <a:avLst/>
                </a:prstGeom>
                <a:noFill/>
                <a:ln w="9525">
                  <a:solidFill>
                    <a:schemeClr val="tx1"/>
                  </a:solidFill>
                  <a:round/>
                  <a:headEnd/>
                  <a:tailEnd/>
                </a:ln>
              </p:spPr>
              <p:txBody>
                <a:bodyPr/>
                <a:lstStyle/>
                <a:p>
                  <a:endParaRPr lang="en-US"/>
                </a:p>
              </p:txBody>
            </p:sp>
            <p:sp>
              <p:nvSpPr>
                <p:cNvPr id="63515" name="Text Box 7"/>
                <p:cNvSpPr txBox="1">
                  <a:spLocks noChangeArrowheads="1"/>
                </p:cNvSpPr>
                <p:nvPr/>
              </p:nvSpPr>
              <p:spPr bwMode="auto">
                <a:xfrm>
                  <a:off x="1440" y="3456"/>
                  <a:ext cx="576" cy="231"/>
                </a:xfrm>
                <a:prstGeom prst="rect">
                  <a:avLst/>
                </a:prstGeom>
                <a:noFill/>
                <a:ln w="9525">
                  <a:noFill/>
                  <a:miter lim="800000"/>
                  <a:headEnd/>
                  <a:tailEnd/>
                </a:ln>
              </p:spPr>
              <p:txBody>
                <a:bodyPr>
                  <a:spAutoFit/>
                </a:bodyPr>
                <a:lstStyle/>
                <a:p>
                  <a:pPr>
                    <a:spcBef>
                      <a:spcPct val="50000"/>
                    </a:spcBef>
                  </a:pPr>
                  <a:r>
                    <a:rPr lang="en-US"/>
                    <a:t>Time</a:t>
                  </a:r>
                </a:p>
              </p:txBody>
            </p:sp>
          </p:grpSp>
          <p:sp>
            <p:nvSpPr>
              <p:cNvPr id="63510" name="Text Box 8"/>
              <p:cNvSpPr txBox="1">
                <a:spLocks noChangeArrowheads="1"/>
              </p:cNvSpPr>
              <p:nvPr/>
            </p:nvSpPr>
            <p:spPr bwMode="auto">
              <a:xfrm>
                <a:off x="192" y="2304"/>
                <a:ext cx="384" cy="231"/>
              </a:xfrm>
              <a:prstGeom prst="rect">
                <a:avLst/>
              </a:prstGeom>
              <a:noFill/>
              <a:ln w="9525">
                <a:noFill/>
                <a:miter lim="800000"/>
                <a:headEnd/>
                <a:tailEnd/>
              </a:ln>
            </p:spPr>
            <p:txBody>
              <a:bodyPr>
                <a:spAutoFit/>
              </a:bodyPr>
              <a:lstStyle/>
              <a:p>
                <a:pPr>
                  <a:spcBef>
                    <a:spcPct val="50000"/>
                  </a:spcBef>
                </a:pPr>
                <a:r>
                  <a:rPr lang="en-US"/>
                  <a:t>e</a:t>
                </a:r>
                <a:r>
                  <a:rPr lang="en-US" baseline="-25000"/>
                  <a:t>ij</a:t>
                </a:r>
              </a:p>
            </p:txBody>
          </p:sp>
          <p:sp>
            <p:nvSpPr>
              <p:cNvPr id="63511" name="Text Box 10"/>
              <p:cNvSpPr txBox="1">
                <a:spLocks noChangeArrowheads="1"/>
              </p:cNvSpPr>
              <p:nvPr/>
            </p:nvSpPr>
            <p:spPr bwMode="auto">
              <a:xfrm>
                <a:off x="240" y="2784"/>
                <a:ext cx="336" cy="231"/>
              </a:xfrm>
              <a:prstGeom prst="rect">
                <a:avLst/>
              </a:prstGeom>
              <a:noFill/>
              <a:ln w="9525">
                <a:noFill/>
                <a:miter lim="800000"/>
                <a:headEnd/>
                <a:tailEnd/>
              </a:ln>
            </p:spPr>
            <p:txBody>
              <a:bodyPr>
                <a:spAutoFit/>
              </a:bodyPr>
              <a:lstStyle/>
              <a:p>
                <a:pPr>
                  <a:spcBef>
                    <a:spcPct val="50000"/>
                  </a:spcBef>
                </a:pPr>
                <a:r>
                  <a:rPr lang="en-US"/>
                  <a:t>0</a:t>
                </a:r>
              </a:p>
            </p:txBody>
          </p:sp>
        </p:grpSp>
        <p:grpSp>
          <p:nvGrpSpPr>
            <p:cNvPr id="63498" name="Group 12"/>
            <p:cNvGrpSpPr>
              <a:grpSpLocks/>
            </p:cNvGrpSpPr>
            <p:nvPr/>
          </p:nvGrpSpPr>
          <p:grpSpPr bwMode="auto">
            <a:xfrm>
              <a:off x="2976" y="2304"/>
              <a:ext cx="2208" cy="1383"/>
              <a:chOff x="192" y="2304"/>
              <a:chExt cx="2208" cy="1383"/>
            </a:xfrm>
          </p:grpSpPr>
          <p:grpSp>
            <p:nvGrpSpPr>
              <p:cNvPr id="63502" name="Group 13"/>
              <p:cNvGrpSpPr>
                <a:grpSpLocks/>
              </p:cNvGrpSpPr>
              <p:nvPr/>
            </p:nvGrpSpPr>
            <p:grpSpPr bwMode="auto">
              <a:xfrm>
                <a:off x="480" y="2400"/>
                <a:ext cx="1920" cy="1287"/>
                <a:chOff x="240" y="2400"/>
                <a:chExt cx="1920" cy="1287"/>
              </a:xfrm>
            </p:grpSpPr>
            <p:sp>
              <p:nvSpPr>
                <p:cNvPr id="63505" name="Line 14"/>
                <p:cNvSpPr>
                  <a:spLocks noChangeShapeType="1"/>
                </p:cNvSpPr>
                <p:nvPr/>
              </p:nvSpPr>
              <p:spPr bwMode="auto">
                <a:xfrm>
                  <a:off x="240" y="2400"/>
                  <a:ext cx="0" cy="1008"/>
                </a:xfrm>
                <a:prstGeom prst="line">
                  <a:avLst/>
                </a:prstGeom>
                <a:noFill/>
                <a:ln w="9525">
                  <a:solidFill>
                    <a:schemeClr val="tx1"/>
                  </a:solidFill>
                  <a:round/>
                  <a:headEnd/>
                  <a:tailEnd/>
                </a:ln>
              </p:spPr>
              <p:txBody>
                <a:bodyPr/>
                <a:lstStyle/>
                <a:p>
                  <a:endParaRPr lang="en-US"/>
                </a:p>
              </p:txBody>
            </p:sp>
            <p:sp>
              <p:nvSpPr>
                <p:cNvPr id="63506" name="Line 15"/>
                <p:cNvSpPr>
                  <a:spLocks noChangeShapeType="1"/>
                </p:cNvSpPr>
                <p:nvPr/>
              </p:nvSpPr>
              <p:spPr bwMode="auto">
                <a:xfrm>
                  <a:off x="240" y="3408"/>
                  <a:ext cx="1920" cy="0"/>
                </a:xfrm>
                <a:prstGeom prst="line">
                  <a:avLst/>
                </a:prstGeom>
                <a:noFill/>
                <a:ln w="9525">
                  <a:solidFill>
                    <a:schemeClr val="tx1"/>
                  </a:solidFill>
                  <a:round/>
                  <a:headEnd/>
                  <a:tailEnd/>
                </a:ln>
              </p:spPr>
              <p:txBody>
                <a:bodyPr/>
                <a:lstStyle/>
                <a:p>
                  <a:endParaRPr lang="en-US"/>
                </a:p>
              </p:txBody>
            </p:sp>
            <p:sp>
              <p:nvSpPr>
                <p:cNvPr id="63507" name="Line 16"/>
                <p:cNvSpPr>
                  <a:spLocks noChangeShapeType="1"/>
                </p:cNvSpPr>
                <p:nvPr/>
              </p:nvSpPr>
              <p:spPr bwMode="auto">
                <a:xfrm>
                  <a:off x="240" y="2880"/>
                  <a:ext cx="1920" cy="0"/>
                </a:xfrm>
                <a:prstGeom prst="line">
                  <a:avLst/>
                </a:prstGeom>
                <a:noFill/>
                <a:ln w="9525">
                  <a:solidFill>
                    <a:schemeClr val="tx1"/>
                  </a:solidFill>
                  <a:round/>
                  <a:headEnd/>
                  <a:tailEnd/>
                </a:ln>
              </p:spPr>
              <p:txBody>
                <a:bodyPr/>
                <a:lstStyle/>
                <a:p>
                  <a:endParaRPr lang="en-US"/>
                </a:p>
              </p:txBody>
            </p:sp>
            <p:sp>
              <p:nvSpPr>
                <p:cNvPr id="63508" name="Text Box 17"/>
                <p:cNvSpPr txBox="1">
                  <a:spLocks noChangeArrowheads="1"/>
                </p:cNvSpPr>
                <p:nvPr/>
              </p:nvSpPr>
              <p:spPr bwMode="auto">
                <a:xfrm>
                  <a:off x="1440" y="3456"/>
                  <a:ext cx="576" cy="231"/>
                </a:xfrm>
                <a:prstGeom prst="rect">
                  <a:avLst/>
                </a:prstGeom>
                <a:noFill/>
                <a:ln w="9525">
                  <a:noFill/>
                  <a:miter lim="800000"/>
                  <a:headEnd/>
                  <a:tailEnd/>
                </a:ln>
              </p:spPr>
              <p:txBody>
                <a:bodyPr>
                  <a:spAutoFit/>
                </a:bodyPr>
                <a:lstStyle/>
                <a:p>
                  <a:pPr>
                    <a:spcBef>
                      <a:spcPct val="50000"/>
                    </a:spcBef>
                  </a:pPr>
                  <a:r>
                    <a:rPr lang="en-US"/>
                    <a:t>Time</a:t>
                  </a:r>
                </a:p>
              </p:txBody>
            </p:sp>
          </p:grpSp>
          <p:sp>
            <p:nvSpPr>
              <p:cNvPr id="63503" name="Text Box 18"/>
              <p:cNvSpPr txBox="1">
                <a:spLocks noChangeArrowheads="1"/>
              </p:cNvSpPr>
              <p:nvPr/>
            </p:nvSpPr>
            <p:spPr bwMode="auto">
              <a:xfrm>
                <a:off x="192" y="2304"/>
                <a:ext cx="384" cy="231"/>
              </a:xfrm>
              <a:prstGeom prst="rect">
                <a:avLst/>
              </a:prstGeom>
              <a:noFill/>
              <a:ln w="9525">
                <a:noFill/>
                <a:miter lim="800000"/>
                <a:headEnd/>
                <a:tailEnd/>
              </a:ln>
            </p:spPr>
            <p:txBody>
              <a:bodyPr>
                <a:spAutoFit/>
              </a:bodyPr>
              <a:lstStyle/>
              <a:p>
                <a:pPr>
                  <a:spcBef>
                    <a:spcPct val="50000"/>
                  </a:spcBef>
                </a:pPr>
                <a:r>
                  <a:rPr lang="en-US"/>
                  <a:t>e</a:t>
                </a:r>
                <a:r>
                  <a:rPr lang="en-US" baseline="-25000"/>
                  <a:t>ij</a:t>
                </a:r>
              </a:p>
            </p:txBody>
          </p:sp>
          <p:sp>
            <p:nvSpPr>
              <p:cNvPr id="63504" name="Text Box 19"/>
              <p:cNvSpPr txBox="1">
                <a:spLocks noChangeArrowheads="1"/>
              </p:cNvSpPr>
              <p:nvPr/>
            </p:nvSpPr>
            <p:spPr bwMode="auto">
              <a:xfrm>
                <a:off x="240" y="2784"/>
                <a:ext cx="336" cy="231"/>
              </a:xfrm>
              <a:prstGeom prst="rect">
                <a:avLst/>
              </a:prstGeom>
              <a:noFill/>
              <a:ln w="9525">
                <a:noFill/>
                <a:miter lim="800000"/>
                <a:headEnd/>
                <a:tailEnd/>
              </a:ln>
            </p:spPr>
            <p:txBody>
              <a:bodyPr>
                <a:spAutoFit/>
              </a:bodyPr>
              <a:lstStyle/>
              <a:p>
                <a:pPr>
                  <a:spcBef>
                    <a:spcPct val="50000"/>
                  </a:spcBef>
                </a:pPr>
                <a:r>
                  <a:rPr lang="en-US"/>
                  <a:t>0</a:t>
                </a:r>
              </a:p>
            </p:txBody>
          </p:sp>
        </p:grpSp>
        <p:grpSp>
          <p:nvGrpSpPr>
            <p:cNvPr id="63499" name="Group 28"/>
            <p:cNvGrpSpPr>
              <a:grpSpLocks/>
            </p:cNvGrpSpPr>
            <p:nvPr/>
          </p:nvGrpSpPr>
          <p:grpSpPr bwMode="auto">
            <a:xfrm>
              <a:off x="528" y="2400"/>
              <a:ext cx="4752" cy="816"/>
              <a:chOff x="528" y="2400"/>
              <a:chExt cx="4752" cy="816"/>
            </a:xfrm>
          </p:grpSpPr>
          <p:sp>
            <p:nvSpPr>
              <p:cNvPr id="63500" name="Freeform 24"/>
              <p:cNvSpPr>
                <a:spLocks/>
              </p:cNvSpPr>
              <p:nvPr/>
            </p:nvSpPr>
            <p:spPr bwMode="auto">
              <a:xfrm>
                <a:off x="528" y="2400"/>
                <a:ext cx="1872" cy="816"/>
              </a:xfrm>
              <a:custGeom>
                <a:avLst/>
                <a:gdLst>
                  <a:gd name="T0" fmla="*/ 0 w 1872"/>
                  <a:gd name="T1" fmla="*/ 816 h 816"/>
                  <a:gd name="T2" fmla="*/ 192 w 1872"/>
                  <a:gd name="T3" fmla="*/ 768 h 816"/>
                  <a:gd name="T4" fmla="*/ 336 w 1872"/>
                  <a:gd name="T5" fmla="*/ 624 h 816"/>
                  <a:gd name="T6" fmla="*/ 480 w 1872"/>
                  <a:gd name="T7" fmla="*/ 288 h 816"/>
                  <a:gd name="T8" fmla="*/ 672 w 1872"/>
                  <a:gd name="T9" fmla="*/ 240 h 816"/>
                  <a:gd name="T10" fmla="*/ 768 w 1872"/>
                  <a:gd name="T11" fmla="*/ 144 h 816"/>
                  <a:gd name="T12" fmla="*/ 864 w 1872"/>
                  <a:gd name="T13" fmla="*/ 192 h 816"/>
                  <a:gd name="T14" fmla="*/ 1056 w 1872"/>
                  <a:gd name="T15" fmla="*/ 0 h 816"/>
                  <a:gd name="T16" fmla="*/ 1152 w 1872"/>
                  <a:gd name="T17" fmla="*/ 96 h 816"/>
                  <a:gd name="T18" fmla="*/ 1248 w 1872"/>
                  <a:gd name="T19" fmla="*/ 96 h 816"/>
                  <a:gd name="T20" fmla="*/ 1296 w 1872"/>
                  <a:gd name="T21" fmla="*/ 240 h 816"/>
                  <a:gd name="T22" fmla="*/ 1440 w 1872"/>
                  <a:gd name="T23" fmla="*/ 144 h 816"/>
                  <a:gd name="T24" fmla="*/ 1536 w 1872"/>
                  <a:gd name="T25" fmla="*/ 192 h 816"/>
                  <a:gd name="T26" fmla="*/ 1584 w 1872"/>
                  <a:gd name="T27" fmla="*/ 336 h 816"/>
                  <a:gd name="T28" fmla="*/ 1728 w 1872"/>
                  <a:gd name="T29" fmla="*/ 384 h 816"/>
                  <a:gd name="T30" fmla="*/ 1872 w 1872"/>
                  <a:gd name="T31" fmla="*/ 576 h 8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2"/>
                  <a:gd name="T49" fmla="*/ 0 h 816"/>
                  <a:gd name="T50" fmla="*/ 1872 w 1872"/>
                  <a:gd name="T51" fmla="*/ 816 h 8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2" h="816">
                    <a:moveTo>
                      <a:pt x="0" y="816"/>
                    </a:moveTo>
                    <a:lnTo>
                      <a:pt x="192" y="768"/>
                    </a:lnTo>
                    <a:lnTo>
                      <a:pt x="336" y="624"/>
                    </a:lnTo>
                    <a:lnTo>
                      <a:pt x="480" y="288"/>
                    </a:lnTo>
                    <a:lnTo>
                      <a:pt x="672" y="240"/>
                    </a:lnTo>
                    <a:lnTo>
                      <a:pt x="768" y="144"/>
                    </a:lnTo>
                    <a:lnTo>
                      <a:pt x="864" y="192"/>
                    </a:lnTo>
                    <a:lnTo>
                      <a:pt x="1056" y="0"/>
                    </a:lnTo>
                    <a:lnTo>
                      <a:pt x="1152" y="96"/>
                    </a:lnTo>
                    <a:lnTo>
                      <a:pt x="1248" y="96"/>
                    </a:lnTo>
                    <a:lnTo>
                      <a:pt x="1296" y="240"/>
                    </a:lnTo>
                    <a:lnTo>
                      <a:pt x="1440" y="144"/>
                    </a:lnTo>
                    <a:lnTo>
                      <a:pt x="1536" y="192"/>
                    </a:lnTo>
                    <a:lnTo>
                      <a:pt x="1584" y="336"/>
                    </a:lnTo>
                    <a:lnTo>
                      <a:pt x="1728" y="384"/>
                    </a:lnTo>
                    <a:lnTo>
                      <a:pt x="1872" y="576"/>
                    </a:lnTo>
                  </a:path>
                </a:pathLst>
              </a:custGeom>
              <a:noFill/>
              <a:ln w="9525">
                <a:solidFill>
                  <a:schemeClr val="tx1"/>
                </a:solidFill>
                <a:round/>
                <a:headEnd/>
                <a:tailEnd/>
              </a:ln>
            </p:spPr>
            <p:txBody>
              <a:bodyPr/>
              <a:lstStyle/>
              <a:p>
                <a:endParaRPr lang="en-US"/>
              </a:p>
            </p:txBody>
          </p:sp>
          <p:sp>
            <p:nvSpPr>
              <p:cNvPr id="63501" name="Freeform 25"/>
              <p:cNvSpPr>
                <a:spLocks/>
              </p:cNvSpPr>
              <p:nvPr/>
            </p:nvSpPr>
            <p:spPr bwMode="auto">
              <a:xfrm>
                <a:off x="3360" y="2688"/>
                <a:ext cx="1920" cy="480"/>
              </a:xfrm>
              <a:custGeom>
                <a:avLst/>
                <a:gdLst>
                  <a:gd name="T0" fmla="*/ 0 w 1920"/>
                  <a:gd name="T1" fmla="*/ 336 h 480"/>
                  <a:gd name="T2" fmla="*/ 240 w 1920"/>
                  <a:gd name="T3" fmla="*/ 48 h 480"/>
                  <a:gd name="T4" fmla="*/ 336 w 1920"/>
                  <a:gd name="T5" fmla="*/ 336 h 480"/>
                  <a:gd name="T6" fmla="*/ 528 w 1920"/>
                  <a:gd name="T7" fmla="*/ 0 h 480"/>
                  <a:gd name="T8" fmla="*/ 576 w 1920"/>
                  <a:gd name="T9" fmla="*/ 432 h 480"/>
                  <a:gd name="T10" fmla="*/ 768 w 1920"/>
                  <a:gd name="T11" fmla="*/ 96 h 480"/>
                  <a:gd name="T12" fmla="*/ 1008 w 1920"/>
                  <a:gd name="T13" fmla="*/ 336 h 480"/>
                  <a:gd name="T14" fmla="*/ 1104 w 1920"/>
                  <a:gd name="T15" fmla="*/ 0 h 480"/>
                  <a:gd name="T16" fmla="*/ 1296 w 1920"/>
                  <a:gd name="T17" fmla="*/ 336 h 480"/>
                  <a:gd name="T18" fmla="*/ 1344 w 1920"/>
                  <a:gd name="T19" fmla="*/ 144 h 480"/>
                  <a:gd name="T20" fmla="*/ 1536 w 1920"/>
                  <a:gd name="T21" fmla="*/ 480 h 480"/>
                  <a:gd name="T22" fmla="*/ 1632 w 1920"/>
                  <a:gd name="T23" fmla="*/ 0 h 480"/>
                  <a:gd name="T24" fmla="*/ 1776 w 1920"/>
                  <a:gd name="T25" fmla="*/ 288 h 480"/>
                  <a:gd name="T26" fmla="*/ 1920 w 1920"/>
                  <a:gd name="T27" fmla="*/ 96 h 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20"/>
                  <a:gd name="T43" fmla="*/ 0 h 480"/>
                  <a:gd name="T44" fmla="*/ 1920 w 1920"/>
                  <a:gd name="T45" fmla="*/ 480 h 4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20" h="480">
                    <a:moveTo>
                      <a:pt x="0" y="336"/>
                    </a:moveTo>
                    <a:lnTo>
                      <a:pt x="240" y="48"/>
                    </a:lnTo>
                    <a:lnTo>
                      <a:pt x="336" y="336"/>
                    </a:lnTo>
                    <a:lnTo>
                      <a:pt x="528" y="0"/>
                    </a:lnTo>
                    <a:lnTo>
                      <a:pt x="576" y="432"/>
                    </a:lnTo>
                    <a:lnTo>
                      <a:pt x="768" y="96"/>
                    </a:lnTo>
                    <a:lnTo>
                      <a:pt x="1008" y="336"/>
                    </a:lnTo>
                    <a:lnTo>
                      <a:pt x="1104" y="0"/>
                    </a:lnTo>
                    <a:lnTo>
                      <a:pt x="1296" y="336"/>
                    </a:lnTo>
                    <a:lnTo>
                      <a:pt x="1344" y="144"/>
                    </a:lnTo>
                    <a:lnTo>
                      <a:pt x="1536" y="480"/>
                    </a:lnTo>
                    <a:lnTo>
                      <a:pt x="1632" y="0"/>
                    </a:lnTo>
                    <a:lnTo>
                      <a:pt x="1776" y="288"/>
                    </a:lnTo>
                    <a:lnTo>
                      <a:pt x="1920" y="96"/>
                    </a:lnTo>
                  </a:path>
                </a:pathLst>
              </a:custGeom>
              <a:noFill/>
              <a:ln w="9525">
                <a:solidFill>
                  <a:schemeClr val="tx1"/>
                </a:solidFill>
                <a:round/>
                <a:headEnd/>
                <a:tailEnd/>
              </a:ln>
            </p:spPr>
            <p:txBody>
              <a:bodyPr/>
              <a:lstStyle/>
              <a:p>
                <a:endParaRPr lang="en-US"/>
              </a:p>
            </p:txBody>
          </p:sp>
        </p:grpSp>
      </p:grpSp>
      <p:sp>
        <p:nvSpPr>
          <p:cNvPr id="235527" name="Text Box 26"/>
          <p:cNvSpPr txBox="1">
            <a:spLocks noChangeArrowheads="1"/>
          </p:cNvSpPr>
          <p:nvPr/>
        </p:nvSpPr>
        <p:spPr bwMode="auto">
          <a:xfrm>
            <a:off x="990600" y="6415088"/>
            <a:ext cx="2590800" cy="366712"/>
          </a:xfrm>
          <a:prstGeom prst="rect">
            <a:avLst/>
          </a:prstGeom>
          <a:solidFill>
            <a:schemeClr val="accent5">
              <a:lumMod val="90000"/>
            </a:schemeClr>
          </a:solidFill>
          <a:ln w="9525">
            <a:noFill/>
            <a:miter lim="800000"/>
            <a:headEnd/>
            <a:tailEnd/>
          </a:ln>
        </p:spPr>
        <p:txBody>
          <a:bodyPr>
            <a:spAutoFit/>
          </a:bodyPr>
          <a:lstStyle/>
          <a:p>
            <a:pPr algn="ctr">
              <a:spcBef>
                <a:spcPct val="50000"/>
              </a:spcBef>
              <a:defRPr/>
            </a:pPr>
            <a:r>
              <a:rPr lang="en-US"/>
              <a:t>Positive correlation</a:t>
            </a:r>
          </a:p>
        </p:txBody>
      </p:sp>
      <p:sp>
        <p:nvSpPr>
          <p:cNvPr id="235528" name="Text Box 27"/>
          <p:cNvSpPr txBox="1">
            <a:spLocks noChangeArrowheads="1"/>
          </p:cNvSpPr>
          <p:nvPr/>
        </p:nvSpPr>
        <p:spPr bwMode="auto">
          <a:xfrm>
            <a:off x="5715000" y="6400800"/>
            <a:ext cx="2590800" cy="366713"/>
          </a:xfrm>
          <a:prstGeom prst="rect">
            <a:avLst/>
          </a:prstGeom>
          <a:solidFill>
            <a:schemeClr val="accent5">
              <a:lumMod val="90000"/>
            </a:schemeClr>
          </a:solidFill>
          <a:ln w="9525">
            <a:noFill/>
            <a:miter lim="800000"/>
            <a:headEnd/>
            <a:tailEnd/>
          </a:ln>
        </p:spPr>
        <p:txBody>
          <a:bodyPr>
            <a:spAutoFit/>
          </a:bodyPr>
          <a:lstStyle/>
          <a:p>
            <a:pPr algn="ctr">
              <a:spcBef>
                <a:spcPct val="50000"/>
              </a:spcBef>
              <a:defRPr/>
            </a:pPr>
            <a:r>
              <a:rPr lang="en-US"/>
              <a:t>Negative correlation</a:t>
            </a:r>
          </a:p>
        </p:txBody>
      </p:sp>
    </p:spTree>
    <p:extLst>
      <p:ext uri="{BB962C8B-B14F-4D97-AF65-F5344CB8AC3E}">
        <p14:creationId xmlns:p14="http://schemas.microsoft.com/office/powerpoint/2010/main" val="200305453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64515" name="Slide Number Placeholder 5"/>
          <p:cNvSpPr>
            <a:spLocks noGrp="1"/>
          </p:cNvSpPr>
          <p:nvPr>
            <p:ph type="sldNum" sz="quarter" idx="12"/>
          </p:nvPr>
        </p:nvSpPr>
        <p:spPr>
          <a:noFill/>
        </p:spPr>
        <p:txBody>
          <a:bodyPr/>
          <a:lstStyle/>
          <a:p>
            <a:fld id="{FBD4C888-62DD-41C2-9483-FCB8EA337A84}" type="slidenum">
              <a:rPr lang="en-US" smtClean="0"/>
              <a:pPr/>
              <a:t>191</a:t>
            </a:fld>
            <a:endParaRPr lang="en-US" smtClean="0"/>
          </a:p>
        </p:txBody>
      </p:sp>
      <p:sp>
        <p:nvSpPr>
          <p:cNvPr id="64516" name="Rectangle 2"/>
          <p:cNvSpPr>
            <a:spLocks noGrp="1" noChangeArrowheads="1"/>
          </p:cNvSpPr>
          <p:nvPr>
            <p:ph type="title"/>
          </p:nvPr>
        </p:nvSpPr>
        <p:spPr/>
        <p:txBody>
          <a:bodyPr/>
          <a:lstStyle/>
          <a:p>
            <a:pPr eaLnBrk="1" hangingPunct="1"/>
            <a:r>
              <a:rPr lang="en-US" sz="4000" dirty="0" smtClean="0"/>
              <a:t>Residual Analysis</a:t>
            </a:r>
            <a:br>
              <a:rPr lang="en-US" sz="4000" dirty="0" smtClean="0"/>
            </a:br>
            <a:r>
              <a:rPr lang="en-US" sz="2800" b="1" dirty="0" smtClean="0">
                <a:solidFill>
                  <a:schemeClr val="accent2"/>
                </a:solidFill>
              </a:rPr>
              <a:t>Residuals have constant variance?</a:t>
            </a:r>
          </a:p>
        </p:txBody>
      </p:sp>
      <p:sp>
        <p:nvSpPr>
          <p:cNvPr id="64517" name="Rectangle 3"/>
          <p:cNvSpPr>
            <a:spLocks noGrp="1" noChangeArrowheads="1"/>
          </p:cNvSpPr>
          <p:nvPr>
            <p:ph type="body" idx="1"/>
          </p:nvPr>
        </p:nvSpPr>
        <p:spPr>
          <a:xfrm>
            <a:off x="152400" y="1189037"/>
            <a:ext cx="8915400" cy="4525963"/>
          </a:xfrm>
        </p:spPr>
        <p:txBody>
          <a:bodyPr/>
          <a:lstStyle/>
          <a:p>
            <a:pPr eaLnBrk="1" hangingPunct="1">
              <a:spcBef>
                <a:spcPts val="600"/>
              </a:spcBef>
            </a:pPr>
            <a:r>
              <a:rPr lang="en-US" sz="2400" dirty="0" smtClean="0"/>
              <a:t>Statistical test - Bartlett’s Test</a:t>
            </a:r>
          </a:p>
          <a:p>
            <a:pPr eaLnBrk="1" hangingPunct="1">
              <a:spcBef>
                <a:spcPts val="600"/>
              </a:spcBef>
            </a:pPr>
            <a:r>
              <a:rPr lang="en-US" sz="2400" dirty="0" smtClean="0"/>
              <a:t>Residual </a:t>
            </a:r>
            <a:r>
              <a:rPr lang="en-US" sz="2400" dirty="0" err="1" smtClean="0"/>
              <a:t>vs</a:t>
            </a:r>
            <a:r>
              <a:rPr lang="en-US" sz="2400" dirty="0" smtClean="0"/>
              <a:t> fitted value – random scatter plot?</a:t>
            </a:r>
          </a:p>
          <a:p>
            <a:pPr lvl="1" eaLnBrk="1" hangingPunct="1">
              <a:spcBef>
                <a:spcPts val="600"/>
              </a:spcBef>
            </a:pPr>
            <a:r>
              <a:rPr lang="en-US" sz="2000" dirty="0" smtClean="0"/>
              <a:t>Sometimes variance of observation changes as magnitude of observation increases (i.e. residuals correlated with magnitude of response)</a:t>
            </a:r>
          </a:p>
          <a:p>
            <a:pPr lvl="1" eaLnBrk="1" hangingPunct="1">
              <a:spcBef>
                <a:spcPts val="600"/>
              </a:spcBef>
            </a:pPr>
            <a:endParaRPr lang="en-US" sz="2400" dirty="0" smtClean="0"/>
          </a:p>
          <a:p>
            <a:pPr lvl="1" eaLnBrk="1" hangingPunct="1">
              <a:spcBef>
                <a:spcPts val="600"/>
              </a:spcBef>
            </a:pPr>
            <a:endParaRPr lang="en-US" sz="2400" dirty="0" smtClean="0"/>
          </a:p>
          <a:p>
            <a:pPr lvl="1" eaLnBrk="1" hangingPunct="1">
              <a:spcBef>
                <a:spcPts val="600"/>
              </a:spcBef>
            </a:pPr>
            <a:endParaRPr lang="en-US" sz="2400" dirty="0" smtClean="0"/>
          </a:p>
          <a:p>
            <a:pPr lvl="1" eaLnBrk="1" hangingPunct="1">
              <a:spcBef>
                <a:spcPts val="600"/>
              </a:spcBef>
            </a:pPr>
            <a:endParaRPr lang="en-US" sz="2400" dirty="0" smtClean="0"/>
          </a:p>
          <a:p>
            <a:pPr eaLnBrk="1" hangingPunct="1">
              <a:spcBef>
                <a:spcPts val="600"/>
              </a:spcBef>
            </a:pPr>
            <a:r>
              <a:rPr lang="en-US" sz="2400" dirty="0" smtClean="0"/>
              <a:t>If residual variance </a:t>
            </a:r>
            <a:r>
              <a:rPr lang="en-US" sz="2400" dirty="0" err="1" smtClean="0"/>
              <a:t>nonconstant</a:t>
            </a:r>
            <a:r>
              <a:rPr lang="en-US" sz="2400" dirty="0" smtClean="0"/>
              <a:t>, then can try transformation</a:t>
            </a:r>
          </a:p>
          <a:p>
            <a:pPr lvl="1" eaLnBrk="1" hangingPunct="1">
              <a:spcBef>
                <a:spcPts val="600"/>
              </a:spcBef>
              <a:buFont typeface="Arial" pitchFamily="34" charset="0"/>
              <a:buChar char="•"/>
            </a:pPr>
            <a:r>
              <a:rPr lang="en-US" sz="2400" b="1" dirty="0" smtClean="0">
                <a:solidFill>
                  <a:schemeClr val="accent2"/>
                </a:solidFill>
              </a:rPr>
              <a:t>Transform the response, Y, values</a:t>
            </a:r>
          </a:p>
          <a:p>
            <a:pPr lvl="2" eaLnBrk="1" hangingPunct="1">
              <a:spcBef>
                <a:spcPts val="600"/>
              </a:spcBef>
            </a:pPr>
            <a:r>
              <a:rPr lang="en-US" sz="2000" dirty="0" smtClean="0"/>
              <a:t>Which transformation to use? Box-Cox method</a:t>
            </a:r>
          </a:p>
          <a:p>
            <a:pPr lvl="2" eaLnBrk="1" hangingPunct="1">
              <a:spcBef>
                <a:spcPts val="600"/>
              </a:spcBef>
              <a:buFont typeface="Arial" pitchFamily="34" charset="0"/>
              <a:buChar char="•"/>
            </a:pPr>
            <a:r>
              <a:rPr lang="en-US" sz="2000" dirty="0" smtClean="0"/>
              <a:t>Conclusions apply to transformed data</a:t>
            </a:r>
          </a:p>
          <a:p>
            <a:pPr lvl="2" eaLnBrk="1" hangingPunct="1">
              <a:spcBef>
                <a:spcPts val="600"/>
              </a:spcBef>
              <a:buFont typeface="Arial" pitchFamily="34" charset="0"/>
              <a:buChar char="•"/>
            </a:pPr>
            <a:r>
              <a:rPr lang="en-US" sz="2000" dirty="0" smtClean="0"/>
              <a:t>Do reverse transformation</a:t>
            </a:r>
          </a:p>
          <a:p>
            <a:pPr lvl="1" eaLnBrk="1" hangingPunct="1">
              <a:spcBef>
                <a:spcPts val="600"/>
              </a:spcBef>
            </a:pPr>
            <a:endParaRPr lang="en-US" sz="2400" dirty="0" smtClean="0"/>
          </a:p>
        </p:txBody>
      </p:sp>
      <p:grpSp>
        <p:nvGrpSpPr>
          <p:cNvPr id="64518" name="Group 29"/>
          <p:cNvGrpSpPr>
            <a:grpSpLocks/>
          </p:cNvGrpSpPr>
          <p:nvPr/>
        </p:nvGrpSpPr>
        <p:grpSpPr bwMode="auto">
          <a:xfrm>
            <a:off x="2133600" y="2971800"/>
            <a:ext cx="3276600" cy="1738313"/>
            <a:chOff x="192" y="2592"/>
            <a:chExt cx="2400" cy="1575"/>
          </a:xfrm>
        </p:grpSpPr>
        <p:sp>
          <p:nvSpPr>
            <p:cNvPr id="64528" name="Line 10"/>
            <p:cNvSpPr>
              <a:spLocks noChangeShapeType="1"/>
            </p:cNvSpPr>
            <p:nvPr/>
          </p:nvSpPr>
          <p:spPr bwMode="auto">
            <a:xfrm>
              <a:off x="480" y="2688"/>
              <a:ext cx="0" cy="1200"/>
            </a:xfrm>
            <a:prstGeom prst="line">
              <a:avLst/>
            </a:prstGeom>
            <a:noFill/>
            <a:ln w="9525">
              <a:solidFill>
                <a:schemeClr val="tx1"/>
              </a:solidFill>
              <a:round/>
              <a:headEnd/>
              <a:tailEnd/>
            </a:ln>
          </p:spPr>
          <p:txBody>
            <a:bodyPr/>
            <a:lstStyle/>
            <a:p>
              <a:endParaRPr lang="en-US"/>
            </a:p>
          </p:txBody>
        </p:sp>
        <p:sp>
          <p:nvSpPr>
            <p:cNvPr id="64529" name="Line 11"/>
            <p:cNvSpPr>
              <a:spLocks noChangeShapeType="1"/>
            </p:cNvSpPr>
            <p:nvPr/>
          </p:nvSpPr>
          <p:spPr bwMode="auto">
            <a:xfrm>
              <a:off x="480" y="3887"/>
              <a:ext cx="2080" cy="1"/>
            </a:xfrm>
            <a:prstGeom prst="line">
              <a:avLst/>
            </a:prstGeom>
            <a:noFill/>
            <a:ln w="9525">
              <a:solidFill>
                <a:schemeClr val="tx1"/>
              </a:solidFill>
              <a:round/>
              <a:headEnd/>
              <a:tailEnd/>
            </a:ln>
          </p:spPr>
          <p:txBody>
            <a:bodyPr/>
            <a:lstStyle/>
            <a:p>
              <a:endParaRPr lang="en-US"/>
            </a:p>
          </p:txBody>
        </p:sp>
        <p:sp>
          <p:nvSpPr>
            <p:cNvPr id="64530" name="Line 12"/>
            <p:cNvSpPr>
              <a:spLocks noChangeShapeType="1"/>
            </p:cNvSpPr>
            <p:nvPr/>
          </p:nvSpPr>
          <p:spPr bwMode="auto">
            <a:xfrm>
              <a:off x="480" y="3168"/>
              <a:ext cx="2080" cy="1"/>
            </a:xfrm>
            <a:prstGeom prst="line">
              <a:avLst/>
            </a:prstGeom>
            <a:noFill/>
            <a:ln w="9525">
              <a:solidFill>
                <a:schemeClr val="tx1"/>
              </a:solidFill>
              <a:round/>
              <a:headEnd/>
              <a:tailEnd/>
            </a:ln>
          </p:spPr>
          <p:txBody>
            <a:bodyPr/>
            <a:lstStyle/>
            <a:p>
              <a:endParaRPr lang="en-US"/>
            </a:p>
          </p:txBody>
        </p:sp>
        <p:sp>
          <p:nvSpPr>
            <p:cNvPr id="64531" name="Text Box 13"/>
            <p:cNvSpPr txBox="1">
              <a:spLocks noChangeArrowheads="1"/>
            </p:cNvSpPr>
            <p:nvPr/>
          </p:nvSpPr>
          <p:spPr bwMode="auto">
            <a:xfrm>
              <a:off x="1872" y="3936"/>
              <a:ext cx="720" cy="231"/>
            </a:xfrm>
            <a:prstGeom prst="rect">
              <a:avLst/>
            </a:prstGeom>
            <a:noFill/>
            <a:ln w="9525">
              <a:noFill/>
              <a:miter lim="800000"/>
              <a:headEnd/>
              <a:tailEnd/>
            </a:ln>
          </p:spPr>
          <p:txBody>
            <a:bodyPr>
              <a:spAutoFit/>
            </a:bodyPr>
            <a:lstStyle/>
            <a:p>
              <a:pPr>
                <a:spcBef>
                  <a:spcPct val="50000"/>
                </a:spcBef>
              </a:pPr>
              <a:r>
                <a:rPr lang="en-US" dirty="0"/>
                <a:t>Fitted Y</a:t>
              </a:r>
            </a:p>
          </p:txBody>
        </p:sp>
        <p:sp>
          <p:nvSpPr>
            <p:cNvPr id="64532" name="Text Box 14"/>
            <p:cNvSpPr txBox="1">
              <a:spLocks noChangeArrowheads="1"/>
            </p:cNvSpPr>
            <p:nvPr/>
          </p:nvSpPr>
          <p:spPr bwMode="auto">
            <a:xfrm>
              <a:off x="192" y="2592"/>
              <a:ext cx="384" cy="231"/>
            </a:xfrm>
            <a:prstGeom prst="rect">
              <a:avLst/>
            </a:prstGeom>
            <a:noFill/>
            <a:ln w="9525">
              <a:noFill/>
              <a:miter lim="800000"/>
              <a:headEnd/>
              <a:tailEnd/>
            </a:ln>
          </p:spPr>
          <p:txBody>
            <a:bodyPr>
              <a:spAutoFit/>
            </a:bodyPr>
            <a:lstStyle/>
            <a:p>
              <a:pPr>
                <a:spcBef>
                  <a:spcPct val="50000"/>
                </a:spcBef>
              </a:pPr>
              <a:r>
                <a:rPr lang="en-US" dirty="0" err="1"/>
                <a:t>e</a:t>
              </a:r>
              <a:r>
                <a:rPr lang="en-US" baseline="-25000" dirty="0" err="1"/>
                <a:t>ij</a:t>
              </a:r>
              <a:endParaRPr lang="en-US" baseline="-25000" dirty="0"/>
            </a:p>
          </p:txBody>
        </p:sp>
        <p:sp>
          <p:nvSpPr>
            <p:cNvPr id="64533" name="Text Box 15"/>
            <p:cNvSpPr txBox="1">
              <a:spLocks noChangeArrowheads="1"/>
            </p:cNvSpPr>
            <p:nvPr/>
          </p:nvSpPr>
          <p:spPr bwMode="auto">
            <a:xfrm>
              <a:off x="240" y="3072"/>
              <a:ext cx="336" cy="231"/>
            </a:xfrm>
            <a:prstGeom prst="rect">
              <a:avLst/>
            </a:prstGeom>
            <a:noFill/>
            <a:ln w="9525">
              <a:noFill/>
              <a:miter lim="800000"/>
              <a:headEnd/>
              <a:tailEnd/>
            </a:ln>
          </p:spPr>
          <p:txBody>
            <a:bodyPr>
              <a:spAutoFit/>
            </a:bodyPr>
            <a:lstStyle/>
            <a:p>
              <a:pPr>
                <a:spcBef>
                  <a:spcPct val="50000"/>
                </a:spcBef>
              </a:pPr>
              <a:r>
                <a:rPr lang="en-US"/>
                <a:t>0</a:t>
              </a:r>
            </a:p>
          </p:txBody>
        </p:sp>
        <p:sp>
          <p:nvSpPr>
            <p:cNvPr id="64534" name="Freeform 27"/>
            <p:cNvSpPr>
              <a:spLocks/>
            </p:cNvSpPr>
            <p:nvPr/>
          </p:nvSpPr>
          <p:spPr bwMode="auto">
            <a:xfrm>
              <a:off x="528" y="2592"/>
              <a:ext cx="1584" cy="528"/>
            </a:xfrm>
            <a:custGeom>
              <a:avLst/>
              <a:gdLst>
                <a:gd name="T0" fmla="*/ 0 w 1584"/>
                <a:gd name="T1" fmla="*/ 528 h 528"/>
                <a:gd name="T2" fmla="*/ 672 w 1584"/>
                <a:gd name="T3" fmla="*/ 480 h 528"/>
                <a:gd name="T4" fmla="*/ 1104 w 1584"/>
                <a:gd name="T5" fmla="*/ 336 h 528"/>
                <a:gd name="T6" fmla="*/ 1584 w 1584"/>
                <a:gd name="T7" fmla="*/ 0 h 528"/>
                <a:gd name="T8" fmla="*/ 0 60000 65536"/>
                <a:gd name="T9" fmla="*/ 0 60000 65536"/>
                <a:gd name="T10" fmla="*/ 0 60000 65536"/>
                <a:gd name="T11" fmla="*/ 0 60000 65536"/>
                <a:gd name="T12" fmla="*/ 0 w 1584"/>
                <a:gd name="T13" fmla="*/ 0 h 528"/>
                <a:gd name="T14" fmla="*/ 1584 w 1584"/>
                <a:gd name="T15" fmla="*/ 528 h 528"/>
              </a:gdLst>
              <a:ahLst/>
              <a:cxnLst>
                <a:cxn ang="T8">
                  <a:pos x="T0" y="T1"/>
                </a:cxn>
                <a:cxn ang="T9">
                  <a:pos x="T2" y="T3"/>
                </a:cxn>
                <a:cxn ang="T10">
                  <a:pos x="T4" y="T5"/>
                </a:cxn>
                <a:cxn ang="T11">
                  <a:pos x="T6" y="T7"/>
                </a:cxn>
              </a:cxnLst>
              <a:rect l="T12" t="T13" r="T14" b="T15"/>
              <a:pathLst>
                <a:path w="1584" h="528">
                  <a:moveTo>
                    <a:pt x="0" y="528"/>
                  </a:moveTo>
                  <a:cubicBezTo>
                    <a:pt x="244" y="520"/>
                    <a:pt x="488" y="512"/>
                    <a:pt x="672" y="480"/>
                  </a:cubicBezTo>
                  <a:cubicBezTo>
                    <a:pt x="856" y="448"/>
                    <a:pt x="952" y="416"/>
                    <a:pt x="1104" y="336"/>
                  </a:cubicBezTo>
                  <a:cubicBezTo>
                    <a:pt x="1256" y="256"/>
                    <a:pt x="1504" y="56"/>
                    <a:pt x="1584" y="0"/>
                  </a:cubicBezTo>
                </a:path>
              </a:pathLst>
            </a:custGeom>
            <a:noFill/>
            <a:ln w="9525">
              <a:solidFill>
                <a:schemeClr val="tx1"/>
              </a:solidFill>
              <a:round/>
              <a:headEnd/>
              <a:tailEnd/>
            </a:ln>
          </p:spPr>
          <p:txBody>
            <a:bodyPr/>
            <a:lstStyle/>
            <a:p>
              <a:endParaRPr lang="en-US"/>
            </a:p>
          </p:txBody>
        </p:sp>
        <p:sp>
          <p:nvSpPr>
            <p:cNvPr id="64535" name="Freeform 28"/>
            <p:cNvSpPr>
              <a:spLocks/>
            </p:cNvSpPr>
            <p:nvPr/>
          </p:nvSpPr>
          <p:spPr bwMode="auto">
            <a:xfrm flipV="1">
              <a:off x="528" y="3216"/>
              <a:ext cx="1584" cy="528"/>
            </a:xfrm>
            <a:custGeom>
              <a:avLst/>
              <a:gdLst>
                <a:gd name="T0" fmla="*/ 0 w 1584"/>
                <a:gd name="T1" fmla="*/ 528 h 528"/>
                <a:gd name="T2" fmla="*/ 672 w 1584"/>
                <a:gd name="T3" fmla="*/ 480 h 528"/>
                <a:gd name="T4" fmla="*/ 1104 w 1584"/>
                <a:gd name="T5" fmla="*/ 336 h 528"/>
                <a:gd name="T6" fmla="*/ 1584 w 1584"/>
                <a:gd name="T7" fmla="*/ 0 h 528"/>
                <a:gd name="T8" fmla="*/ 0 60000 65536"/>
                <a:gd name="T9" fmla="*/ 0 60000 65536"/>
                <a:gd name="T10" fmla="*/ 0 60000 65536"/>
                <a:gd name="T11" fmla="*/ 0 60000 65536"/>
                <a:gd name="T12" fmla="*/ 0 w 1584"/>
                <a:gd name="T13" fmla="*/ 0 h 528"/>
                <a:gd name="T14" fmla="*/ 1584 w 1584"/>
                <a:gd name="T15" fmla="*/ 528 h 528"/>
              </a:gdLst>
              <a:ahLst/>
              <a:cxnLst>
                <a:cxn ang="T8">
                  <a:pos x="T0" y="T1"/>
                </a:cxn>
                <a:cxn ang="T9">
                  <a:pos x="T2" y="T3"/>
                </a:cxn>
                <a:cxn ang="T10">
                  <a:pos x="T4" y="T5"/>
                </a:cxn>
                <a:cxn ang="T11">
                  <a:pos x="T6" y="T7"/>
                </a:cxn>
              </a:cxnLst>
              <a:rect l="T12" t="T13" r="T14" b="T15"/>
              <a:pathLst>
                <a:path w="1584" h="528">
                  <a:moveTo>
                    <a:pt x="0" y="528"/>
                  </a:moveTo>
                  <a:cubicBezTo>
                    <a:pt x="244" y="520"/>
                    <a:pt x="488" y="512"/>
                    <a:pt x="672" y="480"/>
                  </a:cubicBezTo>
                  <a:cubicBezTo>
                    <a:pt x="856" y="448"/>
                    <a:pt x="952" y="416"/>
                    <a:pt x="1104" y="336"/>
                  </a:cubicBezTo>
                  <a:cubicBezTo>
                    <a:pt x="1256" y="256"/>
                    <a:pt x="1504" y="56"/>
                    <a:pt x="1584" y="0"/>
                  </a:cubicBezTo>
                </a:path>
              </a:pathLst>
            </a:custGeom>
            <a:noFill/>
            <a:ln w="9525">
              <a:solidFill>
                <a:schemeClr val="tx1"/>
              </a:solidFill>
              <a:round/>
              <a:headEnd/>
              <a:tailEnd/>
            </a:ln>
          </p:spPr>
          <p:txBody>
            <a:bodyPr/>
            <a:lstStyle/>
            <a:p>
              <a:endParaRPr lang="en-US"/>
            </a:p>
          </p:txBody>
        </p:sp>
      </p:grpSp>
      <p:grpSp>
        <p:nvGrpSpPr>
          <p:cNvPr id="24" name="Group 23"/>
          <p:cNvGrpSpPr/>
          <p:nvPr/>
        </p:nvGrpSpPr>
        <p:grpSpPr>
          <a:xfrm>
            <a:off x="5715000" y="2971800"/>
            <a:ext cx="3276600" cy="1738313"/>
            <a:chOff x="4572000" y="4114800"/>
            <a:chExt cx="3810000" cy="2500313"/>
          </a:xfrm>
        </p:grpSpPr>
        <p:sp>
          <p:nvSpPr>
            <p:cNvPr id="64519" name="Line 31"/>
            <p:cNvSpPr>
              <a:spLocks noChangeShapeType="1"/>
            </p:cNvSpPr>
            <p:nvPr/>
          </p:nvSpPr>
          <p:spPr bwMode="auto">
            <a:xfrm>
              <a:off x="5029200" y="4267200"/>
              <a:ext cx="0" cy="1905000"/>
            </a:xfrm>
            <a:prstGeom prst="line">
              <a:avLst/>
            </a:prstGeom>
            <a:noFill/>
            <a:ln w="9525">
              <a:solidFill>
                <a:schemeClr val="tx1"/>
              </a:solidFill>
              <a:round/>
              <a:headEnd/>
              <a:tailEnd/>
            </a:ln>
          </p:spPr>
          <p:txBody>
            <a:bodyPr/>
            <a:lstStyle/>
            <a:p>
              <a:endParaRPr lang="en-US"/>
            </a:p>
          </p:txBody>
        </p:sp>
        <p:sp>
          <p:nvSpPr>
            <p:cNvPr id="64520" name="Line 32"/>
            <p:cNvSpPr>
              <a:spLocks noChangeShapeType="1"/>
            </p:cNvSpPr>
            <p:nvPr/>
          </p:nvSpPr>
          <p:spPr bwMode="auto">
            <a:xfrm>
              <a:off x="5029200" y="6170613"/>
              <a:ext cx="3302000" cy="1587"/>
            </a:xfrm>
            <a:prstGeom prst="line">
              <a:avLst/>
            </a:prstGeom>
            <a:noFill/>
            <a:ln w="9525">
              <a:solidFill>
                <a:schemeClr val="tx1"/>
              </a:solidFill>
              <a:round/>
              <a:headEnd/>
              <a:tailEnd/>
            </a:ln>
          </p:spPr>
          <p:txBody>
            <a:bodyPr/>
            <a:lstStyle/>
            <a:p>
              <a:endParaRPr lang="en-US"/>
            </a:p>
          </p:txBody>
        </p:sp>
        <p:sp>
          <p:nvSpPr>
            <p:cNvPr id="64521" name="Line 33"/>
            <p:cNvSpPr>
              <a:spLocks noChangeShapeType="1"/>
            </p:cNvSpPr>
            <p:nvPr/>
          </p:nvSpPr>
          <p:spPr bwMode="auto">
            <a:xfrm>
              <a:off x="5029200" y="5029200"/>
              <a:ext cx="3302000" cy="1588"/>
            </a:xfrm>
            <a:prstGeom prst="line">
              <a:avLst/>
            </a:prstGeom>
            <a:noFill/>
            <a:ln w="9525">
              <a:solidFill>
                <a:schemeClr val="tx1"/>
              </a:solidFill>
              <a:round/>
              <a:headEnd/>
              <a:tailEnd/>
            </a:ln>
          </p:spPr>
          <p:txBody>
            <a:bodyPr/>
            <a:lstStyle/>
            <a:p>
              <a:endParaRPr lang="en-US"/>
            </a:p>
          </p:txBody>
        </p:sp>
        <p:sp>
          <p:nvSpPr>
            <p:cNvPr id="64522" name="Text Box 34"/>
            <p:cNvSpPr txBox="1">
              <a:spLocks noChangeArrowheads="1"/>
            </p:cNvSpPr>
            <p:nvPr/>
          </p:nvSpPr>
          <p:spPr bwMode="auto">
            <a:xfrm>
              <a:off x="7239000" y="6248400"/>
              <a:ext cx="1143000" cy="366713"/>
            </a:xfrm>
            <a:prstGeom prst="rect">
              <a:avLst/>
            </a:prstGeom>
            <a:noFill/>
            <a:ln w="9525">
              <a:noFill/>
              <a:miter lim="800000"/>
              <a:headEnd/>
              <a:tailEnd/>
            </a:ln>
          </p:spPr>
          <p:txBody>
            <a:bodyPr>
              <a:spAutoFit/>
            </a:bodyPr>
            <a:lstStyle/>
            <a:p>
              <a:pPr>
                <a:spcBef>
                  <a:spcPct val="50000"/>
                </a:spcBef>
              </a:pPr>
              <a:r>
                <a:rPr lang="en-US"/>
                <a:t>Fitted Y</a:t>
              </a:r>
            </a:p>
          </p:txBody>
        </p:sp>
        <p:sp>
          <p:nvSpPr>
            <p:cNvPr id="64523" name="Text Box 35"/>
            <p:cNvSpPr txBox="1">
              <a:spLocks noChangeArrowheads="1"/>
            </p:cNvSpPr>
            <p:nvPr/>
          </p:nvSpPr>
          <p:spPr bwMode="auto">
            <a:xfrm>
              <a:off x="4572000" y="4114800"/>
              <a:ext cx="609600" cy="366713"/>
            </a:xfrm>
            <a:prstGeom prst="rect">
              <a:avLst/>
            </a:prstGeom>
            <a:noFill/>
            <a:ln w="9525">
              <a:noFill/>
              <a:miter lim="800000"/>
              <a:headEnd/>
              <a:tailEnd/>
            </a:ln>
          </p:spPr>
          <p:txBody>
            <a:bodyPr>
              <a:spAutoFit/>
            </a:bodyPr>
            <a:lstStyle/>
            <a:p>
              <a:pPr>
                <a:spcBef>
                  <a:spcPct val="50000"/>
                </a:spcBef>
              </a:pPr>
              <a:r>
                <a:rPr lang="en-US"/>
                <a:t>e</a:t>
              </a:r>
              <a:r>
                <a:rPr lang="en-US" baseline="-25000"/>
                <a:t>ij</a:t>
              </a:r>
            </a:p>
          </p:txBody>
        </p:sp>
        <p:sp>
          <p:nvSpPr>
            <p:cNvPr id="64524" name="Text Box 36"/>
            <p:cNvSpPr txBox="1">
              <a:spLocks noChangeArrowheads="1"/>
            </p:cNvSpPr>
            <p:nvPr/>
          </p:nvSpPr>
          <p:spPr bwMode="auto">
            <a:xfrm>
              <a:off x="4648200" y="4876800"/>
              <a:ext cx="533400" cy="366713"/>
            </a:xfrm>
            <a:prstGeom prst="rect">
              <a:avLst/>
            </a:prstGeom>
            <a:noFill/>
            <a:ln w="9525">
              <a:noFill/>
              <a:miter lim="800000"/>
              <a:headEnd/>
              <a:tailEnd/>
            </a:ln>
          </p:spPr>
          <p:txBody>
            <a:bodyPr>
              <a:spAutoFit/>
            </a:bodyPr>
            <a:lstStyle/>
            <a:p>
              <a:pPr>
                <a:spcBef>
                  <a:spcPct val="50000"/>
                </a:spcBef>
              </a:pPr>
              <a:r>
                <a:rPr lang="en-US"/>
                <a:t>0</a:t>
              </a:r>
            </a:p>
          </p:txBody>
        </p:sp>
        <p:sp>
          <p:nvSpPr>
            <p:cNvPr id="64525" name="Freeform 37"/>
            <p:cNvSpPr>
              <a:spLocks/>
            </p:cNvSpPr>
            <p:nvPr/>
          </p:nvSpPr>
          <p:spPr bwMode="auto">
            <a:xfrm flipH="1" flipV="1">
              <a:off x="5410200" y="5105400"/>
              <a:ext cx="2514600" cy="838200"/>
            </a:xfrm>
            <a:custGeom>
              <a:avLst/>
              <a:gdLst>
                <a:gd name="T0" fmla="*/ 0 w 1584"/>
                <a:gd name="T1" fmla="*/ 2147483647 h 528"/>
                <a:gd name="T2" fmla="*/ 2147483647 w 1584"/>
                <a:gd name="T3" fmla="*/ 2147483647 h 528"/>
                <a:gd name="T4" fmla="*/ 2147483647 w 1584"/>
                <a:gd name="T5" fmla="*/ 2147483647 h 528"/>
                <a:gd name="T6" fmla="*/ 2147483647 w 1584"/>
                <a:gd name="T7" fmla="*/ 0 h 528"/>
                <a:gd name="T8" fmla="*/ 0 60000 65536"/>
                <a:gd name="T9" fmla="*/ 0 60000 65536"/>
                <a:gd name="T10" fmla="*/ 0 60000 65536"/>
                <a:gd name="T11" fmla="*/ 0 60000 65536"/>
                <a:gd name="T12" fmla="*/ 0 w 1584"/>
                <a:gd name="T13" fmla="*/ 0 h 528"/>
                <a:gd name="T14" fmla="*/ 1584 w 1584"/>
                <a:gd name="T15" fmla="*/ 528 h 528"/>
              </a:gdLst>
              <a:ahLst/>
              <a:cxnLst>
                <a:cxn ang="T8">
                  <a:pos x="T0" y="T1"/>
                </a:cxn>
                <a:cxn ang="T9">
                  <a:pos x="T2" y="T3"/>
                </a:cxn>
                <a:cxn ang="T10">
                  <a:pos x="T4" y="T5"/>
                </a:cxn>
                <a:cxn ang="T11">
                  <a:pos x="T6" y="T7"/>
                </a:cxn>
              </a:cxnLst>
              <a:rect l="T12" t="T13" r="T14" b="T15"/>
              <a:pathLst>
                <a:path w="1584" h="528">
                  <a:moveTo>
                    <a:pt x="0" y="528"/>
                  </a:moveTo>
                  <a:cubicBezTo>
                    <a:pt x="244" y="520"/>
                    <a:pt x="488" y="512"/>
                    <a:pt x="672" y="480"/>
                  </a:cubicBezTo>
                  <a:cubicBezTo>
                    <a:pt x="856" y="448"/>
                    <a:pt x="952" y="416"/>
                    <a:pt x="1104" y="336"/>
                  </a:cubicBezTo>
                  <a:cubicBezTo>
                    <a:pt x="1256" y="256"/>
                    <a:pt x="1504" y="56"/>
                    <a:pt x="1584" y="0"/>
                  </a:cubicBezTo>
                </a:path>
              </a:pathLst>
            </a:custGeom>
            <a:noFill/>
            <a:ln w="9525">
              <a:solidFill>
                <a:schemeClr val="tx1"/>
              </a:solidFill>
              <a:round/>
              <a:headEnd/>
              <a:tailEnd/>
            </a:ln>
          </p:spPr>
          <p:txBody>
            <a:bodyPr/>
            <a:lstStyle/>
            <a:p>
              <a:endParaRPr lang="en-US"/>
            </a:p>
          </p:txBody>
        </p:sp>
        <p:sp>
          <p:nvSpPr>
            <p:cNvPr id="64526" name="Freeform 38"/>
            <p:cNvSpPr>
              <a:spLocks/>
            </p:cNvSpPr>
            <p:nvPr/>
          </p:nvSpPr>
          <p:spPr bwMode="auto">
            <a:xfrm flipH="1">
              <a:off x="5410200" y="4114800"/>
              <a:ext cx="2514600" cy="838200"/>
            </a:xfrm>
            <a:custGeom>
              <a:avLst/>
              <a:gdLst>
                <a:gd name="T0" fmla="*/ 0 w 1584"/>
                <a:gd name="T1" fmla="*/ 2147483647 h 528"/>
                <a:gd name="T2" fmla="*/ 2147483647 w 1584"/>
                <a:gd name="T3" fmla="*/ 2147483647 h 528"/>
                <a:gd name="T4" fmla="*/ 2147483647 w 1584"/>
                <a:gd name="T5" fmla="*/ 2147483647 h 528"/>
                <a:gd name="T6" fmla="*/ 2147483647 w 1584"/>
                <a:gd name="T7" fmla="*/ 0 h 528"/>
                <a:gd name="T8" fmla="*/ 0 60000 65536"/>
                <a:gd name="T9" fmla="*/ 0 60000 65536"/>
                <a:gd name="T10" fmla="*/ 0 60000 65536"/>
                <a:gd name="T11" fmla="*/ 0 60000 65536"/>
                <a:gd name="T12" fmla="*/ 0 w 1584"/>
                <a:gd name="T13" fmla="*/ 0 h 528"/>
                <a:gd name="T14" fmla="*/ 1584 w 1584"/>
                <a:gd name="T15" fmla="*/ 528 h 528"/>
              </a:gdLst>
              <a:ahLst/>
              <a:cxnLst>
                <a:cxn ang="T8">
                  <a:pos x="T0" y="T1"/>
                </a:cxn>
                <a:cxn ang="T9">
                  <a:pos x="T2" y="T3"/>
                </a:cxn>
                <a:cxn ang="T10">
                  <a:pos x="T4" y="T5"/>
                </a:cxn>
                <a:cxn ang="T11">
                  <a:pos x="T6" y="T7"/>
                </a:cxn>
              </a:cxnLst>
              <a:rect l="T12" t="T13" r="T14" b="T15"/>
              <a:pathLst>
                <a:path w="1584" h="528">
                  <a:moveTo>
                    <a:pt x="0" y="528"/>
                  </a:moveTo>
                  <a:cubicBezTo>
                    <a:pt x="244" y="520"/>
                    <a:pt x="488" y="512"/>
                    <a:pt x="672" y="480"/>
                  </a:cubicBezTo>
                  <a:cubicBezTo>
                    <a:pt x="856" y="448"/>
                    <a:pt x="952" y="416"/>
                    <a:pt x="1104" y="336"/>
                  </a:cubicBezTo>
                  <a:cubicBezTo>
                    <a:pt x="1256" y="256"/>
                    <a:pt x="1504" y="56"/>
                    <a:pt x="1584" y="0"/>
                  </a:cubicBezTo>
                </a:path>
              </a:pathLst>
            </a:custGeom>
            <a:noFill/>
            <a:ln w="9525">
              <a:solidFill>
                <a:schemeClr val="tx1"/>
              </a:solidFill>
              <a:round/>
              <a:headEnd/>
              <a:tailEnd/>
            </a:ln>
          </p:spPr>
          <p:txBody>
            <a:bodyPr/>
            <a:lstStyle/>
            <a:p>
              <a:endParaRPr lang="en-US"/>
            </a:p>
          </p:txBody>
        </p:sp>
      </p:grpSp>
      <p:sp>
        <p:nvSpPr>
          <p:cNvPr id="236559" name="Text Box 39"/>
          <p:cNvSpPr txBox="1">
            <a:spLocks noChangeArrowheads="1"/>
          </p:cNvSpPr>
          <p:nvPr/>
        </p:nvSpPr>
        <p:spPr bwMode="auto">
          <a:xfrm>
            <a:off x="76200" y="3327737"/>
            <a:ext cx="1828800" cy="1015663"/>
          </a:xfrm>
          <a:prstGeom prst="rect">
            <a:avLst/>
          </a:prstGeom>
          <a:solidFill>
            <a:schemeClr val="accent5">
              <a:lumMod val="90000"/>
            </a:schemeClr>
          </a:solidFill>
          <a:ln w="9525">
            <a:noFill/>
            <a:miter lim="800000"/>
            <a:headEnd/>
            <a:tailEnd/>
          </a:ln>
        </p:spPr>
        <p:txBody>
          <a:bodyPr wrap="square">
            <a:spAutoFit/>
          </a:bodyPr>
          <a:lstStyle/>
          <a:p>
            <a:pPr algn="ctr">
              <a:spcBef>
                <a:spcPct val="50000"/>
              </a:spcBef>
              <a:defRPr/>
            </a:pPr>
            <a:r>
              <a:rPr lang="en-US" sz="2000" dirty="0"/>
              <a:t>Funnel – </a:t>
            </a:r>
            <a:r>
              <a:rPr lang="en-US" sz="2000" dirty="0" err="1"/>
              <a:t>nonconstant</a:t>
            </a:r>
            <a:r>
              <a:rPr lang="en-US" sz="2000" dirty="0"/>
              <a:t> variance</a:t>
            </a:r>
          </a:p>
        </p:txBody>
      </p:sp>
    </p:spTree>
    <p:extLst>
      <p:ext uri="{BB962C8B-B14F-4D97-AF65-F5344CB8AC3E}">
        <p14:creationId xmlns:p14="http://schemas.microsoft.com/office/powerpoint/2010/main" val="316062382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54493" y="2286000"/>
            <a:ext cx="5704262" cy="3795863"/>
          </a:xfrm>
          <a:prstGeom prst="rect">
            <a:avLst/>
          </a:prstGeom>
        </p:spPr>
      </p:pic>
      <p:sp>
        <p:nvSpPr>
          <p:cNvPr id="66563"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66564" name="Slide Number Placeholder 5"/>
          <p:cNvSpPr>
            <a:spLocks noGrp="1"/>
          </p:cNvSpPr>
          <p:nvPr>
            <p:ph type="sldNum" sz="quarter" idx="12"/>
          </p:nvPr>
        </p:nvSpPr>
        <p:spPr>
          <a:noFill/>
        </p:spPr>
        <p:txBody>
          <a:bodyPr/>
          <a:lstStyle/>
          <a:p>
            <a:fld id="{C3ADF4E9-1BF0-429E-B671-0F1F88E0A428}" type="slidenum">
              <a:rPr lang="en-US" smtClean="0"/>
              <a:pPr/>
              <a:t>192</a:t>
            </a:fld>
            <a:endParaRPr lang="en-US" smtClean="0"/>
          </a:p>
        </p:txBody>
      </p:sp>
      <p:sp>
        <p:nvSpPr>
          <p:cNvPr id="66565" name="Rectangle 2"/>
          <p:cNvSpPr>
            <a:spLocks noGrp="1" noChangeArrowheads="1"/>
          </p:cNvSpPr>
          <p:nvPr>
            <p:ph type="title"/>
          </p:nvPr>
        </p:nvSpPr>
        <p:spPr>
          <a:xfrm>
            <a:off x="0" y="0"/>
            <a:ext cx="9144000" cy="1143000"/>
          </a:xfrm>
        </p:spPr>
        <p:txBody>
          <a:bodyPr/>
          <a:lstStyle/>
          <a:p>
            <a:pPr eaLnBrk="1" hangingPunct="1"/>
            <a:r>
              <a:rPr lang="en-US" sz="4000" dirty="0" smtClean="0"/>
              <a:t>Residual Analysis</a:t>
            </a:r>
            <a:br>
              <a:rPr lang="en-US" sz="4000" dirty="0" smtClean="0"/>
            </a:br>
            <a:r>
              <a:rPr lang="en-US" sz="2800" b="1" dirty="0" err="1" smtClean="0">
                <a:solidFill>
                  <a:schemeClr val="accent2"/>
                </a:solidFill>
              </a:rPr>
              <a:t>nonconstant</a:t>
            </a:r>
            <a:r>
              <a:rPr lang="en-US" sz="2800" b="1" dirty="0" smtClean="0">
                <a:solidFill>
                  <a:schemeClr val="accent2"/>
                </a:solidFill>
              </a:rPr>
              <a:t> residual variance and transformations</a:t>
            </a:r>
          </a:p>
        </p:txBody>
      </p:sp>
      <p:sp>
        <p:nvSpPr>
          <p:cNvPr id="66566" name="Rectangle 3"/>
          <p:cNvSpPr>
            <a:spLocks noGrp="1" noChangeArrowheads="1"/>
          </p:cNvSpPr>
          <p:nvPr>
            <p:ph type="body" idx="1"/>
          </p:nvPr>
        </p:nvSpPr>
        <p:spPr>
          <a:xfrm>
            <a:off x="457200" y="1143000"/>
            <a:ext cx="8686800" cy="3505200"/>
          </a:xfrm>
        </p:spPr>
        <p:txBody>
          <a:bodyPr/>
          <a:lstStyle/>
          <a:p>
            <a:pPr eaLnBrk="1" hangingPunct="1"/>
            <a:r>
              <a:rPr lang="en-US" sz="2800" smtClean="0"/>
              <a:t>variance stabilizing transformation example</a:t>
            </a:r>
          </a:p>
        </p:txBody>
      </p:sp>
      <p:cxnSp>
        <p:nvCxnSpPr>
          <p:cNvPr id="8" name="Straight Connector 7"/>
          <p:cNvCxnSpPr/>
          <p:nvPr/>
        </p:nvCxnSpPr>
        <p:spPr>
          <a:xfrm>
            <a:off x="6172200" y="3276600"/>
            <a:ext cx="0" cy="304800"/>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934200" y="3124200"/>
            <a:ext cx="0" cy="609600"/>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01000" y="2819400"/>
            <a:ext cx="0" cy="1066800"/>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pic>
        <p:nvPicPr>
          <p:cNvPr id="66570" name="Picture 11"/>
          <p:cNvPicPr>
            <a:picLocks noChangeAspect="1" noChangeArrowheads="1"/>
          </p:cNvPicPr>
          <p:nvPr/>
        </p:nvPicPr>
        <p:blipFill>
          <a:blip r:embed="rId3" cstate="print"/>
          <a:srcRect/>
          <a:stretch>
            <a:fillRect/>
          </a:stretch>
        </p:blipFill>
        <p:spPr bwMode="auto">
          <a:xfrm>
            <a:off x="228600" y="1905000"/>
            <a:ext cx="2085975" cy="4533900"/>
          </a:xfrm>
          <a:prstGeom prst="rect">
            <a:avLst/>
          </a:prstGeom>
          <a:noFill/>
          <a:ln w="9525">
            <a:noFill/>
            <a:miter lim="800000"/>
            <a:headEnd/>
            <a:tailEnd/>
          </a:ln>
        </p:spPr>
      </p:pic>
    </p:spTree>
    <p:extLst>
      <p:ext uri="{BB962C8B-B14F-4D97-AF65-F5344CB8AC3E}">
        <p14:creationId xmlns:p14="http://schemas.microsoft.com/office/powerpoint/2010/main" val="1963939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10"/>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0"/>
          <p:cNvPicPr>
            <a:picLocks noChangeAspect="1" noChangeArrowheads="1"/>
          </p:cNvPicPr>
          <p:nvPr/>
        </p:nvPicPr>
        <p:blipFill>
          <a:blip r:embed="rId2" cstate="print"/>
          <a:srcRect/>
          <a:stretch>
            <a:fillRect/>
          </a:stretch>
        </p:blipFill>
        <p:spPr bwMode="auto">
          <a:xfrm>
            <a:off x="457200" y="1757363"/>
            <a:ext cx="3435350" cy="5100637"/>
          </a:xfrm>
          <a:prstGeom prst="rect">
            <a:avLst/>
          </a:prstGeom>
          <a:noFill/>
          <a:ln w="9525">
            <a:noFill/>
            <a:miter lim="800000"/>
            <a:headEnd/>
            <a:tailEnd/>
          </a:ln>
        </p:spPr>
      </p:pic>
      <p:sp>
        <p:nvSpPr>
          <p:cNvPr id="67587"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67588" name="Slide Number Placeholder 5"/>
          <p:cNvSpPr>
            <a:spLocks noGrp="1"/>
          </p:cNvSpPr>
          <p:nvPr>
            <p:ph type="sldNum" sz="quarter" idx="12"/>
          </p:nvPr>
        </p:nvSpPr>
        <p:spPr>
          <a:noFill/>
        </p:spPr>
        <p:txBody>
          <a:bodyPr/>
          <a:lstStyle/>
          <a:p>
            <a:fld id="{6A8448BC-0BC5-4A0E-BE30-9F28A8B57391}" type="slidenum">
              <a:rPr lang="en-US" smtClean="0"/>
              <a:pPr/>
              <a:t>193</a:t>
            </a:fld>
            <a:endParaRPr lang="en-US" smtClean="0"/>
          </a:p>
        </p:txBody>
      </p:sp>
      <p:sp>
        <p:nvSpPr>
          <p:cNvPr id="67589" name="Rectangle 2"/>
          <p:cNvSpPr>
            <a:spLocks noGrp="1" noChangeArrowheads="1"/>
          </p:cNvSpPr>
          <p:nvPr>
            <p:ph type="title"/>
          </p:nvPr>
        </p:nvSpPr>
        <p:spPr>
          <a:xfrm>
            <a:off x="0" y="0"/>
            <a:ext cx="9144000" cy="1143000"/>
          </a:xfrm>
        </p:spPr>
        <p:txBody>
          <a:bodyPr/>
          <a:lstStyle/>
          <a:p>
            <a:pPr eaLnBrk="1" hangingPunct="1"/>
            <a:r>
              <a:rPr lang="en-US" sz="4000" dirty="0" smtClean="0"/>
              <a:t>Residual Analysis</a:t>
            </a:r>
            <a:br>
              <a:rPr lang="en-US" sz="4000" dirty="0" smtClean="0"/>
            </a:br>
            <a:r>
              <a:rPr lang="en-US" sz="2800" b="1" dirty="0" err="1" smtClean="0">
                <a:solidFill>
                  <a:schemeClr val="accent2"/>
                </a:solidFill>
              </a:rPr>
              <a:t>nonconstant</a:t>
            </a:r>
            <a:r>
              <a:rPr lang="en-US" sz="2800" b="1" dirty="0" smtClean="0">
                <a:solidFill>
                  <a:schemeClr val="accent2"/>
                </a:solidFill>
              </a:rPr>
              <a:t> residual variance and transformations</a:t>
            </a:r>
            <a:endParaRPr lang="en-US" sz="1800" dirty="0" smtClean="0">
              <a:solidFill>
                <a:srgbClr val="0000FF"/>
              </a:solidFill>
            </a:endParaRPr>
          </a:p>
        </p:txBody>
      </p:sp>
      <p:pic>
        <p:nvPicPr>
          <p:cNvPr id="67590" name="Picture 7"/>
          <p:cNvPicPr>
            <a:picLocks noChangeAspect="1" noChangeArrowheads="1"/>
          </p:cNvPicPr>
          <p:nvPr/>
        </p:nvPicPr>
        <p:blipFill>
          <a:blip r:embed="rId3" cstate="print"/>
          <a:srcRect/>
          <a:stretch>
            <a:fillRect/>
          </a:stretch>
        </p:blipFill>
        <p:spPr bwMode="auto">
          <a:xfrm>
            <a:off x="4114800" y="3752850"/>
            <a:ext cx="4648200" cy="3105150"/>
          </a:xfrm>
          <a:prstGeom prst="rect">
            <a:avLst/>
          </a:prstGeom>
          <a:noFill/>
          <a:ln w="9525">
            <a:noFill/>
            <a:miter lim="800000"/>
            <a:headEnd/>
            <a:tailEnd/>
          </a:ln>
        </p:spPr>
      </p:pic>
      <p:sp>
        <p:nvSpPr>
          <p:cNvPr id="67591" name="Rectangle 3"/>
          <p:cNvSpPr>
            <a:spLocks noGrp="1" noChangeArrowheads="1"/>
          </p:cNvSpPr>
          <p:nvPr>
            <p:ph type="body" idx="1"/>
          </p:nvPr>
        </p:nvSpPr>
        <p:spPr>
          <a:xfrm>
            <a:off x="152400" y="1265238"/>
            <a:ext cx="8991600" cy="2544762"/>
          </a:xfrm>
          <a:solidFill>
            <a:schemeClr val="bg1"/>
          </a:solidFill>
        </p:spPr>
        <p:txBody>
          <a:bodyPr/>
          <a:lstStyle/>
          <a:p>
            <a:pPr eaLnBrk="1" hangingPunct="1"/>
            <a:r>
              <a:rPr lang="en-US" sz="2800" smtClean="0"/>
              <a:t>variance stabilizing transformation example</a:t>
            </a:r>
          </a:p>
          <a:p>
            <a:pPr>
              <a:spcBef>
                <a:spcPts val="1800"/>
              </a:spcBef>
              <a:buFontTx/>
              <a:buNone/>
            </a:pPr>
            <a:r>
              <a:rPr lang="en-US" sz="1600" smtClean="0">
                <a:latin typeface="Courier New" pitchFamily="49" charset="0"/>
                <a:cs typeface="Courier New" pitchFamily="49" charset="0"/>
              </a:rPr>
              <a:t>Box-Cox transformation of the response with estimated lambda = 0.200235</a:t>
            </a:r>
          </a:p>
          <a:p>
            <a:pPr>
              <a:buFontTx/>
              <a:buNone/>
            </a:pPr>
            <a:r>
              <a:rPr lang="en-US" sz="1600" smtClean="0">
                <a:latin typeface="Courier New" pitchFamily="49" charset="0"/>
                <a:cs typeface="Courier New" pitchFamily="49" charset="0"/>
              </a:rPr>
              <a:t>The 95% CI for lambda is (-0.201265, 0.604735)</a:t>
            </a:r>
          </a:p>
          <a:p>
            <a:pPr>
              <a:buFontTx/>
              <a:buNone/>
            </a:pPr>
            <a:r>
              <a:rPr lang="en-US" sz="1600" smtClean="0">
                <a:latin typeface="Courier New" pitchFamily="49" charset="0"/>
                <a:cs typeface="Courier New" pitchFamily="49" charset="0"/>
              </a:rPr>
              <a:t>Rounded lambda = 0 used in the regression analysis</a:t>
            </a:r>
          </a:p>
          <a:p>
            <a:pPr>
              <a:buFontTx/>
              <a:buNone/>
            </a:pPr>
            <a:endParaRPr lang="en-US" sz="1600" smtClean="0">
              <a:latin typeface="Courier New" pitchFamily="49" charset="0"/>
              <a:cs typeface="Courier New" pitchFamily="49" charset="0"/>
            </a:endParaRPr>
          </a:p>
          <a:p>
            <a:pPr>
              <a:buFontTx/>
              <a:buNone/>
            </a:pPr>
            <a:r>
              <a:rPr lang="en-US" sz="1600" smtClean="0">
                <a:latin typeface="Courier New" pitchFamily="49" charset="0"/>
                <a:cs typeface="Courier New" pitchFamily="49" charset="0"/>
              </a:rPr>
              <a:t>Regression Equation</a:t>
            </a:r>
          </a:p>
          <a:p>
            <a:pPr>
              <a:buFontTx/>
              <a:buNone/>
            </a:pPr>
            <a:r>
              <a:rPr lang="en-US" sz="1600" smtClean="0">
                <a:latin typeface="Courier New" pitchFamily="49" charset="0"/>
                <a:cs typeface="Courier New" pitchFamily="49" charset="0"/>
              </a:rPr>
              <a:t>ln(y)  =  2.43901 - 0.504436 factor level</a:t>
            </a:r>
          </a:p>
          <a:p>
            <a:endParaRPr lang="en-US" sz="2800" smtClean="0"/>
          </a:p>
          <a:p>
            <a:pPr eaLnBrk="1" hangingPunct="1"/>
            <a:endParaRPr lang="en-US" sz="2800" smtClean="0"/>
          </a:p>
        </p:txBody>
      </p:sp>
      <p:sp>
        <p:nvSpPr>
          <p:cNvPr id="15" name="Rectangle 14"/>
          <p:cNvSpPr/>
          <p:nvPr/>
        </p:nvSpPr>
        <p:spPr>
          <a:xfrm>
            <a:off x="152400" y="3429000"/>
            <a:ext cx="762000" cy="304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6" name="Shape 15"/>
          <p:cNvCxnSpPr>
            <a:stCxn id="15" idx="2"/>
          </p:cNvCxnSpPr>
          <p:nvPr/>
        </p:nvCxnSpPr>
        <p:spPr>
          <a:xfrm rot="16200000" flipH="1">
            <a:off x="1447800" y="2819400"/>
            <a:ext cx="228600" cy="2057400"/>
          </a:xfrm>
          <a:prstGeom prst="bentConnector2">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90800" y="3962400"/>
            <a:ext cx="0" cy="228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7598" name="TextBox 17"/>
          <p:cNvSpPr txBox="1">
            <a:spLocks noChangeArrowheads="1"/>
          </p:cNvSpPr>
          <p:nvPr/>
        </p:nvSpPr>
        <p:spPr bwMode="auto">
          <a:xfrm>
            <a:off x="5486400" y="2819400"/>
            <a:ext cx="2667000" cy="800100"/>
          </a:xfrm>
          <a:prstGeom prst="rect">
            <a:avLst/>
          </a:prstGeom>
          <a:noFill/>
          <a:ln w="28575">
            <a:solidFill>
              <a:srgbClr val="C00000"/>
            </a:solidFill>
            <a:miter lim="800000"/>
            <a:headEnd/>
            <a:tailEnd/>
          </a:ln>
        </p:spPr>
        <p:txBody>
          <a:bodyPr>
            <a:spAutoFit/>
          </a:bodyPr>
          <a:lstStyle/>
          <a:p>
            <a:pPr>
              <a:spcAft>
                <a:spcPts val="1200"/>
              </a:spcAft>
            </a:pPr>
            <a:r>
              <a:rPr lang="en-US"/>
              <a:t>ln(Y) = BOXC2</a:t>
            </a:r>
          </a:p>
          <a:p>
            <a:pPr>
              <a:spcAft>
                <a:spcPts val="1200"/>
              </a:spcAft>
            </a:pPr>
            <a:r>
              <a:rPr lang="en-US"/>
              <a:t>e.g.  ln(6.09) = 1.80665</a:t>
            </a:r>
          </a:p>
        </p:txBody>
      </p:sp>
    </p:spTree>
    <p:extLst>
      <p:ext uri="{BB962C8B-B14F-4D97-AF65-F5344CB8AC3E}">
        <p14:creationId xmlns:p14="http://schemas.microsoft.com/office/powerpoint/2010/main" val="230667900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32500" t="21111" r="32500" b="26111"/>
          <a:stretch/>
        </p:blipFill>
        <p:spPr>
          <a:xfrm>
            <a:off x="4648200" y="3200400"/>
            <a:ext cx="3962400" cy="3360964"/>
          </a:xfrm>
          <a:prstGeom prst="rect">
            <a:avLst/>
          </a:prstGeom>
        </p:spPr>
      </p:pic>
      <p:pic>
        <p:nvPicPr>
          <p:cNvPr id="2" name="Picture 1"/>
          <p:cNvPicPr>
            <a:picLocks noChangeAspect="1"/>
          </p:cNvPicPr>
          <p:nvPr/>
        </p:nvPicPr>
        <p:blipFill rotWithShape="1">
          <a:blip r:embed="rId4"/>
          <a:srcRect l="27500" t="18333" r="27500" b="22778"/>
          <a:stretch/>
        </p:blipFill>
        <p:spPr>
          <a:xfrm>
            <a:off x="152400" y="3886200"/>
            <a:ext cx="3810000" cy="2804583"/>
          </a:xfrm>
          <a:prstGeom prst="rect">
            <a:avLst/>
          </a:prstGeom>
        </p:spPr>
      </p:pic>
      <p:sp>
        <p:nvSpPr>
          <p:cNvPr id="6861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68611" name="Slide Number Placeholder 5"/>
          <p:cNvSpPr>
            <a:spLocks noGrp="1"/>
          </p:cNvSpPr>
          <p:nvPr>
            <p:ph type="sldNum" sz="quarter" idx="12"/>
          </p:nvPr>
        </p:nvSpPr>
        <p:spPr>
          <a:noFill/>
        </p:spPr>
        <p:txBody>
          <a:bodyPr/>
          <a:lstStyle/>
          <a:p>
            <a:fld id="{3085D435-E1FE-44FE-A40A-8311F5579BFE}" type="slidenum">
              <a:rPr lang="en-US" smtClean="0"/>
              <a:pPr/>
              <a:t>194</a:t>
            </a:fld>
            <a:endParaRPr lang="en-US" smtClean="0"/>
          </a:p>
        </p:txBody>
      </p:sp>
      <p:sp>
        <p:nvSpPr>
          <p:cNvPr id="68612" name="Rectangle 2"/>
          <p:cNvSpPr>
            <a:spLocks noGrp="1" noChangeArrowheads="1"/>
          </p:cNvSpPr>
          <p:nvPr>
            <p:ph type="title"/>
          </p:nvPr>
        </p:nvSpPr>
        <p:spPr/>
        <p:txBody>
          <a:bodyPr/>
          <a:lstStyle/>
          <a:p>
            <a:pPr eaLnBrk="1" hangingPunct="1"/>
            <a:r>
              <a:rPr lang="en-US" smtClean="0"/>
              <a:t>Residual Analysis</a:t>
            </a:r>
          </a:p>
        </p:txBody>
      </p:sp>
      <p:sp>
        <p:nvSpPr>
          <p:cNvPr id="68613" name="Rectangle 3"/>
          <p:cNvSpPr>
            <a:spLocks noGrp="1" noChangeArrowheads="1"/>
          </p:cNvSpPr>
          <p:nvPr>
            <p:ph type="body" idx="1"/>
          </p:nvPr>
        </p:nvSpPr>
        <p:spPr>
          <a:xfrm>
            <a:off x="381000" y="1143000"/>
            <a:ext cx="8229600" cy="4525963"/>
          </a:xfrm>
        </p:spPr>
        <p:txBody>
          <a:bodyPr/>
          <a:lstStyle/>
          <a:p>
            <a:pPr eaLnBrk="1" hangingPunct="1">
              <a:buFontTx/>
              <a:buNone/>
            </a:pPr>
            <a:r>
              <a:rPr lang="en-US" dirty="0" smtClean="0"/>
              <a:t>In Minitab</a:t>
            </a:r>
          </a:p>
          <a:p>
            <a:pPr eaLnBrk="1" hangingPunct="1">
              <a:buFont typeface="Wingdings" pitchFamily="2" charset="2"/>
              <a:buChar char="Ø"/>
            </a:pPr>
            <a:r>
              <a:rPr lang="en-US" sz="2400" dirty="0" smtClean="0"/>
              <a:t>Stat</a:t>
            </a:r>
          </a:p>
          <a:p>
            <a:pPr lvl="1" eaLnBrk="1" hangingPunct="1">
              <a:buFont typeface="Wingdings" pitchFamily="2" charset="2"/>
              <a:buChar char="Ø"/>
            </a:pPr>
            <a:r>
              <a:rPr lang="en-US" sz="2400" dirty="0" smtClean="0"/>
              <a:t>ANOVA</a:t>
            </a:r>
          </a:p>
          <a:p>
            <a:pPr lvl="2" eaLnBrk="1" hangingPunct="1">
              <a:buFont typeface="Wingdings" pitchFamily="2" charset="2"/>
              <a:buChar char="Ø"/>
            </a:pPr>
            <a:r>
              <a:rPr lang="en-US" dirty="0" smtClean="0"/>
              <a:t>General Linear Model (Fit General </a:t>
            </a:r>
            <a:r>
              <a:rPr lang="en-US" dirty="0"/>
              <a:t>Linea Model) </a:t>
            </a:r>
            <a:endParaRPr lang="en-US" dirty="0" smtClean="0"/>
          </a:p>
          <a:p>
            <a:pPr lvl="3" eaLnBrk="1" hangingPunct="1">
              <a:buFont typeface="Wingdings" pitchFamily="2" charset="2"/>
              <a:buChar char="Ø"/>
            </a:pPr>
            <a:r>
              <a:rPr lang="en-US" sz="2400" dirty="0" smtClean="0"/>
              <a:t>Graphs</a:t>
            </a:r>
          </a:p>
          <a:p>
            <a:pPr lvl="4" eaLnBrk="1" hangingPunct="1">
              <a:buFont typeface="Wingdings" pitchFamily="2" charset="2"/>
              <a:buChar char="Ø"/>
            </a:pPr>
            <a:r>
              <a:rPr lang="en-US" sz="2400" dirty="0" smtClean="0"/>
              <a:t>Four in one</a:t>
            </a:r>
          </a:p>
        </p:txBody>
      </p:sp>
      <p:sp>
        <p:nvSpPr>
          <p:cNvPr id="9" name="Oval 8"/>
          <p:cNvSpPr/>
          <p:nvPr/>
        </p:nvSpPr>
        <p:spPr>
          <a:xfrm>
            <a:off x="1870105" y="6071913"/>
            <a:ext cx="7620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5791200" y="4880882"/>
            <a:ext cx="10668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31483394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69635" name="Slide Number Placeholder 5"/>
          <p:cNvSpPr>
            <a:spLocks noGrp="1"/>
          </p:cNvSpPr>
          <p:nvPr>
            <p:ph type="sldNum" sz="quarter" idx="12"/>
          </p:nvPr>
        </p:nvSpPr>
        <p:spPr>
          <a:noFill/>
        </p:spPr>
        <p:txBody>
          <a:bodyPr/>
          <a:lstStyle/>
          <a:p>
            <a:fld id="{CAB2071A-6792-4F59-8187-B8CFE72AA46F}" type="slidenum">
              <a:rPr lang="en-US" smtClean="0"/>
              <a:pPr/>
              <a:t>195</a:t>
            </a:fld>
            <a:endParaRPr lang="en-US" smtClean="0"/>
          </a:p>
        </p:txBody>
      </p:sp>
      <p:sp>
        <p:nvSpPr>
          <p:cNvPr id="69636" name="Rectangle 2"/>
          <p:cNvSpPr>
            <a:spLocks noGrp="1" noChangeArrowheads="1"/>
          </p:cNvSpPr>
          <p:nvPr>
            <p:ph type="title"/>
          </p:nvPr>
        </p:nvSpPr>
        <p:spPr>
          <a:xfrm>
            <a:off x="476250" y="238125"/>
            <a:ext cx="8229600" cy="1143000"/>
          </a:xfrm>
        </p:spPr>
        <p:txBody>
          <a:bodyPr/>
          <a:lstStyle/>
          <a:p>
            <a:pPr eaLnBrk="1" hangingPunct="1"/>
            <a:r>
              <a:rPr lang="en-US" sz="3600" dirty="0" smtClean="0"/>
              <a:t>Minitab residual analysis for blood coagulation example</a:t>
            </a:r>
          </a:p>
        </p:txBody>
      </p:sp>
      <p:pic>
        <p:nvPicPr>
          <p:cNvPr id="2" name="Picture 1"/>
          <p:cNvPicPr>
            <a:picLocks noChangeAspect="1"/>
          </p:cNvPicPr>
          <p:nvPr/>
        </p:nvPicPr>
        <p:blipFill>
          <a:blip r:embed="rId2"/>
          <a:stretch>
            <a:fillRect/>
          </a:stretch>
        </p:blipFill>
        <p:spPr>
          <a:xfrm>
            <a:off x="1066800" y="1581506"/>
            <a:ext cx="7307404" cy="4862663"/>
          </a:xfrm>
          <a:prstGeom prst="rect">
            <a:avLst/>
          </a:prstGeom>
        </p:spPr>
      </p:pic>
    </p:spTree>
    <p:extLst>
      <p:ext uri="{BB962C8B-B14F-4D97-AF65-F5344CB8AC3E}">
        <p14:creationId xmlns:p14="http://schemas.microsoft.com/office/powerpoint/2010/main" val="302552316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70659" name="Slide Number Placeholder 5"/>
          <p:cNvSpPr>
            <a:spLocks noGrp="1"/>
          </p:cNvSpPr>
          <p:nvPr>
            <p:ph type="sldNum" sz="quarter" idx="12"/>
          </p:nvPr>
        </p:nvSpPr>
        <p:spPr>
          <a:noFill/>
        </p:spPr>
        <p:txBody>
          <a:bodyPr/>
          <a:lstStyle/>
          <a:p>
            <a:fld id="{0B1445A8-3094-4953-96A1-792E22CFBF9C}" type="slidenum">
              <a:rPr lang="en-US" smtClean="0"/>
              <a:pPr/>
              <a:t>196</a:t>
            </a:fld>
            <a:endParaRPr lang="en-US" smtClean="0"/>
          </a:p>
        </p:txBody>
      </p:sp>
      <p:sp>
        <p:nvSpPr>
          <p:cNvPr id="70660" name="Rectangle 2"/>
          <p:cNvSpPr>
            <a:spLocks noGrp="1" noChangeArrowheads="1"/>
          </p:cNvSpPr>
          <p:nvPr>
            <p:ph type="title"/>
          </p:nvPr>
        </p:nvSpPr>
        <p:spPr>
          <a:xfrm>
            <a:off x="457200" y="203200"/>
            <a:ext cx="8229600" cy="1143000"/>
          </a:xfrm>
        </p:spPr>
        <p:txBody>
          <a:bodyPr/>
          <a:lstStyle/>
          <a:p>
            <a:pPr eaLnBrk="1" hangingPunct="1"/>
            <a:r>
              <a:rPr lang="en-US" sz="3600" dirty="0" smtClean="0"/>
              <a:t>Minitab residual analysis for </a:t>
            </a:r>
            <a:br>
              <a:rPr lang="en-US" sz="3600" dirty="0" smtClean="0"/>
            </a:br>
            <a:r>
              <a:rPr lang="en-US" sz="3600" dirty="0" smtClean="0"/>
              <a:t>problem 3-19 (Chemists)</a:t>
            </a:r>
          </a:p>
        </p:txBody>
      </p:sp>
      <p:pic>
        <p:nvPicPr>
          <p:cNvPr id="70661" name="Picture 4"/>
          <p:cNvPicPr>
            <a:picLocks noChangeAspect="1" noChangeArrowheads="1"/>
          </p:cNvPicPr>
          <p:nvPr/>
        </p:nvPicPr>
        <p:blipFill>
          <a:blip r:embed="rId2" cstate="print"/>
          <a:srcRect/>
          <a:stretch>
            <a:fillRect/>
          </a:stretch>
        </p:blipFill>
        <p:spPr bwMode="auto">
          <a:xfrm>
            <a:off x="838200" y="1397000"/>
            <a:ext cx="7924800" cy="5283200"/>
          </a:xfrm>
          <a:prstGeom prst="rect">
            <a:avLst/>
          </a:prstGeom>
          <a:noFill/>
          <a:ln w="9525">
            <a:noFill/>
            <a:miter lim="800000"/>
            <a:headEnd/>
            <a:tailEnd/>
          </a:ln>
        </p:spPr>
      </p:pic>
      <p:sp>
        <p:nvSpPr>
          <p:cNvPr id="70662" name="Oval 5"/>
          <p:cNvSpPr>
            <a:spLocks noChangeArrowheads="1"/>
          </p:cNvSpPr>
          <p:nvPr/>
        </p:nvSpPr>
        <p:spPr bwMode="auto">
          <a:xfrm>
            <a:off x="5562600" y="4495800"/>
            <a:ext cx="2971800" cy="2133600"/>
          </a:xfrm>
          <a:prstGeom prst="ellipse">
            <a:avLst/>
          </a:prstGeom>
          <a:noFill/>
          <a:ln w="53975">
            <a:solidFill>
              <a:srgbClr val="00CCFF"/>
            </a:solidFill>
            <a:round/>
            <a:headEnd/>
            <a:tailEnd/>
          </a:ln>
        </p:spPr>
        <p:txBody>
          <a:bodyPr wrap="none" anchor="ctr"/>
          <a:lstStyle/>
          <a:p>
            <a:endParaRPr lang="en-US"/>
          </a:p>
        </p:txBody>
      </p:sp>
      <p:sp>
        <p:nvSpPr>
          <p:cNvPr id="70663" name="Line 6"/>
          <p:cNvSpPr>
            <a:spLocks noChangeShapeType="1"/>
          </p:cNvSpPr>
          <p:nvPr/>
        </p:nvSpPr>
        <p:spPr bwMode="auto">
          <a:xfrm>
            <a:off x="5867400" y="4876800"/>
            <a:ext cx="2286000" cy="1447800"/>
          </a:xfrm>
          <a:prstGeom prst="line">
            <a:avLst/>
          </a:prstGeom>
          <a:noFill/>
          <a:ln w="53975">
            <a:solidFill>
              <a:srgbClr val="00CCFF"/>
            </a:solidFill>
            <a:round/>
            <a:headEnd/>
            <a:tailEnd/>
          </a:ln>
        </p:spPr>
        <p:txBody>
          <a:bodyPr/>
          <a:lstStyle/>
          <a:p>
            <a:endParaRPr lang="en-US"/>
          </a:p>
        </p:txBody>
      </p:sp>
    </p:spTree>
    <p:extLst>
      <p:ext uri="{BB962C8B-B14F-4D97-AF65-F5344CB8AC3E}">
        <p14:creationId xmlns:p14="http://schemas.microsoft.com/office/powerpoint/2010/main" val="311076170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71683" name="Slide Number Placeholder 5"/>
          <p:cNvSpPr>
            <a:spLocks noGrp="1"/>
          </p:cNvSpPr>
          <p:nvPr>
            <p:ph type="sldNum" sz="quarter" idx="12"/>
          </p:nvPr>
        </p:nvSpPr>
        <p:spPr>
          <a:noFill/>
        </p:spPr>
        <p:txBody>
          <a:bodyPr/>
          <a:lstStyle/>
          <a:p>
            <a:fld id="{20DF9583-4753-452D-B0F7-CFAA1D2A281D}" type="slidenum">
              <a:rPr lang="en-US" smtClean="0"/>
              <a:pPr/>
              <a:t>197</a:t>
            </a:fld>
            <a:endParaRPr lang="en-US" smtClean="0"/>
          </a:p>
        </p:txBody>
      </p:sp>
      <p:sp>
        <p:nvSpPr>
          <p:cNvPr id="71684" name="Rectangle 2"/>
          <p:cNvSpPr>
            <a:spLocks noGrp="1" noChangeArrowheads="1"/>
          </p:cNvSpPr>
          <p:nvPr>
            <p:ph type="title"/>
          </p:nvPr>
        </p:nvSpPr>
        <p:spPr/>
        <p:txBody>
          <a:bodyPr/>
          <a:lstStyle/>
          <a:p>
            <a:pPr eaLnBrk="1" hangingPunct="1"/>
            <a:r>
              <a:rPr lang="en-US" smtClean="0"/>
              <a:t>Regression Analysis</a:t>
            </a:r>
          </a:p>
        </p:txBody>
      </p:sp>
      <p:sp>
        <p:nvSpPr>
          <p:cNvPr id="71685" name="Rectangle 3"/>
          <p:cNvSpPr>
            <a:spLocks noGrp="1" noChangeArrowheads="1"/>
          </p:cNvSpPr>
          <p:nvPr>
            <p:ph type="body" idx="1"/>
          </p:nvPr>
        </p:nvSpPr>
        <p:spPr/>
        <p:txBody>
          <a:bodyPr/>
          <a:lstStyle/>
          <a:p>
            <a:pPr eaLnBrk="1" hangingPunct="1"/>
            <a:r>
              <a:rPr lang="en-US" sz="2800" dirty="0" smtClean="0"/>
              <a:t>Now we are ready to draw practical conclusions</a:t>
            </a:r>
          </a:p>
          <a:p>
            <a:pPr eaLnBrk="1" hangingPunct="1"/>
            <a:endParaRPr lang="en-US" sz="2800" dirty="0" smtClean="0"/>
          </a:p>
          <a:p>
            <a:pPr eaLnBrk="1" hangingPunct="1"/>
            <a:r>
              <a:rPr lang="en-US" sz="2800" dirty="0" smtClean="0"/>
              <a:t>Use </a:t>
            </a:r>
            <a:r>
              <a:rPr lang="en-US" sz="2800" b="1" dirty="0" smtClean="0">
                <a:solidFill>
                  <a:schemeClr val="accent2"/>
                </a:solidFill>
              </a:rPr>
              <a:t>Regression Analysis</a:t>
            </a:r>
            <a:r>
              <a:rPr lang="en-US" sz="2800" dirty="0" smtClean="0">
                <a:solidFill>
                  <a:schemeClr val="accent2"/>
                </a:solidFill>
              </a:rPr>
              <a:t> </a:t>
            </a:r>
            <a:r>
              <a:rPr lang="en-US" sz="2800" dirty="0" smtClean="0"/>
              <a:t>to build a mathematical model relating response to factor(s)</a:t>
            </a:r>
          </a:p>
          <a:p>
            <a:pPr lvl="1" eaLnBrk="1" hangingPunct="1"/>
            <a:r>
              <a:rPr lang="en-US" sz="2400" dirty="0" smtClean="0"/>
              <a:t>Simple linear regression (single factor)</a:t>
            </a:r>
          </a:p>
          <a:p>
            <a:pPr lvl="1" eaLnBrk="1" hangingPunct="1"/>
            <a:r>
              <a:rPr lang="en-US" sz="2400" dirty="0" smtClean="0"/>
              <a:t>Multiple linear regression</a:t>
            </a:r>
          </a:p>
        </p:txBody>
      </p:sp>
    </p:spTree>
    <p:extLst>
      <p:ext uri="{BB962C8B-B14F-4D97-AF65-F5344CB8AC3E}">
        <p14:creationId xmlns:p14="http://schemas.microsoft.com/office/powerpoint/2010/main" val="222060057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Regression Analysis</a:t>
            </a:r>
          </a:p>
        </p:txBody>
      </p:sp>
      <p:sp>
        <p:nvSpPr>
          <p:cNvPr id="72707" name="Content Placeholder 2"/>
          <p:cNvSpPr>
            <a:spLocks noGrp="1"/>
          </p:cNvSpPr>
          <p:nvPr>
            <p:ph idx="1"/>
          </p:nvPr>
        </p:nvSpPr>
        <p:spPr>
          <a:xfrm>
            <a:off x="381000" y="1189038"/>
            <a:ext cx="8458200" cy="4525962"/>
          </a:xfrm>
        </p:spPr>
        <p:txBody>
          <a:bodyPr/>
          <a:lstStyle/>
          <a:p>
            <a:pPr>
              <a:spcBef>
                <a:spcPct val="35000"/>
              </a:spcBef>
              <a:spcAft>
                <a:spcPct val="25000"/>
              </a:spcAft>
            </a:pPr>
            <a:r>
              <a:rPr lang="en-US" sz="2400" smtClean="0"/>
              <a:t>An experimenter is often interested in how a particular variable depends upon one or more of the other variables.</a:t>
            </a:r>
          </a:p>
          <a:p>
            <a:pPr>
              <a:spcBef>
                <a:spcPct val="35000"/>
              </a:spcBef>
              <a:spcAft>
                <a:spcPct val="25000"/>
              </a:spcAft>
            </a:pPr>
            <a:r>
              <a:rPr lang="en-US" sz="2400" smtClean="0"/>
              <a:t>Modeling is often performed by finding a functional relationship between the </a:t>
            </a:r>
            <a:r>
              <a:rPr lang="en-US" sz="2400" i="1" smtClean="0"/>
              <a:t>expected value</a:t>
            </a:r>
            <a:r>
              <a:rPr lang="en-US" sz="2400" smtClean="0"/>
              <a:t> of a </a:t>
            </a:r>
            <a:r>
              <a:rPr lang="en-US" sz="2400" b="1" smtClean="0">
                <a:solidFill>
                  <a:schemeClr val="accent2"/>
                </a:solidFill>
              </a:rPr>
              <a:t>dependent</a:t>
            </a:r>
            <a:r>
              <a:rPr lang="en-US" sz="2400" smtClean="0"/>
              <a:t> variable, Y,  and a set of </a:t>
            </a:r>
            <a:r>
              <a:rPr lang="en-US" sz="2400" b="1" smtClean="0">
                <a:solidFill>
                  <a:schemeClr val="accent2"/>
                </a:solidFill>
              </a:rPr>
              <a:t>independent</a:t>
            </a:r>
            <a:r>
              <a:rPr lang="en-US" sz="2400" smtClean="0"/>
              <a:t> variables, X</a:t>
            </a:r>
            <a:r>
              <a:rPr lang="en-US" sz="2400" baseline="-25000" smtClean="0"/>
              <a:t>i</a:t>
            </a:r>
            <a:r>
              <a:rPr lang="en-US" sz="2400" smtClean="0"/>
              <a:t>.</a:t>
            </a:r>
          </a:p>
          <a:p>
            <a:pPr>
              <a:spcBef>
                <a:spcPct val="35000"/>
              </a:spcBef>
              <a:spcAft>
                <a:spcPct val="25000"/>
              </a:spcAft>
            </a:pPr>
            <a:r>
              <a:rPr lang="en-US" sz="2400" smtClean="0"/>
              <a:t>	How does X affect Y?  What is the effect of X on Y?</a:t>
            </a:r>
          </a:p>
          <a:p>
            <a:pPr>
              <a:spcBef>
                <a:spcPct val="35000"/>
              </a:spcBef>
              <a:spcAft>
                <a:spcPct val="25000"/>
              </a:spcAft>
            </a:pPr>
            <a:r>
              <a:rPr lang="en-US" sz="2400" b="1" smtClean="0">
                <a:solidFill>
                  <a:schemeClr val="accent2"/>
                </a:solidFill>
              </a:rPr>
              <a:t>Linear Regression</a:t>
            </a:r>
            <a:r>
              <a:rPr lang="en-US" sz="2400" smtClean="0"/>
              <a:t> is a modeling technique in which the expected value of a dependent variable is modeled as a linear combination of a set of independent variables.</a:t>
            </a:r>
          </a:p>
          <a:p>
            <a:pPr>
              <a:spcBef>
                <a:spcPct val="35000"/>
              </a:spcBef>
              <a:spcAft>
                <a:spcPct val="25000"/>
              </a:spcAft>
            </a:pPr>
            <a:r>
              <a:rPr lang="en-US" sz="2400" smtClean="0"/>
              <a:t>Many problems in engineering and science involve exploring the relationships between two or more variables.</a:t>
            </a:r>
          </a:p>
          <a:p>
            <a:endParaRPr lang="en-US" sz="2400" smtClean="0"/>
          </a:p>
        </p:txBody>
      </p:sp>
      <p:sp>
        <p:nvSpPr>
          <p:cNvPr id="72708"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72709" name="Slide Number Placeholder 4"/>
          <p:cNvSpPr>
            <a:spLocks noGrp="1"/>
          </p:cNvSpPr>
          <p:nvPr>
            <p:ph type="sldNum" sz="quarter" idx="12"/>
          </p:nvPr>
        </p:nvSpPr>
        <p:spPr>
          <a:noFill/>
        </p:spPr>
        <p:txBody>
          <a:bodyPr/>
          <a:lstStyle/>
          <a:p>
            <a:fld id="{FA4C9580-C824-406C-B052-CE51114EA098}" type="slidenum">
              <a:rPr lang="en-US" smtClean="0"/>
              <a:pPr/>
              <a:t>198</a:t>
            </a:fld>
            <a:endParaRPr lang="en-US" smtClean="0"/>
          </a:p>
        </p:txBody>
      </p:sp>
    </p:spTree>
    <p:extLst>
      <p:ext uri="{BB962C8B-B14F-4D97-AF65-F5344CB8AC3E}">
        <p14:creationId xmlns:p14="http://schemas.microsoft.com/office/powerpoint/2010/main" val="353918923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smtClean="0"/>
              <a:t>Regression Analysis</a:t>
            </a:r>
          </a:p>
        </p:txBody>
      </p:sp>
      <p:sp>
        <p:nvSpPr>
          <p:cNvPr id="73731" name="Content Placeholder 2"/>
          <p:cNvSpPr>
            <a:spLocks noGrp="1"/>
          </p:cNvSpPr>
          <p:nvPr>
            <p:ph idx="1"/>
          </p:nvPr>
        </p:nvSpPr>
        <p:spPr/>
        <p:txBody>
          <a:bodyPr/>
          <a:lstStyle/>
          <a:p>
            <a:pPr>
              <a:spcBef>
                <a:spcPts val="600"/>
              </a:spcBef>
              <a:spcAft>
                <a:spcPts val="600"/>
              </a:spcAft>
            </a:pPr>
            <a:r>
              <a:rPr lang="en-US" sz="2800" smtClean="0"/>
              <a:t>Example</a:t>
            </a:r>
          </a:p>
          <a:p>
            <a:pPr>
              <a:spcBef>
                <a:spcPts val="600"/>
              </a:spcBef>
              <a:spcAft>
                <a:spcPts val="600"/>
              </a:spcAft>
            </a:pPr>
            <a:r>
              <a:rPr lang="en-US" sz="2800" smtClean="0"/>
              <a:t>A company that makes paper grocery bags is interested in improving the tensile strength of their bags.  Specifically they are interested in the relationship between the hardwood concentration in the pulp and the tensile strength of the bag. </a:t>
            </a:r>
          </a:p>
          <a:p>
            <a:pPr>
              <a:spcBef>
                <a:spcPts val="600"/>
              </a:spcBef>
              <a:spcAft>
                <a:spcPts val="600"/>
              </a:spcAft>
            </a:pPr>
            <a:r>
              <a:rPr lang="en-US" sz="2800" smtClean="0"/>
              <a:t>Regression analysis can be used to build a model to relate tensile strength (Y) to hardwood concentration (X).</a:t>
            </a:r>
          </a:p>
          <a:p>
            <a:endParaRPr lang="en-US" sz="2800" smtClean="0"/>
          </a:p>
        </p:txBody>
      </p:sp>
      <p:sp>
        <p:nvSpPr>
          <p:cNvPr id="73732"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73733" name="Slide Number Placeholder 4"/>
          <p:cNvSpPr>
            <a:spLocks noGrp="1"/>
          </p:cNvSpPr>
          <p:nvPr>
            <p:ph type="sldNum" sz="quarter" idx="12"/>
          </p:nvPr>
        </p:nvSpPr>
        <p:spPr>
          <a:noFill/>
        </p:spPr>
        <p:txBody>
          <a:bodyPr/>
          <a:lstStyle/>
          <a:p>
            <a:fld id="{6ECBEB8E-C12F-405F-9420-260C91E6CD7D}" type="slidenum">
              <a:rPr lang="en-US" smtClean="0"/>
              <a:pPr/>
              <a:t>199</a:t>
            </a:fld>
            <a:endParaRPr lang="en-US" smtClean="0"/>
          </a:p>
        </p:txBody>
      </p:sp>
    </p:spTree>
    <p:extLst>
      <p:ext uri="{BB962C8B-B14F-4D97-AF65-F5344CB8AC3E}">
        <p14:creationId xmlns:p14="http://schemas.microsoft.com/office/powerpoint/2010/main" val="1011551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References</a:t>
            </a:r>
          </a:p>
        </p:txBody>
      </p:sp>
      <p:sp>
        <p:nvSpPr>
          <p:cNvPr id="27651" name="Content Placeholder 2"/>
          <p:cNvSpPr>
            <a:spLocks noGrp="1"/>
          </p:cNvSpPr>
          <p:nvPr>
            <p:ph idx="1"/>
          </p:nvPr>
        </p:nvSpPr>
        <p:spPr>
          <a:xfrm>
            <a:off x="304800" y="1189037"/>
            <a:ext cx="8686800" cy="4525963"/>
          </a:xfrm>
        </p:spPr>
        <p:txBody>
          <a:bodyPr/>
          <a:lstStyle/>
          <a:p>
            <a:pPr>
              <a:spcBef>
                <a:spcPts val="0"/>
              </a:spcBef>
              <a:spcAft>
                <a:spcPts val="1200"/>
              </a:spcAft>
            </a:pPr>
            <a:r>
              <a:rPr lang="en-US" sz="2000" dirty="0" smtClean="0"/>
              <a:t>Montgomery, </a:t>
            </a:r>
            <a:r>
              <a:rPr lang="en-US" sz="2000" u="sng" dirty="0" smtClean="0"/>
              <a:t>Design and Analysis of Experiments</a:t>
            </a:r>
            <a:r>
              <a:rPr lang="en-US" sz="2000" dirty="0" smtClean="0"/>
              <a:t>, 8</a:t>
            </a:r>
            <a:r>
              <a:rPr lang="en-US" sz="2000" baseline="30000" dirty="0" smtClean="0"/>
              <a:t>th</a:t>
            </a:r>
            <a:r>
              <a:rPr lang="en-US" sz="2000" dirty="0" smtClean="0"/>
              <a:t> Edition, John Wiley &amp; Sons, New York, 2013.</a:t>
            </a:r>
          </a:p>
          <a:p>
            <a:pPr>
              <a:spcBef>
                <a:spcPts val="0"/>
              </a:spcBef>
              <a:spcAft>
                <a:spcPts val="1200"/>
              </a:spcAft>
            </a:pPr>
            <a:r>
              <a:rPr lang="en-US" sz="2000" dirty="0" smtClean="0"/>
              <a:t>Box, Hunter, Hunter, </a:t>
            </a:r>
            <a:r>
              <a:rPr lang="en-US" sz="2000" u="sng" dirty="0" smtClean="0"/>
              <a:t>Statistics for Experimenters: Design, Innovation, and Discovery</a:t>
            </a:r>
            <a:r>
              <a:rPr lang="en-US" sz="2000" dirty="0" smtClean="0"/>
              <a:t>, 2</a:t>
            </a:r>
            <a:r>
              <a:rPr lang="en-US" sz="2000" baseline="30000" dirty="0" smtClean="0"/>
              <a:t>nd</a:t>
            </a:r>
            <a:r>
              <a:rPr lang="en-US" sz="2000" dirty="0" smtClean="0"/>
              <a:t> edition, Wiley-</a:t>
            </a:r>
            <a:r>
              <a:rPr lang="en-US" sz="2000" dirty="0" err="1" smtClean="0"/>
              <a:t>Interscience</a:t>
            </a:r>
            <a:r>
              <a:rPr lang="en-US" sz="2000" dirty="0" smtClean="0"/>
              <a:t>, 2005.</a:t>
            </a:r>
          </a:p>
          <a:p>
            <a:pPr>
              <a:spcBef>
                <a:spcPts val="0"/>
              </a:spcBef>
              <a:spcAft>
                <a:spcPts val="1200"/>
              </a:spcAft>
            </a:pPr>
            <a:r>
              <a:rPr lang="en-US" sz="2000" dirty="0" err="1" smtClean="0"/>
              <a:t>Kuehl</a:t>
            </a:r>
            <a:r>
              <a:rPr lang="en-US" sz="2000" dirty="0" smtClean="0"/>
              <a:t>, Design of Experiments: Statistical Principles of Research Design and Analysis, 2</a:t>
            </a:r>
            <a:r>
              <a:rPr lang="en-US" sz="2000" baseline="30000" dirty="0" smtClean="0"/>
              <a:t>nd</a:t>
            </a:r>
            <a:r>
              <a:rPr lang="en-US" sz="2000" dirty="0" smtClean="0"/>
              <a:t> edition, </a:t>
            </a:r>
            <a:r>
              <a:rPr lang="en-US" sz="2000" dirty="0" err="1" smtClean="0"/>
              <a:t>Cengage</a:t>
            </a:r>
            <a:r>
              <a:rPr lang="en-US" sz="2000" dirty="0" smtClean="0"/>
              <a:t> Learning, 1999.</a:t>
            </a:r>
          </a:p>
          <a:p>
            <a:pPr>
              <a:spcBef>
                <a:spcPts val="0"/>
              </a:spcBef>
              <a:spcAft>
                <a:spcPts val="1200"/>
              </a:spcAft>
            </a:pPr>
            <a:r>
              <a:rPr lang="en-US" sz="2000" dirty="0" err="1" smtClean="0"/>
              <a:t>Oehlert</a:t>
            </a:r>
            <a:r>
              <a:rPr lang="en-US" sz="2000" dirty="0" smtClean="0"/>
              <a:t>, </a:t>
            </a:r>
            <a:r>
              <a:rPr lang="en-US" sz="2000" u="sng" dirty="0" smtClean="0"/>
              <a:t>A First Course in Design and Analysis of Experiments</a:t>
            </a:r>
            <a:r>
              <a:rPr lang="en-US" sz="2000" dirty="0" smtClean="0"/>
              <a:t>, W.H. Freeman and Company, 2000.</a:t>
            </a:r>
          </a:p>
          <a:p>
            <a:pPr>
              <a:spcBef>
                <a:spcPts val="0"/>
              </a:spcBef>
              <a:spcAft>
                <a:spcPts val="1200"/>
              </a:spcAft>
            </a:pPr>
            <a:r>
              <a:rPr lang="en-US" sz="2000" dirty="0" smtClean="0"/>
              <a:t>Berger and Maurer, </a:t>
            </a:r>
            <a:r>
              <a:rPr lang="en-US" sz="2000" u="sng" dirty="0" smtClean="0"/>
              <a:t>Experimental Design with Applications in Management, Engineering and the Sciences</a:t>
            </a:r>
            <a:r>
              <a:rPr lang="en-US" sz="2000" dirty="0" smtClean="0"/>
              <a:t>, Duxbury, 2001.</a:t>
            </a:r>
          </a:p>
          <a:p>
            <a:pPr>
              <a:spcBef>
                <a:spcPts val="0"/>
              </a:spcBef>
              <a:spcAft>
                <a:spcPts val="1200"/>
              </a:spcAft>
            </a:pPr>
            <a:r>
              <a:rPr lang="en-US" sz="2000" dirty="0" smtClean="0"/>
              <a:t>Based on slides by Dr. Gail </a:t>
            </a:r>
            <a:r>
              <a:rPr lang="en-US" sz="2000" dirty="0" err="1" smtClean="0"/>
              <a:t>DePuy</a:t>
            </a:r>
            <a:endParaRPr lang="en-US" sz="2000" dirty="0" smtClean="0"/>
          </a:p>
        </p:txBody>
      </p:sp>
      <p:sp>
        <p:nvSpPr>
          <p:cNvPr id="27653" name="Slide Number Placeholder 4"/>
          <p:cNvSpPr>
            <a:spLocks noGrp="1"/>
          </p:cNvSpPr>
          <p:nvPr>
            <p:ph type="sldNum" sz="quarter" idx="12"/>
          </p:nvPr>
        </p:nvSpPr>
        <p:spPr>
          <a:noFill/>
        </p:spPr>
        <p:txBody>
          <a:bodyPr/>
          <a:lstStyle/>
          <a:p>
            <a:fld id="{791610F2-7BF9-4A5B-9587-FABF82EAABFC}" type="slidenum">
              <a:rPr lang="en-US" smtClean="0"/>
              <a:pPr/>
              <a:t>2</a:t>
            </a:fld>
            <a:endParaRPr lang="en-US" smtClean="0"/>
          </a:p>
        </p:txBody>
      </p:sp>
      <p:sp>
        <p:nvSpPr>
          <p:cNvPr id="8" name="Footer Placeholder 4"/>
          <p:cNvSpPr>
            <a:spLocks noGrp="1"/>
          </p:cNvSpPr>
          <p:nvPr>
            <p:ph type="ftr" sz="quarter" idx="11"/>
          </p:nvPr>
        </p:nvSpPr>
        <p:spPr>
          <a:xfrm>
            <a:off x="0" y="0"/>
            <a:ext cx="3810000" cy="476250"/>
          </a:xfrm>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33400" y="0"/>
            <a:ext cx="8229600" cy="1143000"/>
          </a:xfrm>
          <a:noFill/>
        </p:spPr>
        <p:txBody>
          <a:bodyPr/>
          <a:lstStyle/>
          <a:p>
            <a:pPr eaLnBrk="1" hangingPunct="1"/>
            <a:r>
              <a:rPr lang="en-US" smtClean="0"/>
              <a:t>Cake Baking Example (cont.)</a:t>
            </a:r>
          </a:p>
        </p:txBody>
      </p:sp>
      <p:sp>
        <p:nvSpPr>
          <p:cNvPr id="46083" name="Rectangle 3"/>
          <p:cNvSpPr>
            <a:spLocks noGrp="1" noChangeArrowheads="1"/>
          </p:cNvSpPr>
          <p:nvPr>
            <p:ph type="body" idx="1"/>
          </p:nvPr>
        </p:nvSpPr>
        <p:spPr>
          <a:xfrm>
            <a:off x="381000" y="1524000"/>
            <a:ext cx="8382000" cy="3657600"/>
          </a:xfrm>
          <a:noFill/>
        </p:spPr>
        <p:txBody>
          <a:bodyPr/>
          <a:lstStyle/>
          <a:p>
            <a:pPr eaLnBrk="1" hangingPunct="1">
              <a:spcBef>
                <a:spcPts val="600"/>
              </a:spcBef>
              <a:spcAft>
                <a:spcPts val="600"/>
              </a:spcAft>
            </a:pPr>
            <a:r>
              <a:rPr lang="en-US" sz="2800" smtClean="0"/>
              <a:t>If the variance between avg. level responses is </a:t>
            </a:r>
            <a:r>
              <a:rPr lang="en-US" sz="2800" u="sng" smtClean="0"/>
              <a:t>much larger</a:t>
            </a:r>
            <a:r>
              <a:rPr lang="en-US" sz="2800" smtClean="0"/>
              <a:t> than the random variation, then factor significantly affects response. </a:t>
            </a:r>
          </a:p>
          <a:p>
            <a:pPr eaLnBrk="1" hangingPunct="1">
              <a:spcBef>
                <a:spcPts val="600"/>
              </a:spcBef>
              <a:spcAft>
                <a:spcPts val="600"/>
              </a:spcAft>
            </a:pPr>
            <a:r>
              <a:rPr lang="en-US" sz="2800" smtClean="0"/>
              <a:t>How large is ‘much larger’?</a:t>
            </a:r>
          </a:p>
          <a:p>
            <a:pPr eaLnBrk="1" hangingPunct="1">
              <a:spcBef>
                <a:spcPts val="600"/>
              </a:spcBef>
              <a:spcAft>
                <a:spcPts val="600"/>
              </a:spcAft>
            </a:pPr>
            <a:r>
              <a:rPr lang="en-US" sz="2800" smtClean="0"/>
              <a:t>Do statistical test called Analysis of Variance (ANOVA).</a:t>
            </a:r>
          </a:p>
          <a:p>
            <a:pPr eaLnBrk="1" hangingPunct="1">
              <a:spcBef>
                <a:spcPts val="600"/>
              </a:spcBef>
              <a:spcAft>
                <a:spcPts val="600"/>
              </a:spcAft>
            </a:pPr>
            <a:endParaRPr lang="en-US" sz="2800" smtClean="0"/>
          </a:p>
          <a:p>
            <a:pPr eaLnBrk="1" hangingPunct="1">
              <a:spcBef>
                <a:spcPts val="600"/>
              </a:spcBef>
              <a:spcAft>
                <a:spcPts val="600"/>
              </a:spcAft>
            </a:pPr>
            <a:r>
              <a:rPr lang="en-US" sz="2800" smtClean="0"/>
              <a:t>Once significant factors identified, predictive model can be built</a:t>
            </a:r>
          </a:p>
          <a:p>
            <a:pPr eaLnBrk="1" hangingPunct="1">
              <a:spcBef>
                <a:spcPts val="600"/>
              </a:spcBef>
              <a:spcAft>
                <a:spcPts val="600"/>
              </a:spcAft>
            </a:pPr>
            <a:endParaRPr lang="en-US" sz="2800" smtClean="0"/>
          </a:p>
          <a:p>
            <a:pPr eaLnBrk="1" hangingPunct="1">
              <a:spcBef>
                <a:spcPts val="600"/>
              </a:spcBef>
              <a:spcAft>
                <a:spcPts val="600"/>
              </a:spcAft>
              <a:buFontTx/>
              <a:buNone/>
            </a:pPr>
            <a:endParaRPr lang="en-US" sz="2800" smtClean="0"/>
          </a:p>
        </p:txBody>
      </p:sp>
      <p:sp>
        <p:nvSpPr>
          <p:cNvPr id="46084" name="Slide Number Placeholder 3"/>
          <p:cNvSpPr>
            <a:spLocks noGrp="1"/>
          </p:cNvSpPr>
          <p:nvPr>
            <p:ph type="sldNum" sz="quarter" idx="12"/>
          </p:nvPr>
        </p:nvSpPr>
        <p:spPr>
          <a:noFill/>
        </p:spPr>
        <p:txBody>
          <a:bodyPr/>
          <a:lstStyle/>
          <a:p>
            <a:fld id="{9BD9F301-F45B-45C7-86EA-533C756E9EC0}" type="slidenum">
              <a:rPr lang="en-US" smtClean="0"/>
              <a:pPr/>
              <a:t>20</a:t>
            </a:fld>
            <a:endParaRPr lang="en-US" smtClean="0"/>
          </a:p>
        </p:txBody>
      </p:sp>
      <p:sp>
        <p:nvSpPr>
          <p:cNvPr id="46085"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74755" name="Slide Number Placeholder 5"/>
          <p:cNvSpPr>
            <a:spLocks noGrp="1"/>
          </p:cNvSpPr>
          <p:nvPr>
            <p:ph type="sldNum" sz="quarter" idx="12"/>
          </p:nvPr>
        </p:nvSpPr>
        <p:spPr>
          <a:noFill/>
        </p:spPr>
        <p:txBody>
          <a:bodyPr/>
          <a:lstStyle/>
          <a:p>
            <a:fld id="{8DD06153-2533-49C4-B74F-7E4AD6D16310}" type="slidenum">
              <a:rPr lang="en-US" smtClean="0"/>
              <a:pPr/>
              <a:t>200</a:t>
            </a:fld>
            <a:endParaRPr lang="en-US" smtClean="0"/>
          </a:p>
        </p:txBody>
      </p:sp>
      <p:sp>
        <p:nvSpPr>
          <p:cNvPr id="74756" name="Rectangle 2"/>
          <p:cNvSpPr>
            <a:spLocks noGrp="1" noChangeArrowheads="1"/>
          </p:cNvSpPr>
          <p:nvPr>
            <p:ph type="title"/>
          </p:nvPr>
        </p:nvSpPr>
        <p:spPr>
          <a:xfrm>
            <a:off x="1447800" y="-76200"/>
            <a:ext cx="6705600" cy="1143000"/>
          </a:xfrm>
        </p:spPr>
        <p:txBody>
          <a:bodyPr/>
          <a:lstStyle/>
          <a:p>
            <a:pPr eaLnBrk="1" hangingPunct="1"/>
            <a:r>
              <a:rPr lang="en-US" smtClean="0"/>
              <a:t>Regression Analysis</a:t>
            </a:r>
          </a:p>
        </p:txBody>
      </p:sp>
      <p:sp>
        <p:nvSpPr>
          <p:cNvPr id="74757" name="Rectangle 3"/>
          <p:cNvSpPr>
            <a:spLocks noGrp="1" noChangeArrowheads="1"/>
          </p:cNvSpPr>
          <p:nvPr>
            <p:ph type="body" idx="1"/>
          </p:nvPr>
        </p:nvSpPr>
        <p:spPr>
          <a:xfrm>
            <a:off x="609600" y="1600200"/>
            <a:ext cx="7772400" cy="4114800"/>
          </a:xfrm>
        </p:spPr>
        <p:txBody>
          <a:bodyPr/>
          <a:lstStyle/>
          <a:p>
            <a:pPr eaLnBrk="1" hangingPunct="1">
              <a:buFontTx/>
              <a:buNone/>
            </a:pPr>
            <a:endParaRPr lang="en-US" b="1" smtClean="0"/>
          </a:p>
          <a:p>
            <a:pPr eaLnBrk="1" hangingPunct="1">
              <a:buFontTx/>
              <a:buNone/>
            </a:pPr>
            <a:endParaRPr lang="en-US" smtClean="0"/>
          </a:p>
        </p:txBody>
      </p:sp>
      <p:sp>
        <p:nvSpPr>
          <p:cNvPr id="74758" name="Rectangle 6"/>
          <p:cNvSpPr>
            <a:spLocks noChangeArrowheads="1"/>
          </p:cNvSpPr>
          <p:nvPr/>
        </p:nvSpPr>
        <p:spPr bwMode="auto">
          <a:xfrm>
            <a:off x="2971800" y="990600"/>
            <a:ext cx="228600" cy="152400"/>
          </a:xfrm>
          <a:prstGeom prst="rect">
            <a:avLst/>
          </a:prstGeom>
          <a:solidFill>
            <a:schemeClr val="bg1"/>
          </a:solidFill>
          <a:ln w="9525">
            <a:noFill/>
            <a:miter lim="800000"/>
            <a:headEnd/>
            <a:tailEnd/>
          </a:ln>
        </p:spPr>
        <p:txBody>
          <a:bodyPr wrap="none" anchor="ctr"/>
          <a:lstStyle/>
          <a:p>
            <a:endParaRPr lang="en-US"/>
          </a:p>
        </p:txBody>
      </p:sp>
      <p:pic>
        <p:nvPicPr>
          <p:cNvPr id="74759" name="Picture 8"/>
          <p:cNvPicPr>
            <a:picLocks noChangeAspect="1" noChangeArrowheads="1"/>
          </p:cNvPicPr>
          <p:nvPr/>
        </p:nvPicPr>
        <p:blipFill>
          <a:blip r:embed="rId2" cstate="print"/>
          <a:srcRect/>
          <a:stretch>
            <a:fillRect/>
          </a:stretch>
        </p:blipFill>
        <p:spPr bwMode="auto">
          <a:xfrm>
            <a:off x="1179513" y="1042988"/>
            <a:ext cx="6745287" cy="2157412"/>
          </a:xfrm>
          <a:prstGeom prst="rect">
            <a:avLst/>
          </a:prstGeom>
          <a:noFill/>
          <a:ln w="9525">
            <a:noFill/>
            <a:miter lim="800000"/>
            <a:headEnd/>
            <a:tailEnd/>
          </a:ln>
        </p:spPr>
      </p:pic>
      <p:sp>
        <p:nvSpPr>
          <p:cNvPr id="249864" name="Text Box 11"/>
          <p:cNvSpPr txBox="1">
            <a:spLocks noChangeArrowheads="1"/>
          </p:cNvSpPr>
          <p:nvPr/>
        </p:nvSpPr>
        <p:spPr bwMode="auto">
          <a:xfrm>
            <a:off x="228600" y="3352800"/>
            <a:ext cx="8839200" cy="3324225"/>
          </a:xfrm>
          <a:prstGeom prst="rect">
            <a:avLst/>
          </a:prstGeom>
          <a:noFill/>
          <a:ln w="9525">
            <a:noFill/>
            <a:miter lim="800000"/>
            <a:headEnd/>
            <a:tailEnd/>
          </a:ln>
        </p:spPr>
        <p:txBody>
          <a:bodyPr>
            <a:spAutoFit/>
          </a:bodyPr>
          <a:lstStyle/>
          <a:p>
            <a:pPr>
              <a:spcAft>
                <a:spcPts val="1200"/>
              </a:spcAft>
              <a:buFont typeface="Arial" pitchFamily="34" charset="0"/>
              <a:buChar char="•"/>
              <a:defRPr/>
            </a:pPr>
            <a:r>
              <a:rPr lang="en-US" sz="2000" b="1" dirty="0">
                <a:latin typeface="+mn-lt"/>
              </a:rPr>
              <a:t>Consider ANOVA</a:t>
            </a:r>
          </a:p>
          <a:p>
            <a:pPr>
              <a:defRPr/>
            </a:pPr>
            <a:r>
              <a:rPr lang="en-US" b="1" dirty="0">
                <a:latin typeface="Courier New" pitchFamily="49" charset="0"/>
              </a:rPr>
              <a:t>General Linear Model: strength versus hardwood </a:t>
            </a:r>
            <a:endParaRPr lang="en-US" dirty="0">
              <a:latin typeface="Courier New" pitchFamily="49" charset="0"/>
            </a:endParaRPr>
          </a:p>
          <a:p>
            <a:pPr>
              <a:defRPr/>
            </a:pPr>
            <a:r>
              <a:rPr lang="en-US" dirty="0">
                <a:latin typeface="Courier New" pitchFamily="49" charset="0"/>
              </a:rPr>
              <a:t>Factor    Type   Levels  Values</a:t>
            </a:r>
          </a:p>
          <a:p>
            <a:pPr>
              <a:defRPr/>
            </a:pPr>
            <a:r>
              <a:rPr lang="en-US" dirty="0">
                <a:latin typeface="Courier New" pitchFamily="49" charset="0"/>
              </a:rPr>
              <a:t>hardwood  fixed       4  5, 10, 15, 20</a:t>
            </a:r>
          </a:p>
          <a:p>
            <a:pPr>
              <a:defRPr/>
            </a:pPr>
            <a:endParaRPr lang="en-US" dirty="0">
              <a:latin typeface="Courier New" pitchFamily="49" charset="0"/>
            </a:endParaRPr>
          </a:p>
          <a:p>
            <a:pPr>
              <a:defRPr/>
            </a:pPr>
            <a:r>
              <a:rPr lang="en-US" dirty="0">
                <a:latin typeface="Courier New" pitchFamily="49" charset="0"/>
              </a:rPr>
              <a:t>Analysis of Variance</a:t>
            </a:r>
          </a:p>
          <a:p>
            <a:pPr>
              <a:defRPr/>
            </a:pPr>
            <a:endParaRPr lang="en-US" dirty="0">
              <a:latin typeface="Courier New" pitchFamily="49" charset="0"/>
            </a:endParaRPr>
          </a:p>
          <a:p>
            <a:pPr>
              <a:defRPr/>
            </a:pPr>
            <a:r>
              <a:rPr lang="en-US" dirty="0">
                <a:latin typeface="Courier New" pitchFamily="49" charset="0"/>
              </a:rPr>
              <a:t>Source                    DF  </a:t>
            </a:r>
            <a:r>
              <a:rPr lang="en-US" dirty="0" err="1">
                <a:latin typeface="Courier New" pitchFamily="49" charset="0"/>
              </a:rPr>
              <a:t>Adj</a:t>
            </a:r>
            <a:r>
              <a:rPr lang="en-US" dirty="0">
                <a:latin typeface="Courier New" pitchFamily="49" charset="0"/>
              </a:rPr>
              <a:t> SS   </a:t>
            </a:r>
            <a:r>
              <a:rPr lang="en-US" dirty="0" err="1">
                <a:latin typeface="Courier New" pitchFamily="49" charset="0"/>
              </a:rPr>
              <a:t>Adj</a:t>
            </a:r>
            <a:r>
              <a:rPr lang="en-US" dirty="0">
                <a:latin typeface="Courier New" pitchFamily="49" charset="0"/>
              </a:rPr>
              <a:t> MS  F-Value  P-Value</a:t>
            </a:r>
          </a:p>
          <a:p>
            <a:pPr>
              <a:defRPr/>
            </a:pPr>
            <a:r>
              <a:rPr lang="en-US" dirty="0">
                <a:latin typeface="Courier New" pitchFamily="49" charset="0"/>
              </a:rPr>
              <a:t>  hardwood concentration   3   382.8  127.597    19.61    0.000</a:t>
            </a:r>
          </a:p>
          <a:p>
            <a:pPr>
              <a:defRPr/>
            </a:pPr>
            <a:r>
              <a:rPr lang="en-US" dirty="0">
                <a:latin typeface="Courier New" pitchFamily="49" charset="0"/>
              </a:rPr>
              <a:t>Error                     20   130.2    6.508</a:t>
            </a:r>
          </a:p>
          <a:p>
            <a:pPr>
              <a:defRPr/>
            </a:pPr>
            <a:r>
              <a:rPr lang="en-US" dirty="0">
                <a:latin typeface="Courier New" pitchFamily="49" charset="0"/>
              </a:rPr>
              <a:t>Total                     23   513.0</a:t>
            </a:r>
          </a:p>
        </p:txBody>
      </p:sp>
    </p:spTree>
    <p:extLst>
      <p:ext uri="{BB962C8B-B14F-4D97-AF65-F5344CB8AC3E}">
        <p14:creationId xmlns:p14="http://schemas.microsoft.com/office/powerpoint/2010/main" val="67782375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75779" name="Slide Number Placeholder 5"/>
          <p:cNvSpPr>
            <a:spLocks noGrp="1"/>
          </p:cNvSpPr>
          <p:nvPr>
            <p:ph type="sldNum" sz="quarter" idx="12"/>
          </p:nvPr>
        </p:nvSpPr>
        <p:spPr>
          <a:noFill/>
        </p:spPr>
        <p:txBody>
          <a:bodyPr/>
          <a:lstStyle/>
          <a:p>
            <a:fld id="{8B435D6C-27F2-402C-95CD-36D6215CCD8E}" type="slidenum">
              <a:rPr lang="en-US" smtClean="0"/>
              <a:pPr/>
              <a:t>201</a:t>
            </a:fld>
            <a:endParaRPr lang="en-US" smtClean="0"/>
          </a:p>
        </p:txBody>
      </p:sp>
      <p:sp>
        <p:nvSpPr>
          <p:cNvPr id="75780" name="Rectangle 2"/>
          <p:cNvSpPr>
            <a:spLocks noGrp="1" noChangeArrowheads="1"/>
          </p:cNvSpPr>
          <p:nvPr>
            <p:ph type="title"/>
          </p:nvPr>
        </p:nvSpPr>
        <p:spPr>
          <a:xfrm>
            <a:off x="1447800" y="-76200"/>
            <a:ext cx="6705600" cy="1143000"/>
          </a:xfrm>
        </p:spPr>
        <p:txBody>
          <a:bodyPr/>
          <a:lstStyle/>
          <a:p>
            <a:pPr eaLnBrk="1" hangingPunct="1"/>
            <a:r>
              <a:rPr lang="en-US" smtClean="0"/>
              <a:t>Regression Analysis</a:t>
            </a:r>
          </a:p>
        </p:txBody>
      </p:sp>
      <p:sp>
        <p:nvSpPr>
          <p:cNvPr id="75781" name="Rectangle 3"/>
          <p:cNvSpPr>
            <a:spLocks noGrp="1" noChangeArrowheads="1"/>
          </p:cNvSpPr>
          <p:nvPr>
            <p:ph type="body" idx="1"/>
          </p:nvPr>
        </p:nvSpPr>
        <p:spPr>
          <a:xfrm>
            <a:off x="609600" y="1600200"/>
            <a:ext cx="7772400" cy="4114800"/>
          </a:xfrm>
        </p:spPr>
        <p:txBody>
          <a:bodyPr/>
          <a:lstStyle/>
          <a:p>
            <a:pPr eaLnBrk="1" hangingPunct="1">
              <a:buFontTx/>
              <a:buNone/>
            </a:pPr>
            <a:endParaRPr lang="en-US" b="1" smtClean="0"/>
          </a:p>
          <a:p>
            <a:pPr eaLnBrk="1" hangingPunct="1">
              <a:buFontTx/>
              <a:buNone/>
            </a:pPr>
            <a:endParaRPr lang="en-US" smtClean="0"/>
          </a:p>
        </p:txBody>
      </p:sp>
      <p:sp>
        <p:nvSpPr>
          <p:cNvPr id="75782" name="Rectangle 4"/>
          <p:cNvSpPr>
            <a:spLocks noChangeArrowheads="1"/>
          </p:cNvSpPr>
          <p:nvPr/>
        </p:nvSpPr>
        <p:spPr bwMode="auto">
          <a:xfrm>
            <a:off x="2971800" y="990600"/>
            <a:ext cx="228600" cy="152400"/>
          </a:xfrm>
          <a:prstGeom prst="rect">
            <a:avLst/>
          </a:prstGeom>
          <a:solidFill>
            <a:schemeClr val="bg1"/>
          </a:solidFill>
          <a:ln w="9525">
            <a:noFill/>
            <a:miter lim="800000"/>
            <a:headEnd/>
            <a:tailEnd/>
          </a:ln>
        </p:spPr>
        <p:txBody>
          <a:bodyPr wrap="none" anchor="ctr"/>
          <a:lstStyle/>
          <a:p>
            <a:endParaRPr lang="en-US"/>
          </a:p>
        </p:txBody>
      </p:sp>
      <p:sp>
        <p:nvSpPr>
          <p:cNvPr id="75784" name="Text Box 7"/>
          <p:cNvSpPr txBox="1">
            <a:spLocks noChangeArrowheads="1"/>
          </p:cNvSpPr>
          <p:nvPr/>
        </p:nvSpPr>
        <p:spPr bwMode="auto">
          <a:xfrm>
            <a:off x="381000" y="1066800"/>
            <a:ext cx="8382000" cy="1808163"/>
          </a:xfrm>
          <a:prstGeom prst="rect">
            <a:avLst/>
          </a:prstGeom>
          <a:noFill/>
          <a:ln w="9525">
            <a:noFill/>
            <a:miter lim="800000"/>
            <a:headEnd/>
            <a:tailEnd/>
          </a:ln>
        </p:spPr>
        <p:txBody>
          <a:bodyPr>
            <a:spAutoFit/>
          </a:bodyPr>
          <a:lstStyle/>
          <a:p>
            <a:pPr>
              <a:spcBef>
                <a:spcPct val="50000"/>
              </a:spcBef>
              <a:spcAft>
                <a:spcPct val="20000"/>
              </a:spcAft>
            </a:pPr>
            <a:r>
              <a:rPr lang="en-US" sz="2400"/>
              <a:t>ANOVA tells us hardwood concentration affects bag tensile strength</a:t>
            </a:r>
          </a:p>
          <a:p>
            <a:pPr>
              <a:spcBef>
                <a:spcPct val="50000"/>
              </a:spcBef>
              <a:spcAft>
                <a:spcPct val="20000"/>
              </a:spcAft>
            </a:pPr>
            <a:r>
              <a:rPr lang="en-US" sz="2400"/>
              <a:t>What is their relationship?  Develop mathematical model relating hardwood concentration and tensile strength</a:t>
            </a:r>
          </a:p>
        </p:txBody>
      </p:sp>
      <p:pic>
        <p:nvPicPr>
          <p:cNvPr id="2" name="Picture 1"/>
          <p:cNvPicPr>
            <a:picLocks noChangeAspect="1"/>
          </p:cNvPicPr>
          <p:nvPr/>
        </p:nvPicPr>
        <p:blipFill>
          <a:blip r:embed="rId2"/>
          <a:stretch>
            <a:fillRect/>
          </a:stretch>
        </p:blipFill>
        <p:spPr>
          <a:xfrm>
            <a:off x="2138067" y="3200400"/>
            <a:ext cx="4766935" cy="3172125"/>
          </a:xfrm>
          <a:prstGeom prst="rect">
            <a:avLst/>
          </a:prstGeom>
        </p:spPr>
      </p:pic>
    </p:spTree>
    <p:extLst>
      <p:ext uri="{BB962C8B-B14F-4D97-AF65-F5344CB8AC3E}">
        <p14:creationId xmlns:p14="http://schemas.microsoft.com/office/powerpoint/2010/main" val="380396158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Regression Analysis</a:t>
            </a:r>
            <a:endParaRPr lang="en-US" sz="4000" dirty="0"/>
          </a:p>
        </p:txBody>
      </p:sp>
      <p:sp>
        <p:nvSpPr>
          <p:cNvPr id="3" name="Content Placeholder 2"/>
          <p:cNvSpPr>
            <a:spLocks noGrp="1"/>
          </p:cNvSpPr>
          <p:nvPr>
            <p:ph idx="1"/>
          </p:nvPr>
        </p:nvSpPr>
        <p:spPr>
          <a:xfrm>
            <a:off x="228600" y="1295400"/>
            <a:ext cx="8686800" cy="4525963"/>
          </a:xfrm>
        </p:spPr>
        <p:txBody>
          <a:bodyPr/>
          <a:lstStyle/>
          <a:p>
            <a:pPr>
              <a:spcBef>
                <a:spcPts val="600"/>
              </a:spcBef>
              <a:defRPr/>
            </a:pPr>
            <a:r>
              <a:rPr lang="en-US" sz="2400" dirty="0" smtClean="0"/>
              <a:t>Based on the scatter diagram, it is probably reasonable to assume that the variable </a:t>
            </a:r>
            <a:r>
              <a:rPr lang="en-US" sz="2400" i="1" dirty="0" smtClean="0"/>
              <a:t>Y </a:t>
            </a:r>
            <a:r>
              <a:rPr lang="en-US" sz="2400" dirty="0" smtClean="0"/>
              <a:t>is related to </a:t>
            </a:r>
            <a:r>
              <a:rPr lang="en-US" sz="2400" i="1" dirty="0" smtClean="0"/>
              <a:t>X </a:t>
            </a:r>
            <a:r>
              <a:rPr lang="en-US" sz="2400" dirty="0" smtClean="0"/>
              <a:t>by the following </a:t>
            </a:r>
            <a:r>
              <a:rPr lang="en-US" sz="2400" b="1" dirty="0" smtClean="0">
                <a:solidFill>
                  <a:schemeClr val="accent6"/>
                </a:solidFill>
              </a:rPr>
              <a:t>simple linear regression model</a:t>
            </a:r>
            <a:r>
              <a:rPr lang="en-US" sz="2400" dirty="0" smtClean="0"/>
              <a:t> :</a:t>
            </a:r>
          </a:p>
          <a:p>
            <a:pPr>
              <a:spcBef>
                <a:spcPts val="600"/>
              </a:spcBef>
              <a:defRPr/>
            </a:pPr>
            <a:endParaRPr lang="en-US" sz="2400" dirty="0" smtClean="0"/>
          </a:p>
          <a:p>
            <a:pPr>
              <a:spcBef>
                <a:spcPts val="600"/>
              </a:spcBef>
              <a:buFontTx/>
              <a:buNone/>
              <a:defRPr/>
            </a:pPr>
            <a:r>
              <a:rPr lang="en-US" sz="2400" dirty="0" smtClean="0"/>
              <a:t>			      Y = </a:t>
            </a:r>
            <a:r>
              <a:rPr lang="el-GR" sz="2400" dirty="0" smtClean="0">
                <a:cs typeface="Times New Roman" pitchFamily="18" charset="0"/>
              </a:rPr>
              <a:t>β</a:t>
            </a:r>
            <a:r>
              <a:rPr lang="en-US" sz="2400" baseline="-25000" dirty="0" smtClean="0">
                <a:cs typeface="Times New Roman" pitchFamily="18" charset="0"/>
              </a:rPr>
              <a:t>0</a:t>
            </a:r>
            <a:r>
              <a:rPr lang="en-US" sz="2400" dirty="0" smtClean="0">
                <a:cs typeface="Times New Roman" pitchFamily="18" charset="0"/>
              </a:rPr>
              <a:t> + </a:t>
            </a:r>
            <a:r>
              <a:rPr lang="el-GR" sz="2400" dirty="0" smtClean="0">
                <a:cs typeface="Times New Roman" pitchFamily="18" charset="0"/>
              </a:rPr>
              <a:t>β</a:t>
            </a:r>
            <a:r>
              <a:rPr lang="en-US" sz="2400" baseline="-25000" dirty="0" smtClean="0">
                <a:cs typeface="Times New Roman" pitchFamily="18" charset="0"/>
              </a:rPr>
              <a:t>1</a:t>
            </a:r>
            <a:r>
              <a:rPr lang="en-US" sz="2400" dirty="0" smtClean="0">
                <a:cs typeface="Times New Roman" pitchFamily="18" charset="0"/>
              </a:rPr>
              <a:t>X + </a:t>
            </a:r>
            <a:r>
              <a:rPr lang="el-GR" sz="2400" dirty="0" smtClean="0">
                <a:cs typeface="Times New Roman" pitchFamily="18" charset="0"/>
              </a:rPr>
              <a:t>ε</a:t>
            </a:r>
          </a:p>
          <a:p>
            <a:pPr>
              <a:spcBef>
                <a:spcPts val="600"/>
              </a:spcBef>
              <a:defRPr/>
            </a:pPr>
            <a:endParaRPr lang="en-US" sz="2400" dirty="0" smtClean="0"/>
          </a:p>
          <a:p>
            <a:pPr>
              <a:spcBef>
                <a:spcPts val="600"/>
              </a:spcBef>
              <a:defRPr/>
            </a:pPr>
            <a:r>
              <a:rPr lang="en-US" sz="2400" dirty="0" smtClean="0"/>
              <a:t>where the slope, </a:t>
            </a:r>
            <a:r>
              <a:rPr lang="el-GR" sz="2400" dirty="0" smtClean="0"/>
              <a:t>β</a:t>
            </a:r>
            <a:r>
              <a:rPr lang="en-US" sz="2400" baseline="-25000" dirty="0" smtClean="0"/>
              <a:t>1</a:t>
            </a:r>
            <a:r>
              <a:rPr lang="en-US" sz="2400" dirty="0" smtClean="0"/>
              <a:t>, and intercept, </a:t>
            </a:r>
            <a:r>
              <a:rPr lang="el-GR" sz="2400" dirty="0" smtClean="0"/>
              <a:t>β</a:t>
            </a:r>
            <a:r>
              <a:rPr lang="en-US" sz="2400" baseline="-25000" dirty="0" smtClean="0"/>
              <a:t>0</a:t>
            </a:r>
            <a:r>
              <a:rPr lang="en-US" sz="2400" dirty="0" smtClean="0"/>
              <a:t>, of the line are called </a:t>
            </a:r>
            <a:r>
              <a:rPr lang="en-US" sz="2400" b="1" dirty="0" smtClean="0">
                <a:solidFill>
                  <a:schemeClr val="accent6"/>
                </a:solidFill>
              </a:rPr>
              <a:t>regression coefficients </a:t>
            </a:r>
            <a:r>
              <a:rPr lang="en-US" sz="2400" dirty="0" smtClean="0"/>
              <a:t>and where </a:t>
            </a:r>
            <a:r>
              <a:rPr lang="en-US" sz="2400" dirty="0" smtClean="0">
                <a:sym typeface="Symbol" pitchFamily="18" charset="2"/>
              </a:rPr>
              <a:t></a:t>
            </a:r>
            <a:r>
              <a:rPr lang="en-US" sz="2400" dirty="0" smtClean="0"/>
              <a:t> is the random error term. </a:t>
            </a:r>
          </a:p>
          <a:p>
            <a:pPr>
              <a:spcBef>
                <a:spcPts val="600"/>
              </a:spcBef>
              <a:defRPr/>
            </a:pPr>
            <a:endParaRPr lang="en-US" sz="2400" dirty="0" smtClean="0">
              <a:sym typeface="Symbol" pitchFamily="18" charset="2"/>
            </a:endParaRPr>
          </a:p>
          <a:p>
            <a:pPr>
              <a:spcBef>
                <a:spcPts val="600"/>
              </a:spcBef>
              <a:defRPr/>
            </a:pPr>
            <a:r>
              <a:rPr lang="en-US" sz="2400" dirty="0" smtClean="0">
                <a:sym typeface="Symbol" pitchFamily="18" charset="2"/>
              </a:rPr>
              <a:t> ~NID (0, </a:t>
            </a:r>
            <a:r>
              <a:rPr lang="el-GR" sz="2400" dirty="0" smtClean="0">
                <a:sym typeface="Symbol" pitchFamily="18" charset="2"/>
              </a:rPr>
              <a:t>σ</a:t>
            </a:r>
            <a:r>
              <a:rPr lang="en-US" sz="2400" baseline="30000" dirty="0" smtClean="0">
                <a:sym typeface="Symbol" pitchFamily="18" charset="2"/>
              </a:rPr>
              <a:t>2</a:t>
            </a:r>
            <a:r>
              <a:rPr lang="en-US" sz="2400" dirty="0" smtClean="0">
                <a:sym typeface="Symbol" pitchFamily="18" charset="2"/>
              </a:rPr>
              <a:t>)</a:t>
            </a:r>
            <a:endParaRPr lang="en-US" sz="2400" baseline="30000" dirty="0" smtClean="0">
              <a:sym typeface="Symbol" pitchFamily="18" charset="2"/>
            </a:endParaRPr>
          </a:p>
          <a:p>
            <a:pPr>
              <a:spcBef>
                <a:spcPts val="600"/>
              </a:spcBef>
            </a:pP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44FDA994-1CB5-45DC-A91A-EA1F4BFE0E50}" type="slidenum">
              <a:rPr lang="en-US" smtClean="0"/>
              <a:pPr>
                <a:defRPr/>
              </a:pPr>
              <a:t>202</a:t>
            </a:fld>
            <a:endParaRPr lang="en-US"/>
          </a:p>
        </p:txBody>
      </p:sp>
    </p:spTree>
    <p:extLst>
      <p:ext uri="{BB962C8B-B14F-4D97-AF65-F5344CB8AC3E}">
        <p14:creationId xmlns:p14="http://schemas.microsoft.com/office/powerpoint/2010/main" val="401356056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p:sp>
        <p:nvSpPr>
          <p:cNvPr id="3" name="Content Placeholder 2"/>
          <p:cNvSpPr>
            <a:spLocks noGrp="1"/>
          </p:cNvSpPr>
          <p:nvPr>
            <p:ph idx="1"/>
          </p:nvPr>
        </p:nvSpPr>
        <p:spPr>
          <a:xfrm>
            <a:off x="228600" y="1524000"/>
            <a:ext cx="8686800" cy="4525963"/>
          </a:xfrm>
        </p:spPr>
        <p:txBody>
          <a:bodyPr/>
          <a:lstStyle/>
          <a:p>
            <a:pPr>
              <a:spcBef>
                <a:spcPts val="1200"/>
              </a:spcBef>
              <a:defRPr/>
            </a:pPr>
            <a:r>
              <a:rPr lang="en-US" sz="2400" dirty="0" smtClean="0"/>
              <a:t>The case of </a:t>
            </a:r>
            <a:r>
              <a:rPr lang="en-US" sz="2400" b="1" dirty="0" smtClean="0">
                <a:solidFill>
                  <a:schemeClr val="accent6"/>
                </a:solidFill>
              </a:rPr>
              <a:t>simple linear regression </a:t>
            </a:r>
            <a:r>
              <a:rPr lang="en-US" sz="2400" dirty="0" smtClean="0"/>
              <a:t>considers a single </a:t>
            </a:r>
            <a:r>
              <a:rPr lang="en-US" sz="2400" b="1" dirty="0" err="1" smtClean="0">
                <a:solidFill>
                  <a:schemeClr val="accent6"/>
                </a:solidFill>
              </a:rPr>
              <a:t>regressor</a:t>
            </a:r>
            <a:r>
              <a:rPr lang="en-US" sz="2400" b="1" dirty="0" smtClean="0"/>
              <a:t> </a:t>
            </a:r>
            <a:r>
              <a:rPr lang="en-US" sz="2400" dirty="0" smtClean="0"/>
              <a:t>or </a:t>
            </a:r>
            <a:r>
              <a:rPr lang="en-US" sz="2400" b="1" dirty="0" smtClean="0">
                <a:solidFill>
                  <a:schemeClr val="accent6"/>
                </a:solidFill>
              </a:rPr>
              <a:t>predictor </a:t>
            </a:r>
            <a:r>
              <a:rPr lang="en-US" sz="2400" dirty="0" smtClean="0"/>
              <a:t>or</a:t>
            </a:r>
            <a:r>
              <a:rPr lang="en-US" sz="2400" b="1" dirty="0" smtClean="0">
                <a:solidFill>
                  <a:schemeClr val="accent6"/>
                </a:solidFill>
              </a:rPr>
              <a:t> independent variable</a:t>
            </a:r>
            <a:r>
              <a:rPr lang="en-US" sz="2400" b="1" dirty="0" smtClean="0"/>
              <a:t> </a:t>
            </a:r>
            <a:r>
              <a:rPr lang="en-US" sz="2400" i="1" dirty="0" smtClean="0"/>
              <a:t>X </a:t>
            </a:r>
            <a:r>
              <a:rPr lang="en-US" sz="2400" dirty="0" smtClean="0"/>
              <a:t>and a </a:t>
            </a:r>
            <a:r>
              <a:rPr lang="en-US" sz="2400" b="1" dirty="0" smtClean="0">
                <a:solidFill>
                  <a:schemeClr val="accent6"/>
                </a:solidFill>
              </a:rPr>
              <a:t>dependent</a:t>
            </a:r>
            <a:r>
              <a:rPr lang="en-US" sz="2400" dirty="0" smtClean="0"/>
              <a:t> or </a:t>
            </a:r>
            <a:r>
              <a:rPr lang="en-US" sz="2400" b="1" dirty="0" smtClean="0">
                <a:solidFill>
                  <a:schemeClr val="accent6"/>
                </a:solidFill>
              </a:rPr>
              <a:t>response variable </a:t>
            </a:r>
            <a:r>
              <a:rPr lang="en-US" sz="2400" i="1" dirty="0" smtClean="0"/>
              <a:t>Y</a:t>
            </a:r>
            <a:r>
              <a:rPr lang="en-US" sz="2400" dirty="0" smtClean="0"/>
              <a:t>.</a:t>
            </a:r>
          </a:p>
          <a:p>
            <a:pPr lvl="1">
              <a:spcBef>
                <a:spcPts val="1200"/>
              </a:spcBef>
              <a:buFont typeface="Arial" pitchFamily="34" charset="0"/>
              <a:buChar char="•"/>
              <a:defRPr/>
            </a:pPr>
            <a:r>
              <a:rPr lang="en-US" sz="2000" dirty="0" smtClean="0"/>
              <a:t>1 term in regression model (not counting constant)</a:t>
            </a:r>
          </a:p>
          <a:p>
            <a:pPr>
              <a:spcBef>
                <a:spcPts val="1200"/>
              </a:spcBef>
              <a:defRPr/>
            </a:pPr>
            <a:endParaRPr lang="en-US" sz="2400" dirty="0" smtClean="0"/>
          </a:p>
          <a:p>
            <a:pPr>
              <a:spcBef>
                <a:spcPts val="1200"/>
              </a:spcBef>
              <a:defRPr/>
            </a:pPr>
            <a:r>
              <a:rPr lang="en-US" sz="2400" dirty="0" smtClean="0"/>
              <a:t>How to fit line to data? How to find values for slope, </a:t>
            </a:r>
            <a:r>
              <a:rPr lang="el-GR" sz="2400" dirty="0" smtClean="0"/>
              <a:t>β</a:t>
            </a:r>
            <a:r>
              <a:rPr lang="en-US" sz="2400" baseline="-25000" dirty="0" smtClean="0"/>
              <a:t>1</a:t>
            </a:r>
            <a:r>
              <a:rPr lang="en-US" sz="2400" dirty="0" smtClean="0"/>
              <a:t>, and intercept, </a:t>
            </a:r>
            <a:r>
              <a:rPr lang="el-GR" sz="2400" dirty="0" smtClean="0"/>
              <a:t>β</a:t>
            </a:r>
            <a:r>
              <a:rPr lang="en-US" sz="2400" baseline="-25000" dirty="0" smtClean="0"/>
              <a:t>0</a:t>
            </a:r>
            <a:r>
              <a:rPr lang="en-US" sz="2400" dirty="0" smtClean="0"/>
              <a:t>?</a:t>
            </a:r>
          </a:p>
          <a:p>
            <a:pPr>
              <a:spcBef>
                <a:spcPts val="1200"/>
              </a:spcBef>
              <a:defRPr/>
            </a:pPr>
            <a:endParaRPr lang="en-US" sz="2400" dirty="0" smtClean="0"/>
          </a:p>
          <a:p>
            <a:pPr>
              <a:spcBef>
                <a:spcPts val="1200"/>
              </a:spcBef>
              <a:defRPr/>
            </a:pPr>
            <a:r>
              <a:rPr lang="en-US" sz="2400" dirty="0" smtClean="0"/>
              <a:t>find slope, </a:t>
            </a:r>
            <a:r>
              <a:rPr lang="el-GR" sz="2400" dirty="0" smtClean="0"/>
              <a:t>β</a:t>
            </a:r>
            <a:r>
              <a:rPr lang="en-US" sz="2400" baseline="-25000" dirty="0" smtClean="0"/>
              <a:t>1</a:t>
            </a:r>
            <a:r>
              <a:rPr lang="en-US" sz="2400" dirty="0" smtClean="0"/>
              <a:t>, and intercept, </a:t>
            </a:r>
            <a:r>
              <a:rPr lang="el-GR" sz="2400" dirty="0" smtClean="0"/>
              <a:t>β</a:t>
            </a:r>
            <a:r>
              <a:rPr lang="en-US" sz="2400" baseline="-25000" dirty="0" smtClean="0"/>
              <a:t>0</a:t>
            </a:r>
            <a:r>
              <a:rPr lang="en-US" sz="2400" dirty="0" smtClean="0"/>
              <a:t>, of best fitting line.</a:t>
            </a:r>
          </a:p>
          <a:p>
            <a:pPr>
              <a:spcBef>
                <a:spcPts val="1200"/>
              </a:spcBef>
            </a:pP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44FDA994-1CB5-45DC-A91A-EA1F4BFE0E50}" type="slidenum">
              <a:rPr lang="en-US" smtClean="0"/>
              <a:pPr>
                <a:defRPr/>
              </a:pPr>
              <a:t>203</a:t>
            </a:fld>
            <a:endParaRPr lang="en-US"/>
          </a:p>
        </p:txBody>
      </p:sp>
    </p:spTree>
    <p:extLst>
      <p:ext uri="{BB962C8B-B14F-4D97-AF65-F5344CB8AC3E}">
        <p14:creationId xmlns:p14="http://schemas.microsoft.com/office/powerpoint/2010/main" val="7259264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78851" name="Slide Number Placeholder 5"/>
          <p:cNvSpPr>
            <a:spLocks noGrp="1"/>
          </p:cNvSpPr>
          <p:nvPr>
            <p:ph type="sldNum" sz="quarter" idx="12"/>
          </p:nvPr>
        </p:nvSpPr>
        <p:spPr>
          <a:noFill/>
        </p:spPr>
        <p:txBody>
          <a:bodyPr/>
          <a:lstStyle/>
          <a:p>
            <a:fld id="{36D58080-62DC-46AC-BD75-8E0755544EA3}" type="slidenum">
              <a:rPr lang="en-US" smtClean="0"/>
              <a:pPr/>
              <a:t>204</a:t>
            </a:fld>
            <a:endParaRPr lang="en-US" smtClean="0"/>
          </a:p>
        </p:txBody>
      </p:sp>
      <p:sp>
        <p:nvSpPr>
          <p:cNvPr id="78852" name="Rectangle 2"/>
          <p:cNvSpPr>
            <a:spLocks noGrp="1" noChangeArrowheads="1"/>
          </p:cNvSpPr>
          <p:nvPr>
            <p:ph type="title"/>
          </p:nvPr>
        </p:nvSpPr>
        <p:spPr/>
        <p:txBody>
          <a:bodyPr/>
          <a:lstStyle/>
          <a:p>
            <a:pPr eaLnBrk="1" hangingPunct="1"/>
            <a:r>
              <a:rPr lang="en-US" smtClean="0"/>
              <a:t>Simple Linear Regression</a:t>
            </a:r>
          </a:p>
        </p:txBody>
      </p:sp>
      <p:sp>
        <p:nvSpPr>
          <p:cNvPr id="78853" name="Rectangle 3"/>
          <p:cNvSpPr>
            <a:spLocks noGrp="1" noChangeArrowheads="1"/>
          </p:cNvSpPr>
          <p:nvPr>
            <p:ph type="body" idx="1"/>
          </p:nvPr>
        </p:nvSpPr>
        <p:spPr>
          <a:xfrm>
            <a:off x="457200" y="1219200"/>
            <a:ext cx="8229600" cy="4525963"/>
          </a:xfrm>
        </p:spPr>
        <p:txBody>
          <a:bodyPr/>
          <a:lstStyle/>
          <a:p>
            <a:pPr eaLnBrk="1" hangingPunct="1"/>
            <a:r>
              <a:rPr lang="en-US" sz="2400" dirty="0" smtClean="0"/>
              <a:t>Used when demand is </a:t>
            </a:r>
            <a:r>
              <a:rPr lang="en-US" sz="2400" dirty="0" smtClean="0">
                <a:solidFill>
                  <a:schemeClr val="accent2"/>
                </a:solidFill>
              </a:rPr>
              <a:t>linearly</a:t>
            </a:r>
            <a:r>
              <a:rPr lang="en-US" sz="2400" dirty="0" smtClean="0"/>
              <a:t> increasing or decreasing over time</a:t>
            </a:r>
          </a:p>
          <a:p>
            <a:pPr eaLnBrk="1" hangingPunct="1"/>
            <a:r>
              <a:rPr lang="en-US" sz="2400" dirty="0" smtClean="0"/>
              <a:t>Find ‘best’ fitting line to data</a:t>
            </a:r>
          </a:p>
        </p:txBody>
      </p:sp>
      <p:pic>
        <p:nvPicPr>
          <p:cNvPr id="78854" name="Picture 4"/>
          <p:cNvPicPr>
            <a:picLocks noChangeAspect="1" noChangeArrowheads="1"/>
          </p:cNvPicPr>
          <p:nvPr/>
        </p:nvPicPr>
        <p:blipFill>
          <a:blip r:embed="rId2" cstate="print"/>
          <a:srcRect/>
          <a:stretch>
            <a:fillRect/>
          </a:stretch>
        </p:blipFill>
        <p:spPr bwMode="auto">
          <a:xfrm>
            <a:off x="990600" y="2843213"/>
            <a:ext cx="6781800" cy="4014787"/>
          </a:xfrm>
          <a:prstGeom prst="rect">
            <a:avLst/>
          </a:prstGeom>
          <a:noFill/>
          <a:ln w="9525">
            <a:noFill/>
            <a:miter lim="800000"/>
            <a:headEnd/>
            <a:tailEnd/>
          </a:ln>
        </p:spPr>
      </p:pic>
      <p:sp>
        <p:nvSpPr>
          <p:cNvPr id="166917" name="Line 5"/>
          <p:cNvSpPr>
            <a:spLocks noChangeShapeType="1"/>
          </p:cNvSpPr>
          <p:nvPr/>
        </p:nvSpPr>
        <p:spPr bwMode="auto">
          <a:xfrm flipV="1">
            <a:off x="2590800" y="3200400"/>
            <a:ext cx="3429000" cy="1752600"/>
          </a:xfrm>
          <a:prstGeom prst="line">
            <a:avLst/>
          </a:prstGeom>
          <a:noFill/>
          <a:ln w="31750">
            <a:solidFill>
              <a:srgbClr val="0000FF"/>
            </a:solidFill>
            <a:round/>
            <a:headEnd/>
            <a:tailEnd/>
          </a:ln>
        </p:spPr>
        <p:txBody>
          <a:bodyPr/>
          <a:lstStyle/>
          <a:p>
            <a:endParaRPr lang="en-US"/>
          </a:p>
        </p:txBody>
      </p:sp>
      <p:sp>
        <p:nvSpPr>
          <p:cNvPr id="166918" name="Line 6"/>
          <p:cNvSpPr>
            <a:spLocks noChangeShapeType="1"/>
          </p:cNvSpPr>
          <p:nvPr/>
        </p:nvSpPr>
        <p:spPr bwMode="auto">
          <a:xfrm flipV="1">
            <a:off x="3048000" y="3657600"/>
            <a:ext cx="3581400" cy="1828800"/>
          </a:xfrm>
          <a:prstGeom prst="line">
            <a:avLst/>
          </a:prstGeom>
          <a:noFill/>
          <a:ln w="31750">
            <a:solidFill>
              <a:srgbClr val="0000FF"/>
            </a:solidFill>
            <a:round/>
            <a:headEnd/>
            <a:tailEnd/>
          </a:ln>
        </p:spPr>
        <p:txBody>
          <a:bodyPr/>
          <a:lstStyle/>
          <a:p>
            <a:endParaRPr lang="en-US"/>
          </a:p>
        </p:txBody>
      </p:sp>
      <p:sp>
        <p:nvSpPr>
          <p:cNvPr id="166919" name="Line 7"/>
          <p:cNvSpPr>
            <a:spLocks noChangeShapeType="1"/>
          </p:cNvSpPr>
          <p:nvPr/>
        </p:nvSpPr>
        <p:spPr bwMode="auto">
          <a:xfrm flipV="1">
            <a:off x="2590800" y="3429000"/>
            <a:ext cx="3810000" cy="1905000"/>
          </a:xfrm>
          <a:prstGeom prst="line">
            <a:avLst/>
          </a:prstGeom>
          <a:noFill/>
          <a:ln w="31750">
            <a:solidFill>
              <a:srgbClr val="FF0000"/>
            </a:solidFill>
            <a:round/>
            <a:headEnd/>
            <a:tailEnd/>
          </a:ln>
        </p:spPr>
        <p:txBody>
          <a:bodyPr/>
          <a:lstStyle/>
          <a:p>
            <a:endParaRPr lang="en-US"/>
          </a:p>
        </p:txBody>
      </p:sp>
      <p:sp>
        <p:nvSpPr>
          <p:cNvPr id="166920" name="Line 8"/>
          <p:cNvSpPr>
            <a:spLocks noChangeShapeType="1"/>
          </p:cNvSpPr>
          <p:nvPr/>
        </p:nvSpPr>
        <p:spPr bwMode="auto">
          <a:xfrm flipV="1">
            <a:off x="2667000" y="3581400"/>
            <a:ext cx="3657600" cy="1600200"/>
          </a:xfrm>
          <a:prstGeom prst="line">
            <a:avLst/>
          </a:prstGeom>
          <a:noFill/>
          <a:ln w="31750">
            <a:solidFill>
              <a:srgbClr val="00FF00"/>
            </a:solidFill>
            <a:round/>
            <a:headEnd/>
            <a:tailEnd/>
          </a:ln>
        </p:spPr>
        <p:txBody>
          <a:bodyPr/>
          <a:lstStyle/>
          <a:p>
            <a:endParaRPr lang="en-US"/>
          </a:p>
        </p:txBody>
      </p:sp>
    </p:spTree>
    <p:extLst>
      <p:ext uri="{BB962C8B-B14F-4D97-AF65-F5344CB8AC3E}">
        <p14:creationId xmlns:p14="http://schemas.microsoft.com/office/powerpoint/2010/main" val="23332631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9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9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animBg="1"/>
      <p:bldP spid="166918" grpId="0" animBg="1"/>
      <p:bldP spid="166919" grpId="0" animBg="1"/>
      <p:bldP spid="166920"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79875" name="Slide Number Placeholder 5"/>
          <p:cNvSpPr>
            <a:spLocks noGrp="1"/>
          </p:cNvSpPr>
          <p:nvPr>
            <p:ph type="sldNum" sz="quarter" idx="12"/>
          </p:nvPr>
        </p:nvSpPr>
        <p:spPr>
          <a:noFill/>
        </p:spPr>
        <p:txBody>
          <a:bodyPr/>
          <a:lstStyle/>
          <a:p>
            <a:fld id="{D1A2DB94-5919-48F8-9A4A-DC129F7B70A1}" type="slidenum">
              <a:rPr lang="en-US" smtClean="0"/>
              <a:pPr/>
              <a:t>205</a:t>
            </a:fld>
            <a:endParaRPr lang="en-US" smtClean="0"/>
          </a:p>
        </p:txBody>
      </p:sp>
      <p:sp>
        <p:nvSpPr>
          <p:cNvPr id="79876" name="Rectangle 2"/>
          <p:cNvSpPr>
            <a:spLocks noGrp="1" noChangeArrowheads="1"/>
          </p:cNvSpPr>
          <p:nvPr>
            <p:ph type="title"/>
          </p:nvPr>
        </p:nvSpPr>
        <p:spPr>
          <a:xfrm>
            <a:off x="762000" y="0"/>
            <a:ext cx="7772400" cy="1143000"/>
          </a:xfrm>
        </p:spPr>
        <p:txBody>
          <a:bodyPr/>
          <a:lstStyle/>
          <a:p>
            <a:pPr eaLnBrk="1" hangingPunct="1"/>
            <a:r>
              <a:rPr lang="en-US" smtClean="0"/>
              <a:t>Simple Linear Regression </a:t>
            </a:r>
          </a:p>
        </p:txBody>
      </p:sp>
      <p:sp>
        <p:nvSpPr>
          <p:cNvPr id="79877" name="Rectangle 3"/>
          <p:cNvSpPr>
            <a:spLocks noGrp="1" noChangeArrowheads="1"/>
          </p:cNvSpPr>
          <p:nvPr>
            <p:ph type="body" idx="1"/>
          </p:nvPr>
        </p:nvSpPr>
        <p:spPr>
          <a:xfrm>
            <a:off x="609600" y="1600200"/>
            <a:ext cx="7772400" cy="4114800"/>
          </a:xfrm>
        </p:spPr>
        <p:txBody>
          <a:bodyPr/>
          <a:lstStyle/>
          <a:p>
            <a:pPr eaLnBrk="1" hangingPunct="1">
              <a:buFontTx/>
              <a:buNone/>
            </a:pPr>
            <a:endParaRPr lang="en-US" b="1" smtClean="0"/>
          </a:p>
          <a:p>
            <a:pPr eaLnBrk="1" hangingPunct="1">
              <a:buFontTx/>
              <a:buNone/>
            </a:pPr>
            <a:endParaRPr lang="en-US" smtClean="0"/>
          </a:p>
        </p:txBody>
      </p:sp>
      <p:sp>
        <p:nvSpPr>
          <p:cNvPr id="79878" name="Rectangle 5"/>
          <p:cNvSpPr>
            <a:spLocks noChangeArrowheads="1"/>
          </p:cNvSpPr>
          <p:nvPr/>
        </p:nvSpPr>
        <p:spPr bwMode="auto">
          <a:xfrm>
            <a:off x="381000" y="1143000"/>
            <a:ext cx="8153400" cy="1200329"/>
          </a:xfrm>
          <a:prstGeom prst="rect">
            <a:avLst/>
          </a:prstGeom>
          <a:noFill/>
          <a:ln w="9525">
            <a:noFill/>
            <a:miter lim="800000"/>
            <a:headEnd/>
            <a:tailEnd/>
          </a:ln>
        </p:spPr>
        <p:txBody>
          <a:bodyPr>
            <a:spAutoFit/>
          </a:bodyPr>
          <a:lstStyle/>
          <a:p>
            <a:pPr>
              <a:spcBef>
                <a:spcPct val="50000"/>
              </a:spcBef>
              <a:buFontTx/>
              <a:buChar char="•"/>
            </a:pPr>
            <a:r>
              <a:rPr lang="en-US" sz="2000" dirty="0">
                <a:latin typeface="TimesNewRomanPS" charset="0"/>
              </a:rPr>
              <a:t> </a:t>
            </a:r>
            <a:r>
              <a:rPr lang="en-US" sz="2400" dirty="0">
                <a:latin typeface="TimesNewRomanPS" charset="0"/>
              </a:rPr>
              <a:t>The </a:t>
            </a:r>
            <a:r>
              <a:rPr lang="en-US" sz="2400" b="1" dirty="0">
                <a:solidFill>
                  <a:schemeClr val="accent2"/>
                </a:solidFill>
                <a:latin typeface="TimesNewRomanPS" charset="0"/>
              </a:rPr>
              <a:t>method of least squares</a:t>
            </a:r>
            <a:r>
              <a:rPr lang="en-US" sz="2400" dirty="0">
                <a:solidFill>
                  <a:schemeClr val="accent2"/>
                </a:solidFill>
                <a:latin typeface="TimesNewRomanPS" charset="0"/>
              </a:rPr>
              <a:t> </a:t>
            </a:r>
            <a:r>
              <a:rPr lang="en-US" sz="2400" dirty="0">
                <a:latin typeface="TimesNewRomanPS" charset="0"/>
              </a:rPr>
              <a:t>is used to estimate the parameters, </a:t>
            </a:r>
            <a:r>
              <a:rPr lang="en-US" sz="2400" dirty="0">
                <a:latin typeface="TimesNewRomanPS" charset="0"/>
                <a:sym typeface="Symbol" pitchFamily="18" charset="2"/>
              </a:rPr>
              <a:t></a:t>
            </a:r>
            <a:r>
              <a:rPr lang="en-US" sz="2400" baseline="-25000" dirty="0">
                <a:latin typeface="TimesNewRomanPS" charset="0"/>
                <a:sym typeface="Symbol" pitchFamily="18" charset="2"/>
              </a:rPr>
              <a:t>0</a:t>
            </a:r>
            <a:r>
              <a:rPr lang="en-US" sz="2400" dirty="0">
                <a:latin typeface="TimesNewRomanPS" charset="0"/>
                <a:sym typeface="Symbol" pitchFamily="18" charset="2"/>
              </a:rPr>
              <a:t> and </a:t>
            </a:r>
            <a:r>
              <a:rPr lang="en-US" sz="2400" baseline="-25000" dirty="0">
                <a:latin typeface="TimesNewRomanPS" charset="0"/>
                <a:sym typeface="Symbol" pitchFamily="18" charset="2"/>
              </a:rPr>
              <a:t>1</a:t>
            </a:r>
            <a:r>
              <a:rPr lang="en-US" sz="2400" dirty="0">
                <a:latin typeface="TimesNewRomanPS" charset="0"/>
                <a:sym typeface="Symbol" pitchFamily="18" charset="2"/>
              </a:rPr>
              <a:t> by minimizing the sum of the squares of the vertical deviations in Figure below.</a:t>
            </a:r>
            <a:endParaRPr lang="en-US" sz="2400" dirty="0">
              <a:latin typeface="TimesNewRomanPS" charset="0"/>
            </a:endParaRPr>
          </a:p>
        </p:txBody>
      </p:sp>
      <p:pic>
        <p:nvPicPr>
          <p:cNvPr id="79879" name="Picture 6"/>
          <p:cNvPicPr>
            <a:picLocks noChangeAspect="1" noChangeArrowheads="1"/>
          </p:cNvPicPr>
          <p:nvPr/>
        </p:nvPicPr>
        <p:blipFill>
          <a:blip r:embed="rId2" cstate="print"/>
          <a:srcRect/>
          <a:stretch>
            <a:fillRect/>
          </a:stretch>
        </p:blipFill>
        <p:spPr bwMode="auto">
          <a:xfrm>
            <a:off x="3657600" y="2514600"/>
            <a:ext cx="5124450" cy="3981450"/>
          </a:xfrm>
          <a:prstGeom prst="rect">
            <a:avLst/>
          </a:prstGeom>
          <a:noFill/>
          <a:ln w="9525">
            <a:noFill/>
            <a:miter lim="800000"/>
            <a:headEnd/>
            <a:tailEnd/>
          </a:ln>
        </p:spPr>
      </p:pic>
      <p:sp>
        <p:nvSpPr>
          <p:cNvPr id="79880" name="Rectangle 7"/>
          <p:cNvSpPr>
            <a:spLocks noChangeArrowheads="1"/>
          </p:cNvSpPr>
          <p:nvPr/>
        </p:nvSpPr>
        <p:spPr bwMode="auto">
          <a:xfrm>
            <a:off x="228600" y="4267200"/>
            <a:ext cx="2895600" cy="1323439"/>
          </a:xfrm>
          <a:prstGeom prst="rect">
            <a:avLst/>
          </a:prstGeom>
          <a:noFill/>
          <a:ln w="9525">
            <a:noFill/>
            <a:miter lim="800000"/>
            <a:headEnd/>
            <a:tailEnd/>
          </a:ln>
        </p:spPr>
        <p:txBody>
          <a:bodyPr>
            <a:spAutoFit/>
          </a:bodyPr>
          <a:lstStyle/>
          <a:p>
            <a:pPr>
              <a:spcBef>
                <a:spcPct val="50000"/>
              </a:spcBef>
            </a:pPr>
            <a:r>
              <a:rPr lang="en-US" sz="2000" b="1" dirty="0">
                <a:solidFill>
                  <a:srgbClr val="009900"/>
                </a:solidFill>
              </a:rPr>
              <a:t>Figure </a:t>
            </a:r>
            <a:r>
              <a:rPr lang="en-US" sz="2000" dirty="0">
                <a:solidFill>
                  <a:srgbClr val="000000"/>
                </a:solidFill>
              </a:rPr>
              <a:t>Deviations of the data from the estimated regression model</a:t>
            </a:r>
            <a:r>
              <a:rPr lang="en-US" sz="2000" dirty="0">
                <a:solidFill>
                  <a:srgbClr val="000000"/>
                </a:solidFill>
                <a:sym typeface="Symbol" pitchFamily="18" charset="2"/>
              </a:rPr>
              <a:t>.</a:t>
            </a:r>
            <a:r>
              <a:rPr lang="en-US" sz="2000" dirty="0">
                <a:solidFill>
                  <a:srgbClr val="000000"/>
                </a:solidFill>
              </a:rPr>
              <a:t>            </a:t>
            </a:r>
          </a:p>
        </p:txBody>
      </p:sp>
    </p:spTree>
    <p:extLst>
      <p:ext uri="{BB962C8B-B14F-4D97-AF65-F5344CB8AC3E}">
        <p14:creationId xmlns:p14="http://schemas.microsoft.com/office/powerpoint/2010/main" val="281137352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80899" name="Slide Number Placeholder 5"/>
          <p:cNvSpPr>
            <a:spLocks noGrp="1"/>
          </p:cNvSpPr>
          <p:nvPr>
            <p:ph type="sldNum" sz="quarter" idx="12"/>
          </p:nvPr>
        </p:nvSpPr>
        <p:spPr>
          <a:noFill/>
        </p:spPr>
        <p:txBody>
          <a:bodyPr/>
          <a:lstStyle/>
          <a:p>
            <a:fld id="{ED4F9B85-3884-480A-A5EB-6E0DED6BA9CA}" type="slidenum">
              <a:rPr lang="en-US" smtClean="0"/>
              <a:pPr/>
              <a:t>206</a:t>
            </a:fld>
            <a:endParaRPr lang="en-US" smtClean="0"/>
          </a:p>
        </p:txBody>
      </p:sp>
      <p:sp>
        <p:nvSpPr>
          <p:cNvPr id="80900" name="Rectangle 2"/>
          <p:cNvSpPr>
            <a:spLocks noGrp="1" noChangeArrowheads="1"/>
          </p:cNvSpPr>
          <p:nvPr>
            <p:ph type="title"/>
          </p:nvPr>
        </p:nvSpPr>
        <p:spPr>
          <a:xfrm>
            <a:off x="685800" y="0"/>
            <a:ext cx="7772400" cy="1143000"/>
          </a:xfrm>
        </p:spPr>
        <p:txBody>
          <a:bodyPr/>
          <a:lstStyle/>
          <a:p>
            <a:pPr eaLnBrk="1" hangingPunct="1"/>
            <a:r>
              <a:rPr lang="en-US" dirty="0" smtClean="0"/>
              <a:t>Simple Linear Regression </a:t>
            </a:r>
          </a:p>
        </p:txBody>
      </p:sp>
      <p:sp>
        <p:nvSpPr>
          <p:cNvPr id="80901" name="Rectangle 3"/>
          <p:cNvSpPr>
            <a:spLocks noGrp="1" noChangeArrowheads="1"/>
          </p:cNvSpPr>
          <p:nvPr>
            <p:ph type="body" idx="1"/>
          </p:nvPr>
        </p:nvSpPr>
        <p:spPr>
          <a:xfrm>
            <a:off x="609600" y="1600200"/>
            <a:ext cx="7772400" cy="4114800"/>
          </a:xfrm>
        </p:spPr>
        <p:txBody>
          <a:bodyPr/>
          <a:lstStyle/>
          <a:p>
            <a:pPr eaLnBrk="1" hangingPunct="1">
              <a:buFontTx/>
              <a:buNone/>
            </a:pPr>
            <a:endParaRPr lang="en-US" b="1" smtClean="0"/>
          </a:p>
          <a:p>
            <a:pPr eaLnBrk="1" hangingPunct="1">
              <a:buFontTx/>
              <a:buNone/>
            </a:pPr>
            <a:endParaRPr lang="en-US" smtClean="0"/>
          </a:p>
        </p:txBody>
      </p:sp>
      <p:sp>
        <p:nvSpPr>
          <p:cNvPr id="80902" name="Rectangle 5"/>
          <p:cNvSpPr>
            <a:spLocks noChangeArrowheads="1"/>
          </p:cNvSpPr>
          <p:nvPr/>
        </p:nvSpPr>
        <p:spPr bwMode="auto">
          <a:xfrm>
            <a:off x="457200" y="1143000"/>
            <a:ext cx="8153400" cy="946150"/>
          </a:xfrm>
          <a:prstGeom prst="rect">
            <a:avLst/>
          </a:prstGeom>
          <a:noFill/>
          <a:ln w="9525">
            <a:noFill/>
            <a:miter lim="800000"/>
            <a:headEnd/>
            <a:tailEnd/>
          </a:ln>
        </p:spPr>
        <p:txBody>
          <a:bodyPr>
            <a:spAutoFit/>
          </a:bodyPr>
          <a:lstStyle/>
          <a:p>
            <a:pPr>
              <a:spcBef>
                <a:spcPct val="50000"/>
              </a:spcBef>
              <a:buFontTx/>
              <a:buChar char="•"/>
            </a:pPr>
            <a:r>
              <a:rPr lang="en-US" sz="2400" dirty="0"/>
              <a:t> </a:t>
            </a:r>
            <a:r>
              <a:rPr lang="en-US" sz="2800" dirty="0"/>
              <a:t>The sum of the squares of the deviations of the observations from the true regression line is</a:t>
            </a:r>
          </a:p>
        </p:txBody>
      </p:sp>
      <p:sp>
        <p:nvSpPr>
          <p:cNvPr id="80905" name="Text Box 8"/>
          <p:cNvSpPr txBox="1">
            <a:spLocks noChangeArrowheads="1"/>
          </p:cNvSpPr>
          <p:nvPr/>
        </p:nvSpPr>
        <p:spPr bwMode="auto">
          <a:xfrm>
            <a:off x="381000" y="3743980"/>
            <a:ext cx="7924800" cy="523220"/>
          </a:xfrm>
          <a:prstGeom prst="rect">
            <a:avLst/>
          </a:prstGeom>
          <a:noFill/>
          <a:ln w="9525">
            <a:noFill/>
            <a:miter lim="800000"/>
            <a:headEnd/>
            <a:tailEnd/>
          </a:ln>
        </p:spPr>
        <p:txBody>
          <a:bodyPr>
            <a:spAutoFit/>
          </a:bodyPr>
          <a:lstStyle/>
          <a:p>
            <a:pPr>
              <a:spcBef>
                <a:spcPct val="35000"/>
              </a:spcBef>
              <a:spcAft>
                <a:spcPct val="25000"/>
              </a:spcAft>
              <a:buFontTx/>
              <a:buChar char="•"/>
            </a:pPr>
            <a:r>
              <a:rPr lang="en-US" sz="2800" dirty="0"/>
              <a:t> </a:t>
            </a:r>
            <a:r>
              <a:rPr lang="en-US" sz="2800" dirty="0" smtClean="0"/>
              <a:t>How </a:t>
            </a:r>
            <a:r>
              <a:rPr lang="en-US" sz="2800" dirty="0"/>
              <a:t>to find </a:t>
            </a:r>
            <a:r>
              <a:rPr lang="en-US" sz="2800" dirty="0">
                <a:sym typeface="Symbol" pitchFamily="18" charset="2"/>
              </a:rPr>
              <a:t></a:t>
            </a:r>
            <a:r>
              <a:rPr lang="en-US" sz="2800" baseline="-25000" dirty="0">
                <a:sym typeface="Symbol" pitchFamily="18" charset="2"/>
              </a:rPr>
              <a:t>0</a:t>
            </a:r>
            <a:r>
              <a:rPr lang="en-US" sz="2800" dirty="0">
                <a:sym typeface="Symbol" pitchFamily="18" charset="2"/>
              </a:rPr>
              <a:t> and </a:t>
            </a:r>
            <a:r>
              <a:rPr lang="en-US" sz="2800" baseline="-25000" dirty="0">
                <a:sym typeface="Symbol" pitchFamily="18" charset="2"/>
              </a:rPr>
              <a:t>1</a:t>
            </a:r>
            <a:r>
              <a:rPr lang="en-US" sz="2800" dirty="0">
                <a:sym typeface="Symbol" pitchFamily="18" charset="2"/>
              </a:rPr>
              <a:t> that minimize L?</a:t>
            </a:r>
          </a:p>
        </p:txBody>
      </p:sp>
      <p:graphicFrame>
        <p:nvGraphicFramePr>
          <p:cNvPr id="87041" name="Object 2"/>
          <p:cNvGraphicFramePr>
            <a:graphicFrameLocks noChangeAspect="1"/>
          </p:cNvGraphicFramePr>
          <p:nvPr/>
        </p:nvGraphicFramePr>
        <p:xfrm>
          <a:off x="1676400" y="2209800"/>
          <a:ext cx="5449888" cy="1219200"/>
        </p:xfrm>
        <a:graphic>
          <a:graphicData uri="http://schemas.openxmlformats.org/presentationml/2006/ole">
            <mc:AlternateContent xmlns:mc="http://schemas.openxmlformats.org/markup-compatibility/2006">
              <mc:Choice xmlns:v="urn:schemas-microsoft-com:vml" Requires="v">
                <p:oleObj spid="_x0000_s38950" name="Equation" r:id="rId3" imgW="1930400" imgH="431800" progId="Equation.3">
                  <p:embed/>
                </p:oleObj>
              </mc:Choice>
              <mc:Fallback>
                <p:oleObj name="Equation" r:id="rId3" imgW="19304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209800"/>
                        <a:ext cx="5449888"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2" name="Object 3"/>
          <p:cNvGraphicFramePr>
            <a:graphicFrameLocks noChangeAspect="1"/>
          </p:cNvGraphicFramePr>
          <p:nvPr/>
        </p:nvGraphicFramePr>
        <p:xfrm>
          <a:off x="2209800" y="4419600"/>
          <a:ext cx="3970338" cy="939800"/>
        </p:xfrm>
        <a:graphic>
          <a:graphicData uri="http://schemas.openxmlformats.org/presentationml/2006/ole">
            <mc:AlternateContent xmlns:mc="http://schemas.openxmlformats.org/markup-compatibility/2006">
              <mc:Choice xmlns:v="urn:schemas-microsoft-com:vml" Requires="v">
                <p:oleObj spid="_x0000_s38951" name="Equation" r:id="rId5" imgW="2146300" imgH="508000" progId="Equation.3">
                  <p:embed/>
                </p:oleObj>
              </mc:Choice>
              <mc:Fallback>
                <p:oleObj name="Equation" r:id="rId5" imgW="21463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419600"/>
                        <a:ext cx="3970338"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3" name="Object 4"/>
          <p:cNvGraphicFramePr>
            <a:graphicFrameLocks noChangeAspect="1"/>
          </p:cNvGraphicFramePr>
          <p:nvPr/>
        </p:nvGraphicFramePr>
        <p:xfrm>
          <a:off x="2268538" y="5613400"/>
          <a:ext cx="4159250" cy="939800"/>
        </p:xfrm>
        <a:graphic>
          <a:graphicData uri="http://schemas.openxmlformats.org/presentationml/2006/ole">
            <mc:AlternateContent xmlns:mc="http://schemas.openxmlformats.org/markup-compatibility/2006">
              <mc:Choice xmlns:v="urn:schemas-microsoft-com:vml" Requires="v">
                <p:oleObj spid="_x0000_s38952" name="Equation" r:id="rId7" imgW="2247900" imgH="508000" progId="Equation.3">
                  <p:embed/>
                </p:oleObj>
              </mc:Choice>
              <mc:Fallback>
                <p:oleObj name="Equation" r:id="rId7" imgW="2247900" imgH="508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5613400"/>
                        <a:ext cx="415925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47499986"/>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p:sp>
        <p:nvSpPr>
          <p:cNvPr id="3" name="Content Placeholder 2"/>
          <p:cNvSpPr>
            <a:spLocks noGrp="1"/>
          </p:cNvSpPr>
          <p:nvPr>
            <p:ph idx="1"/>
          </p:nvPr>
        </p:nvSpPr>
        <p:spPr>
          <a:xfrm>
            <a:off x="228600" y="1143000"/>
            <a:ext cx="8686800" cy="4525963"/>
          </a:xfrm>
        </p:spPr>
        <p:txBody>
          <a:bodyPr/>
          <a:lstStyle/>
          <a:p>
            <a:r>
              <a:rPr lang="en-US" sz="2400" dirty="0" smtClean="0"/>
              <a:t>The </a:t>
            </a:r>
            <a:r>
              <a:rPr lang="en-US" sz="2400" b="1" dirty="0" smtClean="0">
                <a:solidFill>
                  <a:schemeClr val="accent6"/>
                </a:solidFill>
              </a:rPr>
              <a:t>least squares estimates </a:t>
            </a:r>
            <a:r>
              <a:rPr lang="en-US" sz="2400" dirty="0" smtClean="0"/>
              <a:t>of the intercept and slope in the simple linear regression model are</a:t>
            </a:r>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44FDA994-1CB5-45DC-A91A-EA1F4BFE0E50}" type="slidenum">
              <a:rPr lang="en-US" smtClean="0"/>
              <a:pPr>
                <a:defRPr/>
              </a:pPr>
              <a:t>207</a:t>
            </a:fld>
            <a:endParaRPr lang="en-US"/>
          </a:p>
        </p:txBody>
      </p:sp>
      <p:sp>
        <p:nvSpPr>
          <p:cNvPr id="6" name="Rectangle 5"/>
          <p:cNvSpPr/>
          <p:nvPr/>
        </p:nvSpPr>
        <p:spPr>
          <a:xfrm>
            <a:off x="2209800" y="2057400"/>
            <a:ext cx="4876800" cy="35052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7" name="Object 2"/>
          <p:cNvGraphicFramePr>
            <a:graphicFrameLocks noChangeAspect="1"/>
          </p:cNvGraphicFramePr>
          <p:nvPr/>
        </p:nvGraphicFramePr>
        <p:xfrm>
          <a:off x="3059112" y="2362200"/>
          <a:ext cx="2960688" cy="1037826"/>
        </p:xfrm>
        <a:graphic>
          <a:graphicData uri="http://schemas.openxmlformats.org/presentationml/2006/ole">
            <mc:AlternateContent xmlns:mc="http://schemas.openxmlformats.org/markup-compatibility/2006">
              <mc:Choice xmlns:v="urn:schemas-microsoft-com:vml" Requires="v">
                <p:oleObj spid="_x0000_s39962" name="Equation" r:id="rId3" imgW="1231366" imgH="431613" progId="Equation.3">
                  <p:embed/>
                </p:oleObj>
              </mc:Choice>
              <mc:Fallback>
                <p:oleObj name="Equation" r:id="rId3" imgW="1231366"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2" y="2362200"/>
                        <a:ext cx="2960688" cy="10378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nvGraphicFramePr>
        <p:xfrm>
          <a:off x="3004834" y="4038600"/>
          <a:ext cx="3472166" cy="1219200"/>
        </p:xfrm>
        <a:graphic>
          <a:graphicData uri="http://schemas.openxmlformats.org/presentationml/2006/ole">
            <mc:AlternateContent xmlns:mc="http://schemas.openxmlformats.org/markup-compatibility/2006">
              <mc:Choice xmlns:v="urn:schemas-microsoft-com:vml" Requires="v">
                <p:oleObj spid="_x0000_s39963" name="Equation" r:id="rId5" imgW="1447800" imgH="508000" progId="Equation.3">
                  <p:embed/>
                </p:oleObj>
              </mc:Choice>
              <mc:Fallback>
                <p:oleObj name="Equation" r:id="rId5" imgW="14478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4834" y="4038600"/>
                        <a:ext cx="3472166"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11"/>
          <p:cNvSpPr>
            <a:spLocks noChangeArrowheads="1"/>
          </p:cNvSpPr>
          <p:nvPr/>
        </p:nvSpPr>
        <p:spPr bwMode="auto">
          <a:xfrm>
            <a:off x="1143000" y="5867400"/>
            <a:ext cx="7239000" cy="762000"/>
          </a:xfrm>
          <a:prstGeom prst="rect">
            <a:avLst/>
          </a:prstGeom>
          <a:solidFill>
            <a:srgbClr val="FF99CC"/>
          </a:solidFill>
          <a:ln w="9525">
            <a:solidFill>
              <a:schemeClr val="tx1"/>
            </a:solidFill>
            <a:miter lim="800000"/>
            <a:headEnd/>
            <a:tailEnd/>
          </a:ln>
        </p:spPr>
        <p:txBody>
          <a:bodyPr wrap="none" anchor="ctr"/>
          <a:lstStyle/>
          <a:p>
            <a:endParaRPr lang="en-US"/>
          </a:p>
        </p:txBody>
      </p:sp>
      <p:sp>
        <p:nvSpPr>
          <p:cNvPr id="10" name="Text Box 9"/>
          <p:cNvSpPr txBox="1">
            <a:spLocks noChangeArrowheads="1"/>
          </p:cNvSpPr>
          <p:nvPr/>
        </p:nvSpPr>
        <p:spPr bwMode="auto">
          <a:xfrm>
            <a:off x="1219200" y="6091535"/>
            <a:ext cx="5257800" cy="461665"/>
          </a:xfrm>
          <a:prstGeom prst="rect">
            <a:avLst/>
          </a:prstGeom>
          <a:noFill/>
          <a:ln w="9525">
            <a:noFill/>
            <a:miter lim="800000"/>
            <a:headEnd/>
            <a:tailEnd/>
          </a:ln>
        </p:spPr>
        <p:txBody>
          <a:bodyPr>
            <a:spAutoFit/>
          </a:bodyPr>
          <a:lstStyle/>
          <a:p>
            <a:pPr>
              <a:spcBef>
                <a:spcPct val="50000"/>
              </a:spcBef>
            </a:pPr>
            <a:r>
              <a:rPr lang="en-US" sz="2400" dirty="0"/>
              <a:t>Fitted or estimated regression line is</a:t>
            </a:r>
          </a:p>
        </p:txBody>
      </p:sp>
      <p:pic>
        <p:nvPicPr>
          <p:cNvPr id="11" name="Picture 10"/>
          <p:cNvPicPr>
            <a:picLocks noChangeAspect="1" noChangeArrowheads="1"/>
          </p:cNvPicPr>
          <p:nvPr/>
        </p:nvPicPr>
        <p:blipFill>
          <a:blip r:embed="rId7" cstate="print"/>
          <a:srcRect/>
          <a:stretch>
            <a:fillRect/>
          </a:stretch>
        </p:blipFill>
        <p:spPr bwMode="auto">
          <a:xfrm>
            <a:off x="6324600" y="6019800"/>
            <a:ext cx="1962096" cy="609600"/>
          </a:xfrm>
          <a:prstGeom prst="rect">
            <a:avLst/>
          </a:prstGeom>
          <a:noFill/>
          <a:ln w="9525">
            <a:noFill/>
            <a:miter lim="800000"/>
            <a:headEnd/>
            <a:tailEnd/>
          </a:ln>
        </p:spPr>
      </p:pic>
    </p:spTree>
    <p:extLst>
      <p:ext uri="{BB962C8B-B14F-4D97-AF65-F5344CB8AC3E}">
        <p14:creationId xmlns:p14="http://schemas.microsoft.com/office/powerpoint/2010/main" val="113139371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83971" name="Slide Number Placeholder 5"/>
          <p:cNvSpPr>
            <a:spLocks noGrp="1"/>
          </p:cNvSpPr>
          <p:nvPr>
            <p:ph type="sldNum" sz="quarter" idx="12"/>
          </p:nvPr>
        </p:nvSpPr>
        <p:spPr>
          <a:noFill/>
        </p:spPr>
        <p:txBody>
          <a:bodyPr/>
          <a:lstStyle/>
          <a:p>
            <a:fld id="{53FFA6A7-D9D4-4B48-B7EE-AE45BA0ABF5A}" type="slidenum">
              <a:rPr lang="en-US" smtClean="0"/>
              <a:pPr/>
              <a:t>208</a:t>
            </a:fld>
            <a:endParaRPr lang="en-US" smtClean="0"/>
          </a:p>
        </p:txBody>
      </p:sp>
      <p:sp>
        <p:nvSpPr>
          <p:cNvPr id="83972" name="Rectangle 2"/>
          <p:cNvSpPr>
            <a:spLocks noGrp="1" noChangeArrowheads="1"/>
          </p:cNvSpPr>
          <p:nvPr>
            <p:ph type="title"/>
          </p:nvPr>
        </p:nvSpPr>
        <p:spPr>
          <a:xfrm>
            <a:off x="457200" y="-152400"/>
            <a:ext cx="8229600" cy="1143000"/>
          </a:xfrm>
        </p:spPr>
        <p:txBody>
          <a:bodyPr/>
          <a:lstStyle/>
          <a:p>
            <a:pPr eaLnBrk="1" hangingPunct="1"/>
            <a:r>
              <a:rPr lang="en-US" sz="4000" smtClean="0"/>
              <a:t>Simple Linear Regression</a:t>
            </a:r>
          </a:p>
        </p:txBody>
      </p:sp>
      <p:sp>
        <p:nvSpPr>
          <p:cNvPr id="83973" name="Rectangle 3"/>
          <p:cNvSpPr>
            <a:spLocks noGrp="1" noChangeArrowheads="1"/>
          </p:cNvSpPr>
          <p:nvPr>
            <p:ph type="body" idx="1"/>
          </p:nvPr>
        </p:nvSpPr>
        <p:spPr>
          <a:xfrm>
            <a:off x="228600" y="762000"/>
            <a:ext cx="8610600" cy="4525963"/>
          </a:xfrm>
        </p:spPr>
        <p:txBody>
          <a:bodyPr/>
          <a:lstStyle/>
          <a:p>
            <a:pPr marL="0" indent="0" eaLnBrk="1" hangingPunct="1">
              <a:buFontTx/>
              <a:buNone/>
            </a:pPr>
            <a:r>
              <a:rPr lang="en-US" sz="2400" smtClean="0"/>
              <a:t>Fit a simple linear regression model to paper bag example</a:t>
            </a:r>
          </a:p>
        </p:txBody>
      </p:sp>
      <p:pic>
        <p:nvPicPr>
          <p:cNvPr id="83974" name="Picture 8"/>
          <p:cNvPicPr>
            <a:picLocks noChangeAspect="1" noChangeArrowheads="1"/>
          </p:cNvPicPr>
          <p:nvPr/>
        </p:nvPicPr>
        <p:blipFill>
          <a:blip r:embed="rId2" cstate="print"/>
          <a:srcRect/>
          <a:stretch>
            <a:fillRect/>
          </a:stretch>
        </p:blipFill>
        <p:spPr bwMode="auto">
          <a:xfrm>
            <a:off x="1600200" y="1219200"/>
            <a:ext cx="5127625" cy="5638800"/>
          </a:xfrm>
          <a:prstGeom prst="rect">
            <a:avLst/>
          </a:prstGeom>
          <a:noFill/>
          <a:ln w="9525">
            <a:noFill/>
            <a:miter lim="800000"/>
            <a:headEnd/>
            <a:tailEnd/>
          </a:ln>
        </p:spPr>
      </p:pic>
    </p:spTree>
    <p:extLst>
      <p:ext uri="{BB962C8B-B14F-4D97-AF65-F5344CB8AC3E}">
        <p14:creationId xmlns:p14="http://schemas.microsoft.com/office/powerpoint/2010/main" val="336006272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84995" name="Slide Number Placeholder 5"/>
          <p:cNvSpPr>
            <a:spLocks noGrp="1"/>
          </p:cNvSpPr>
          <p:nvPr>
            <p:ph type="sldNum" sz="quarter" idx="12"/>
          </p:nvPr>
        </p:nvSpPr>
        <p:spPr>
          <a:noFill/>
        </p:spPr>
        <p:txBody>
          <a:bodyPr/>
          <a:lstStyle/>
          <a:p>
            <a:fld id="{FC19E46A-3447-4F92-B4AB-8BC117450A9A}" type="slidenum">
              <a:rPr lang="en-US" smtClean="0"/>
              <a:pPr/>
              <a:t>209</a:t>
            </a:fld>
            <a:endParaRPr lang="en-US" smtClean="0"/>
          </a:p>
        </p:txBody>
      </p:sp>
      <p:sp>
        <p:nvSpPr>
          <p:cNvPr id="84996" name="Rectangle 2"/>
          <p:cNvSpPr>
            <a:spLocks noGrp="1" noChangeArrowheads="1"/>
          </p:cNvSpPr>
          <p:nvPr>
            <p:ph type="title"/>
          </p:nvPr>
        </p:nvSpPr>
        <p:spPr>
          <a:xfrm>
            <a:off x="457200" y="-76200"/>
            <a:ext cx="8229600" cy="1143000"/>
          </a:xfrm>
        </p:spPr>
        <p:txBody>
          <a:bodyPr/>
          <a:lstStyle/>
          <a:p>
            <a:pPr eaLnBrk="1" hangingPunct="1"/>
            <a:r>
              <a:rPr lang="en-US" sz="4000" smtClean="0"/>
              <a:t>Simple Linear Regression</a:t>
            </a:r>
          </a:p>
        </p:txBody>
      </p:sp>
      <p:sp>
        <p:nvSpPr>
          <p:cNvPr id="84997" name="Rectangle 3"/>
          <p:cNvSpPr>
            <a:spLocks noGrp="1" noChangeArrowheads="1"/>
          </p:cNvSpPr>
          <p:nvPr>
            <p:ph type="body" idx="1"/>
          </p:nvPr>
        </p:nvSpPr>
        <p:spPr>
          <a:xfrm>
            <a:off x="457200" y="5105400"/>
            <a:ext cx="8229600" cy="1325563"/>
          </a:xfrm>
        </p:spPr>
        <p:txBody>
          <a:bodyPr/>
          <a:lstStyle/>
          <a:p>
            <a:pPr eaLnBrk="1" hangingPunct="1"/>
            <a:r>
              <a:rPr lang="en-US" sz="2800" smtClean="0"/>
              <a:t>Y = 7.25 + 0.697*X</a:t>
            </a:r>
          </a:p>
          <a:p>
            <a:pPr eaLnBrk="1" hangingPunct="1"/>
            <a:r>
              <a:rPr lang="en-US" sz="2800" smtClean="0"/>
              <a:t>Strength = 7.25 + 0.697*Hardwood</a:t>
            </a:r>
          </a:p>
        </p:txBody>
      </p:sp>
      <p:pic>
        <p:nvPicPr>
          <p:cNvPr id="84998" name="Picture 7"/>
          <p:cNvPicPr>
            <a:picLocks noChangeAspect="1" noChangeArrowheads="1"/>
          </p:cNvPicPr>
          <p:nvPr/>
        </p:nvPicPr>
        <p:blipFill>
          <a:blip r:embed="rId2" cstate="print"/>
          <a:srcRect/>
          <a:stretch>
            <a:fillRect/>
          </a:stretch>
        </p:blipFill>
        <p:spPr bwMode="auto">
          <a:xfrm>
            <a:off x="1752600" y="1219200"/>
            <a:ext cx="5181600" cy="1895475"/>
          </a:xfrm>
          <a:prstGeom prst="rect">
            <a:avLst/>
          </a:prstGeom>
          <a:solidFill>
            <a:srgbClr val="FFFF99"/>
          </a:solidFill>
          <a:ln w="9525">
            <a:solidFill>
              <a:schemeClr val="tx1"/>
            </a:solidFill>
            <a:miter lim="800000"/>
            <a:headEnd/>
            <a:tailEnd/>
          </a:ln>
        </p:spPr>
      </p:pic>
      <p:pic>
        <p:nvPicPr>
          <p:cNvPr id="84999" name="Picture 8"/>
          <p:cNvPicPr>
            <a:picLocks noChangeAspect="1" noChangeArrowheads="1"/>
          </p:cNvPicPr>
          <p:nvPr/>
        </p:nvPicPr>
        <p:blipFill>
          <a:blip r:embed="rId3" cstate="print"/>
          <a:srcRect/>
          <a:stretch>
            <a:fillRect/>
          </a:stretch>
        </p:blipFill>
        <p:spPr bwMode="auto">
          <a:xfrm>
            <a:off x="2057400" y="3919538"/>
            <a:ext cx="4419600" cy="576262"/>
          </a:xfrm>
          <a:prstGeom prst="rect">
            <a:avLst/>
          </a:prstGeom>
          <a:solidFill>
            <a:srgbClr val="FFFF99"/>
          </a:solidFill>
          <a:ln w="9525">
            <a:solidFill>
              <a:schemeClr val="tx1"/>
            </a:solidFill>
            <a:miter lim="800000"/>
            <a:headEnd/>
            <a:tailEnd/>
          </a:ln>
        </p:spPr>
      </p:pic>
    </p:spTree>
    <p:extLst>
      <p:ext uri="{BB962C8B-B14F-4D97-AF65-F5344CB8AC3E}">
        <p14:creationId xmlns:p14="http://schemas.microsoft.com/office/powerpoint/2010/main" val="1793746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p:spPr>
        <p:txBody>
          <a:bodyPr/>
          <a:lstStyle/>
          <a:p>
            <a:pPr eaLnBrk="1" hangingPunct="1"/>
            <a:r>
              <a:rPr lang="en-US" smtClean="0"/>
              <a:t>Cake Baking Example (cont.)</a:t>
            </a:r>
          </a:p>
        </p:txBody>
      </p:sp>
      <p:sp>
        <p:nvSpPr>
          <p:cNvPr id="47107" name="Rectangle 3"/>
          <p:cNvSpPr>
            <a:spLocks noGrp="1" noChangeArrowheads="1"/>
          </p:cNvSpPr>
          <p:nvPr>
            <p:ph type="body" idx="1"/>
          </p:nvPr>
        </p:nvSpPr>
        <p:spPr>
          <a:xfrm>
            <a:off x="457200" y="1676400"/>
            <a:ext cx="8229600" cy="4525963"/>
          </a:xfrm>
          <a:noFill/>
        </p:spPr>
        <p:txBody>
          <a:bodyPr/>
          <a:lstStyle/>
          <a:p>
            <a:pPr eaLnBrk="1" hangingPunct="1"/>
            <a:r>
              <a:rPr lang="en-US" sz="2800" smtClean="0"/>
              <a:t>Use Regression Analysis to build a predictive model.</a:t>
            </a:r>
          </a:p>
          <a:p>
            <a:pPr eaLnBrk="1" hangingPunct="1">
              <a:buFontTx/>
              <a:buNone/>
            </a:pPr>
            <a:r>
              <a:rPr lang="en-US" sz="2800" smtClean="0"/>
              <a:t>		Cake ht = 1.7 + 0.4*(# eggs)</a:t>
            </a:r>
          </a:p>
          <a:p>
            <a:pPr eaLnBrk="1" hangingPunct="1"/>
            <a:endParaRPr lang="en-US" sz="2800" smtClean="0"/>
          </a:p>
          <a:p>
            <a:pPr eaLnBrk="1" hangingPunct="1"/>
            <a:r>
              <a:rPr lang="en-US" sz="2800" smtClean="0"/>
              <a:t>Note: This was a simple example (only one factor; # eggs).  Your experiment could have many factors.</a:t>
            </a:r>
          </a:p>
          <a:p>
            <a:pPr eaLnBrk="1" hangingPunct="1">
              <a:buFontTx/>
              <a:buNone/>
            </a:pPr>
            <a:r>
              <a:rPr lang="en-US" sz="2800" smtClean="0"/>
              <a:t>		Cake ht = 0.3 + 0.1*(# eggs)+0.2*(cups 		of flour) – 0.05*(oven temp)</a:t>
            </a:r>
          </a:p>
        </p:txBody>
      </p:sp>
      <p:sp>
        <p:nvSpPr>
          <p:cNvPr id="47108" name="Slide Number Placeholder 3"/>
          <p:cNvSpPr>
            <a:spLocks noGrp="1"/>
          </p:cNvSpPr>
          <p:nvPr>
            <p:ph type="sldNum" sz="quarter" idx="12"/>
          </p:nvPr>
        </p:nvSpPr>
        <p:spPr>
          <a:noFill/>
        </p:spPr>
        <p:txBody>
          <a:bodyPr/>
          <a:lstStyle/>
          <a:p>
            <a:fld id="{EC1DC29E-E058-459A-8B6B-66497C2789E4}" type="slidenum">
              <a:rPr lang="en-US" smtClean="0"/>
              <a:pPr/>
              <a:t>21</a:t>
            </a:fld>
            <a:endParaRPr lang="en-US" smtClean="0"/>
          </a:p>
        </p:txBody>
      </p:sp>
      <p:sp>
        <p:nvSpPr>
          <p:cNvPr id="4710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5"/>
          <p:cNvSpPr>
            <a:spLocks noGrp="1"/>
          </p:cNvSpPr>
          <p:nvPr>
            <p:ph type="ftr" sz="quarter" idx="11"/>
          </p:nvPr>
        </p:nvSpPr>
        <p:spPr>
          <a:noFill/>
        </p:spPr>
        <p:txBody>
          <a:bodyPr/>
          <a:lstStyle/>
          <a:p>
            <a:r>
              <a:rPr lang="de-DE" smtClean="0"/>
              <a:t>IE 563  Dr. Erin Gerber, P.E.,  UofL</a:t>
            </a:r>
            <a:endParaRPr lang="en-US" smtClean="0"/>
          </a:p>
        </p:txBody>
      </p:sp>
      <p:sp>
        <p:nvSpPr>
          <p:cNvPr id="86019" name="Slide Number Placeholder 6"/>
          <p:cNvSpPr>
            <a:spLocks noGrp="1"/>
          </p:cNvSpPr>
          <p:nvPr>
            <p:ph type="sldNum" sz="quarter" idx="12"/>
          </p:nvPr>
        </p:nvSpPr>
        <p:spPr>
          <a:noFill/>
        </p:spPr>
        <p:txBody>
          <a:bodyPr/>
          <a:lstStyle/>
          <a:p>
            <a:fld id="{04391138-0320-4990-9FD0-6F1C357B6FA1}" type="slidenum">
              <a:rPr lang="en-US" smtClean="0"/>
              <a:pPr/>
              <a:t>210</a:t>
            </a:fld>
            <a:endParaRPr lang="en-US" smtClean="0"/>
          </a:p>
        </p:txBody>
      </p:sp>
      <p:sp>
        <p:nvSpPr>
          <p:cNvPr id="86020" name="Rectangle 2"/>
          <p:cNvSpPr>
            <a:spLocks noGrp="1" noChangeArrowheads="1"/>
          </p:cNvSpPr>
          <p:nvPr>
            <p:ph type="title"/>
          </p:nvPr>
        </p:nvSpPr>
        <p:spPr/>
        <p:txBody>
          <a:bodyPr/>
          <a:lstStyle/>
          <a:p>
            <a:pPr eaLnBrk="1" hangingPunct="1"/>
            <a:r>
              <a:rPr lang="en-US" smtClean="0"/>
              <a:t>Regression Analysis in Minitab</a:t>
            </a:r>
          </a:p>
        </p:txBody>
      </p:sp>
      <p:sp>
        <p:nvSpPr>
          <p:cNvPr id="86021" name="Rectangle 3"/>
          <p:cNvSpPr>
            <a:spLocks noGrp="1" noChangeArrowheads="1"/>
          </p:cNvSpPr>
          <p:nvPr>
            <p:ph type="body" sz="half" idx="1"/>
          </p:nvPr>
        </p:nvSpPr>
        <p:spPr>
          <a:xfrm>
            <a:off x="152400" y="1143000"/>
            <a:ext cx="8382000" cy="4525963"/>
          </a:xfrm>
        </p:spPr>
        <p:txBody>
          <a:bodyPr/>
          <a:lstStyle/>
          <a:p>
            <a:pPr eaLnBrk="1" hangingPunct="1"/>
            <a:r>
              <a:rPr lang="en-US" sz="2400" dirty="0" smtClean="0"/>
              <a:t>Data in 2 columns: response (Y) &amp; factor (X)</a:t>
            </a:r>
          </a:p>
          <a:p>
            <a:pPr eaLnBrk="1" hangingPunct="1">
              <a:buFont typeface="Wingdings" pitchFamily="2" charset="2"/>
              <a:buChar char="Ø"/>
            </a:pPr>
            <a:r>
              <a:rPr lang="en-US" sz="2400" dirty="0" smtClean="0"/>
              <a:t>Stat</a:t>
            </a:r>
          </a:p>
          <a:p>
            <a:pPr lvl="1" eaLnBrk="1" hangingPunct="1">
              <a:buFont typeface="Wingdings" pitchFamily="2" charset="2"/>
              <a:buChar char="Ø"/>
            </a:pPr>
            <a:r>
              <a:rPr lang="en-US" sz="2400" dirty="0" smtClean="0"/>
              <a:t>Regression</a:t>
            </a:r>
          </a:p>
          <a:p>
            <a:pPr lvl="2" eaLnBrk="1" hangingPunct="1">
              <a:buFont typeface="Wingdings" pitchFamily="2" charset="2"/>
              <a:buChar char="Ø"/>
            </a:pPr>
            <a:r>
              <a:rPr lang="en-US" dirty="0" smtClean="0"/>
              <a:t>Regression</a:t>
            </a:r>
          </a:p>
          <a:p>
            <a:pPr lvl="3" eaLnBrk="1" hangingPunct="1">
              <a:buFont typeface="Wingdings" pitchFamily="2" charset="2"/>
              <a:buChar char="Ø"/>
            </a:pPr>
            <a:r>
              <a:rPr lang="en-US" dirty="0" smtClean="0"/>
              <a:t>Fit Regression Model</a:t>
            </a:r>
          </a:p>
        </p:txBody>
      </p:sp>
      <p:sp>
        <p:nvSpPr>
          <p:cNvPr id="86022" name="Picture 7"/>
          <p:cNvSpPr>
            <a:spLocks noChangeAspect="1" noChangeArrowheads="1"/>
          </p:cNvSpPr>
          <p:nvPr/>
        </p:nvSpPr>
        <p:spPr bwMode="auto">
          <a:xfrm>
            <a:off x="1676400" y="3048000"/>
            <a:ext cx="5076825" cy="3562350"/>
          </a:xfrm>
          <a:prstGeom prst="rect">
            <a:avLst/>
          </a:prstGeom>
          <a:noFill/>
          <a:ln w="9525">
            <a:noFill/>
            <a:miter lim="800000"/>
            <a:headEnd/>
            <a:tailEnd/>
          </a:ln>
        </p:spPr>
        <p:txBody>
          <a:bodyPr/>
          <a:lstStyle/>
          <a:p>
            <a:endParaRPr lang="en-US"/>
          </a:p>
        </p:txBody>
      </p:sp>
      <p:pic>
        <p:nvPicPr>
          <p:cNvPr id="86023" name="Picture 8"/>
          <p:cNvPicPr>
            <a:picLocks noChangeAspect="1" noChangeArrowheads="1"/>
          </p:cNvPicPr>
          <p:nvPr/>
        </p:nvPicPr>
        <p:blipFill>
          <a:blip r:embed="rId2" cstate="print"/>
          <a:srcRect/>
          <a:stretch>
            <a:fillRect/>
          </a:stretch>
        </p:blipFill>
        <p:spPr bwMode="auto">
          <a:xfrm>
            <a:off x="6705600" y="1084263"/>
            <a:ext cx="2438400" cy="5773737"/>
          </a:xfrm>
          <a:prstGeom prst="rect">
            <a:avLst/>
          </a:prstGeom>
          <a:noFill/>
          <a:ln w="9525">
            <a:noFill/>
            <a:miter lim="800000"/>
            <a:headEnd/>
            <a:tailEnd/>
          </a:ln>
        </p:spPr>
      </p:pic>
      <p:pic>
        <p:nvPicPr>
          <p:cNvPr id="2" name="Picture 1"/>
          <p:cNvPicPr>
            <a:picLocks noChangeAspect="1"/>
          </p:cNvPicPr>
          <p:nvPr/>
        </p:nvPicPr>
        <p:blipFill rotWithShape="1">
          <a:blip r:embed="rId3"/>
          <a:srcRect t="18333" r="55312" b="22778"/>
          <a:stretch/>
        </p:blipFill>
        <p:spPr>
          <a:xfrm>
            <a:off x="1904999" y="3589696"/>
            <a:ext cx="4186727" cy="3103448"/>
          </a:xfrm>
          <a:prstGeom prst="rect">
            <a:avLst/>
          </a:prstGeom>
        </p:spPr>
      </p:pic>
    </p:spTree>
    <p:extLst>
      <p:ext uri="{BB962C8B-B14F-4D97-AF65-F5344CB8AC3E}">
        <p14:creationId xmlns:p14="http://schemas.microsoft.com/office/powerpoint/2010/main" val="224396474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936479"/>
            <a:ext cx="7239000" cy="762000"/>
          </a:xfrm>
          <a:prstGeom prst="rect">
            <a:avLst/>
          </a:prstGeom>
          <a:solidFill>
            <a:schemeClr val="accent5">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7043" name="Rectangle 3"/>
          <p:cNvSpPr>
            <a:spLocks noGrp="1" noChangeArrowheads="1"/>
          </p:cNvSpPr>
          <p:nvPr>
            <p:ph type="body" idx="1"/>
          </p:nvPr>
        </p:nvSpPr>
        <p:spPr>
          <a:xfrm>
            <a:off x="152400" y="838200"/>
            <a:ext cx="8458200" cy="5867400"/>
          </a:xfrm>
        </p:spPr>
        <p:txBody>
          <a:bodyPr/>
          <a:lstStyle/>
          <a:p>
            <a:pPr>
              <a:spcBef>
                <a:spcPct val="0"/>
              </a:spcBef>
              <a:buFontTx/>
              <a:buNone/>
            </a:pPr>
            <a:r>
              <a:rPr lang="en-US" sz="1600" b="1" dirty="0" smtClean="0">
                <a:latin typeface="Courier New" pitchFamily="49" charset="0"/>
                <a:cs typeface="Courier New" pitchFamily="49" charset="0"/>
              </a:rPr>
              <a:t>Regression Analysis: strength versus hardwood </a:t>
            </a:r>
          </a:p>
          <a:p>
            <a:pPr marL="0" indent="0">
              <a:buNone/>
            </a:pPr>
            <a:r>
              <a:rPr lang="en-US" sz="1600" dirty="0">
                <a:latin typeface="Courier New" panose="02070309020205020404" pitchFamily="49" charset="0"/>
                <a:cs typeface="Courier New" panose="02070309020205020404" pitchFamily="49" charset="0"/>
              </a:rPr>
              <a:t>Analysis of </a:t>
            </a:r>
            <a:r>
              <a:rPr lang="en-US" sz="1600" dirty="0" smtClean="0">
                <a:latin typeface="Courier New" panose="02070309020205020404" pitchFamily="49" charset="0"/>
                <a:cs typeface="Courier New" panose="02070309020205020404" pitchFamily="49" charset="0"/>
              </a:rPr>
              <a:t>Variance</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Source                    DF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SS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MS  F-Value  P-Value</a:t>
            </a:r>
          </a:p>
          <a:p>
            <a:pPr marL="0" indent="0">
              <a:buNone/>
            </a:pPr>
            <a:r>
              <a:rPr lang="en-US" sz="1600" dirty="0">
                <a:latin typeface="Courier New" panose="02070309020205020404" pitchFamily="49" charset="0"/>
                <a:cs typeface="Courier New" panose="02070309020205020404" pitchFamily="49" charset="0"/>
              </a:rPr>
              <a:t>Regression                 1  364.01  364.008    53.76    0.000</a:t>
            </a:r>
          </a:p>
          <a:p>
            <a:pPr marL="0" indent="0">
              <a:buNone/>
            </a:pPr>
            <a:r>
              <a:rPr lang="en-US" sz="1600" dirty="0">
                <a:latin typeface="Courier New" panose="02070309020205020404" pitchFamily="49" charset="0"/>
                <a:cs typeface="Courier New" panose="02070309020205020404" pitchFamily="49" charset="0"/>
              </a:rPr>
              <a:t>  hardwood concentration   1  364.01  364.008    53.76    0.000</a:t>
            </a:r>
          </a:p>
          <a:p>
            <a:pPr marL="0" indent="0">
              <a:buNone/>
            </a:pPr>
            <a:r>
              <a:rPr lang="en-US" sz="1600" dirty="0">
                <a:latin typeface="Courier New" panose="02070309020205020404" pitchFamily="49" charset="0"/>
                <a:cs typeface="Courier New" panose="02070309020205020404" pitchFamily="49" charset="0"/>
              </a:rPr>
              <a:t>Error                     22  148.95    6.770</a:t>
            </a:r>
          </a:p>
          <a:p>
            <a:pPr marL="0" indent="0">
              <a:buNone/>
            </a:pPr>
            <a:r>
              <a:rPr lang="en-US" sz="1600" dirty="0">
                <a:latin typeface="Courier New" panose="02070309020205020404" pitchFamily="49" charset="0"/>
                <a:cs typeface="Courier New" panose="02070309020205020404" pitchFamily="49" charset="0"/>
              </a:rPr>
              <a:t>  Lack-of-Fit              2   18.78    9.392     1.44    0.260</a:t>
            </a:r>
          </a:p>
          <a:p>
            <a:pPr marL="0" indent="0">
              <a:buNone/>
            </a:pPr>
            <a:r>
              <a:rPr lang="en-US" sz="1600" dirty="0">
                <a:latin typeface="Courier New" panose="02070309020205020404" pitchFamily="49" charset="0"/>
                <a:cs typeface="Courier New" panose="02070309020205020404" pitchFamily="49" charset="0"/>
              </a:rPr>
              <a:t>  Pure Error              20  130.17    6.508</a:t>
            </a:r>
          </a:p>
          <a:p>
            <a:pPr marL="0" indent="0">
              <a:buNone/>
            </a:pPr>
            <a:r>
              <a:rPr lang="en-US" sz="1600" dirty="0">
                <a:latin typeface="Courier New" panose="02070309020205020404" pitchFamily="49" charset="0"/>
                <a:cs typeface="Courier New" panose="02070309020205020404" pitchFamily="49" charset="0"/>
              </a:rPr>
              <a:t>Total                     23  512.96</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Model </a:t>
            </a:r>
            <a:r>
              <a:rPr lang="en-US" sz="1600" dirty="0" smtClean="0">
                <a:latin typeface="Courier New" panose="02070309020205020404" pitchFamily="49" charset="0"/>
                <a:cs typeface="Courier New" panose="02070309020205020404" pitchFamily="49" charset="0"/>
              </a:rPr>
              <a:t>Summary</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S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pred</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2.60201  70.96%     69.64%      65.18</a:t>
            </a: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smtClean="0">
                <a:latin typeface="Courier New" panose="02070309020205020404" pitchFamily="49" charset="0"/>
                <a:cs typeface="Courier New" panose="02070309020205020404" pitchFamily="49" charset="0"/>
              </a:rPr>
              <a:t>Coefficients</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Term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SE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T-Value  P-Value   VIF</a:t>
            </a:r>
          </a:p>
          <a:p>
            <a:pPr marL="0" indent="0">
              <a:buNone/>
            </a:pPr>
            <a:r>
              <a:rPr lang="fr-FR" sz="1600" dirty="0">
                <a:latin typeface="Courier New" panose="02070309020205020404" pitchFamily="49" charset="0"/>
                <a:cs typeface="Courier New" panose="02070309020205020404" pitchFamily="49" charset="0"/>
              </a:rPr>
              <a:t>Constant                  7.25     1.30     5.57    0.000</a:t>
            </a:r>
          </a:p>
          <a:p>
            <a:pPr marL="0" indent="0">
              <a:buNone/>
            </a:pPr>
            <a:r>
              <a:rPr lang="en-US" sz="1600" dirty="0">
                <a:latin typeface="Courier New" panose="02070309020205020404" pitchFamily="49" charset="0"/>
                <a:cs typeface="Courier New" panose="02070309020205020404" pitchFamily="49" charset="0"/>
              </a:rPr>
              <a:t>hardwood concentration  0.6967   0.0950     7.33    0.000  </a:t>
            </a:r>
            <a:r>
              <a:rPr lang="en-US" sz="1600" dirty="0" smtClean="0">
                <a:latin typeface="Courier New" panose="02070309020205020404" pitchFamily="49" charset="0"/>
                <a:cs typeface="Courier New" panose="02070309020205020404" pitchFamily="49" charset="0"/>
              </a:rPr>
              <a:t>1.00</a:t>
            </a:r>
            <a:endParaRPr lang="en-US" sz="1600" dirty="0">
              <a:latin typeface="Courier New" panose="02070309020205020404" pitchFamily="49" charset="0"/>
              <a:cs typeface="Courier New" panose="02070309020205020404" pitchFamily="49" charset="0"/>
            </a:endParaRP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Regression </a:t>
            </a:r>
            <a:r>
              <a:rPr lang="en-US" sz="1600" dirty="0" smtClean="0">
                <a:latin typeface="Courier New" panose="02070309020205020404" pitchFamily="49" charset="0"/>
                <a:cs typeface="Courier New" panose="02070309020205020404" pitchFamily="49" charset="0"/>
              </a:rPr>
              <a:t>Equation</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tensile strength = 7.25 + 0.6967 hardwood concentration</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pPr marL="0" indent="0">
              <a:spcBef>
                <a:spcPct val="0"/>
              </a:spcBef>
              <a:buNone/>
            </a:pPr>
            <a:endParaRPr lang="en-US" sz="1800" dirty="0" smtClean="0">
              <a:latin typeface="Courier New" pitchFamily="49" charset="0"/>
              <a:cs typeface="Courier New" pitchFamily="49" charset="0"/>
            </a:endParaRPr>
          </a:p>
          <a:p>
            <a:pPr marL="0" indent="0" eaLnBrk="1" hangingPunct="1">
              <a:lnSpc>
                <a:spcPct val="80000"/>
              </a:lnSpc>
              <a:spcBef>
                <a:spcPct val="0"/>
              </a:spcBef>
              <a:buNone/>
            </a:pPr>
            <a:endParaRPr lang="en-US" sz="1800" dirty="0" smtClean="0">
              <a:latin typeface="Courier New" pitchFamily="49" charset="0"/>
              <a:cs typeface="Courier New" pitchFamily="49" charset="0"/>
            </a:endParaRPr>
          </a:p>
        </p:txBody>
      </p:sp>
      <p:sp>
        <p:nvSpPr>
          <p:cNvPr id="8704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87045" name="Rectangle 2"/>
          <p:cNvSpPr>
            <a:spLocks noGrp="1" noChangeArrowheads="1"/>
          </p:cNvSpPr>
          <p:nvPr>
            <p:ph type="title"/>
          </p:nvPr>
        </p:nvSpPr>
        <p:spPr/>
        <p:txBody>
          <a:bodyPr/>
          <a:lstStyle/>
          <a:p>
            <a:pPr eaLnBrk="1" hangingPunct="1"/>
            <a:r>
              <a:rPr lang="en-US" smtClean="0"/>
              <a:t>Regression Analysis in Minitab</a:t>
            </a:r>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211</a:t>
            </a:fld>
            <a:endParaRPr lang="en-US"/>
          </a:p>
        </p:txBody>
      </p:sp>
    </p:spTree>
    <p:extLst>
      <p:ext uri="{BB962C8B-B14F-4D97-AF65-F5344CB8AC3E}">
        <p14:creationId xmlns:p14="http://schemas.microsoft.com/office/powerpoint/2010/main" val="256144844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88067" name="Slide Number Placeholder 5"/>
          <p:cNvSpPr>
            <a:spLocks noGrp="1"/>
          </p:cNvSpPr>
          <p:nvPr>
            <p:ph type="sldNum" sz="quarter" idx="12"/>
          </p:nvPr>
        </p:nvSpPr>
        <p:spPr>
          <a:noFill/>
        </p:spPr>
        <p:txBody>
          <a:bodyPr/>
          <a:lstStyle/>
          <a:p>
            <a:fld id="{27C1E1B0-672C-4A65-BE25-A4A244EBAB48}" type="slidenum">
              <a:rPr lang="en-US" smtClean="0"/>
              <a:pPr/>
              <a:t>212</a:t>
            </a:fld>
            <a:endParaRPr lang="en-US" smtClean="0"/>
          </a:p>
        </p:txBody>
      </p:sp>
      <p:sp>
        <p:nvSpPr>
          <p:cNvPr id="88068" name="Rectangle 8"/>
          <p:cNvSpPr>
            <a:spLocks noChangeArrowheads="1"/>
          </p:cNvSpPr>
          <p:nvPr/>
        </p:nvSpPr>
        <p:spPr bwMode="auto">
          <a:xfrm>
            <a:off x="6324600" y="5638800"/>
            <a:ext cx="1295400" cy="609600"/>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88069" name="Rectangle 2"/>
          <p:cNvSpPr>
            <a:spLocks noGrp="1" noChangeArrowheads="1"/>
          </p:cNvSpPr>
          <p:nvPr>
            <p:ph type="title"/>
          </p:nvPr>
        </p:nvSpPr>
        <p:spPr>
          <a:xfrm>
            <a:off x="228600" y="0"/>
            <a:ext cx="8915400" cy="1143000"/>
          </a:xfrm>
        </p:spPr>
        <p:txBody>
          <a:bodyPr/>
          <a:lstStyle/>
          <a:p>
            <a:pPr eaLnBrk="1" hangingPunct="1"/>
            <a:r>
              <a:rPr lang="en-US" smtClean="0"/>
              <a:t>Prediction of New Observations </a:t>
            </a:r>
          </a:p>
        </p:txBody>
      </p:sp>
      <p:sp>
        <p:nvSpPr>
          <p:cNvPr id="88070" name="Rectangle 4"/>
          <p:cNvSpPr>
            <a:spLocks noChangeArrowheads="1"/>
          </p:cNvSpPr>
          <p:nvPr/>
        </p:nvSpPr>
        <p:spPr bwMode="auto">
          <a:xfrm>
            <a:off x="304800" y="1143000"/>
            <a:ext cx="8686800" cy="519113"/>
          </a:xfrm>
          <a:prstGeom prst="rect">
            <a:avLst/>
          </a:prstGeom>
          <a:noFill/>
          <a:ln w="9525">
            <a:noFill/>
            <a:miter lim="800000"/>
            <a:headEnd/>
            <a:tailEnd/>
          </a:ln>
        </p:spPr>
        <p:txBody>
          <a:bodyPr>
            <a:spAutoFit/>
          </a:bodyPr>
          <a:lstStyle/>
          <a:p>
            <a:pPr>
              <a:spcBef>
                <a:spcPct val="50000"/>
              </a:spcBef>
            </a:pPr>
            <a:r>
              <a:rPr lang="en-US" sz="2800"/>
              <a:t>If </a:t>
            </a:r>
            <a:r>
              <a:rPr lang="en-US" sz="2800" i="1"/>
              <a:t>x</a:t>
            </a:r>
            <a:r>
              <a:rPr lang="en-US" sz="2800" i="1" baseline="-25000"/>
              <a:t>0</a:t>
            </a:r>
            <a:r>
              <a:rPr lang="en-US" sz="2800"/>
              <a:t> is the value of the regressor variable of interest,</a:t>
            </a:r>
          </a:p>
        </p:txBody>
      </p:sp>
      <p:sp>
        <p:nvSpPr>
          <p:cNvPr id="88071" name="Rectangle 6"/>
          <p:cNvSpPr>
            <a:spLocks noChangeArrowheads="1"/>
          </p:cNvSpPr>
          <p:nvPr/>
        </p:nvSpPr>
        <p:spPr bwMode="auto">
          <a:xfrm>
            <a:off x="381000" y="2895600"/>
            <a:ext cx="8534400" cy="3297238"/>
          </a:xfrm>
          <a:prstGeom prst="rect">
            <a:avLst/>
          </a:prstGeom>
          <a:noFill/>
          <a:ln w="9525">
            <a:noFill/>
            <a:miter lim="800000"/>
            <a:headEnd/>
            <a:tailEnd/>
          </a:ln>
        </p:spPr>
        <p:txBody>
          <a:bodyPr>
            <a:spAutoFit/>
          </a:bodyPr>
          <a:lstStyle/>
          <a:p>
            <a:pPr>
              <a:spcBef>
                <a:spcPct val="50000"/>
              </a:spcBef>
            </a:pPr>
            <a:r>
              <a:rPr lang="en-US" sz="2800"/>
              <a:t>is the point estimator of the new or future value of the response, </a:t>
            </a:r>
            <a:r>
              <a:rPr lang="en-US" sz="2800" i="1"/>
              <a:t>Y</a:t>
            </a:r>
            <a:r>
              <a:rPr lang="en-US" sz="2800" baseline="-25000"/>
              <a:t>0</a:t>
            </a:r>
            <a:r>
              <a:rPr lang="en-US" sz="2800"/>
              <a:t>.</a:t>
            </a:r>
          </a:p>
          <a:p>
            <a:pPr>
              <a:spcBef>
                <a:spcPct val="50000"/>
              </a:spcBef>
            </a:pPr>
            <a:endParaRPr lang="en-US" sz="2800"/>
          </a:p>
          <a:p>
            <a:pPr>
              <a:spcBef>
                <a:spcPct val="50000"/>
              </a:spcBef>
            </a:pPr>
            <a:r>
              <a:rPr lang="en-US" sz="2800"/>
              <a:t>Predict bag strength for a hardwood concentration of 8%</a:t>
            </a:r>
          </a:p>
          <a:p>
            <a:pPr algn="ctr">
              <a:spcBef>
                <a:spcPct val="50000"/>
              </a:spcBef>
            </a:pPr>
            <a:r>
              <a:rPr lang="en-US" sz="2800"/>
              <a:t>Strength = 7.25 + 0.697(8) = 12.826</a:t>
            </a:r>
          </a:p>
        </p:txBody>
      </p:sp>
      <p:pic>
        <p:nvPicPr>
          <p:cNvPr id="88072" name="Picture 7"/>
          <p:cNvPicPr>
            <a:picLocks noChangeAspect="1" noChangeArrowheads="1"/>
          </p:cNvPicPr>
          <p:nvPr/>
        </p:nvPicPr>
        <p:blipFill>
          <a:blip r:embed="rId2" cstate="print"/>
          <a:srcRect/>
          <a:stretch>
            <a:fillRect/>
          </a:stretch>
        </p:blipFill>
        <p:spPr bwMode="auto">
          <a:xfrm>
            <a:off x="2971800" y="1905000"/>
            <a:ext cx="2819400" cy="784225"/>
          </a:xfrm>
          <a:prstGeom prst="rect">
            <a:avLst/>
          </a:prstGeom>
          <a:noFill/>
          <a:ln w="9525">
            <a:noFill/>
            <a:miter lim="800000"/>
            <a:headEnd/>
            <a:tailEnd/>
          </a:ln>
        </p:spPr>
      </p:pic>
    </p:spTree>
    <p:extLst>
      <p:ext uri="{BB962C8B-B14F-4D97-AF65-F5344CB8AC3E}">
        <p14:creationId xmlns:p14="http://schemas.microsoft.com/office/powerpoint/2010/main" val="304942321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89091" name="Slide Number Placeholder 5"/>
          <p:cNvSpPr>
            <a:spLocks noGrp="1"/>
          </p:cNvSpPr>
          <p:nvPr>
            <p:ph type="sldNum" sz="quarter" idx="12"/>
          </p:nvPr>
        </p:nvSpPr>
        <p:spPr>
          <a:noFill/>
        </p:spPr>
        <p:txBody>
          <a:bodyPr/>
          <a:lstStyle/>
          <a:p>
            <a:fld id="{066C7331-C8ED-47E0-870E-DE4069DFE430}" type="slidenum">
              <a:rPr lang="en-US" smtClean="0"/>
              <a:pPr/>
              <a:t>213</a:t>
            </a:fld>
            <a:endParaRPr lang="en-US" smtClean="0"/>
          </a:p>
        </p:txBody>
      </p:sp>
      <p:sp>
        <p:nvSpPr>
          <p:cNvPr id="89092" name="Rectangle 2"/>
          <p:cNvSpPr>
            <a:spLocks noGrp="1" noChangeArrowheads="1"/>
          </p:cNvSpPr>
          <p:nvPr>
            <p:ph type="title"/>
          </p:nvPr>
        </p:nvSpPr>
        <p:spPr>
          <a:xfrm>
            <a:off x="228600" y="0"/>
            <a:ext cx="8915400" cy="1143000"/>
          </a:xfrm>
        </p:spPr>
        <p:txBody>
          <a:bodyPr/>
          <a:lstStyle/>
          <a:p>
            <a:pPr eaLnBrk="1" hangingPunct="1"/>
            <a:r>
              <a:rPr lang="en-US" smtClean="0"/>
              <a:t>Prediction of New Observations </a:t>
            </a:r>
          </a:p>
        </p:txBody>
      </p:sp>
      <p:sp>
        <p:nvSpPr>
          <p:cNvPr id="12" name="Text Box 7"/>
          <p:cNvSpPr txBox="1">
            <a:spLocks noChangeArrowheads="1"/>
          </p:cNvSpPr>
          <p:nvPr/>
        </p:nvSpPr>
        <p:spPr bwMode="auto">
          <a:xfrm>
            <a:off x="762000" y="5791200"/>
            <a:ext cx="1752600" cy="457200"/>
          </a:xfrm>
          <a:prstGeom prst="rect">
            <a:avLst/>
          </a:prstGeom>
          <a:noFill/>
          <a:ln w="9525">
            <a:noFill/>
            <a:miter lim="800000"/>
            <a:headEnd/>
            <a:tailEnd/>
          </a:ln>
        </p:spPr>
        <p:txBody>
          <a:bodyPr>
            <a:spAutoFit/>
          </a:bodyPr>
          <a:lstStyle/>
          <a:p>
            <a:pPr>
              <a:spcBef>
                <a:spcPct val="50000"/>
              </a:spcBef>
            </a:pPr>
            <a:r>
              <a:rPr lang="en-US" sz="2400"/>
              <a:t>and where</a:t>
            </a:r>
          </a:p>
        </p:txBody>
      </p:sp>
      <p:sp>
        <p:nvSpPr>
          <p:cNvPr id="13" name="Text Box 10"/>
          <p:cNvSpPr txBox="1">
            <a:spLocks noChangeArrowheads="1"/>
          </p:cNvSpPr>
          <p:nvPr/>
        </p:nvSpPr>
        <p:spPr bwMode="auto">
          <a:xfrm>
            <a:off x="152400" y="1143000"/>
            <a:ext cx="8915400" cy="830997"/>
          </a:xfrm>
          <a:prstGeom prst="rect">
            <a:avLst/>
          </a:prstGeom>
          <a:noFill/>
          <a:ln w="9525">
            <a:noFill/>
            <a:miter lim="800000"/>
            <a:headEnd/>
            <a:tailEnd/>
          </a:ln>
        </p:spPr>
        <p:txBody>
          <a:bodyPr wrap="square">
            <a:spAutoFit/>
          </a:bodyPr>
          <a:lstStyle/>
          <a:p>
            <a:pPr>
              <a:spcBef>
                <a:spcPct val="50000"/>
              </a:spcBef>
              <a:defRPr/>
            </a:pPr>
            <a:r>
              <a:rPr lang="en-US" sz="2400" dirty="0"/>
              <a:t>A 100(1-</a:t>
            </a:r>
            <a:r>
              <a:rPr lang="el-GR" sz="2400" dirty="0"/>
              <a:t>α</a:t>
            </a:r>
            <a:r>
              <a:rPr lang="en-US" sz="2400" dirty="0"/>
              <a:t>)% </a:t>
            </a:r>
            <a:r>
              <a:rPr lang="en-US" sz="2400" b="1" dirty="0">
                <a:solidFill>
                  <a:schemeClr val="accent6"/>
                </a:solidFill>
              </a:rPr>
              <a:t>prediction interval</a:t>
            </a:r>
            <a:r>
              <a:rPr lang="en-US" sz="2400" dirty="0">
                <a:solidFill>
                  <a:schemeClr val="accent6"/>
                </a:solidFill>
              </a:rPr>
              <a:t> </a:t>
            </a:r>
            <a:r>
              <a:rPr lang="en-US" sz="2400" dirty="0"/>
              <a:t>on a </a:t>
            </a:r>
            <a:r>
              <a:rPr lang="en-US" sz="2400" b="1" dirty="0"/>
              <a:t>future observation</a:t>
            </a:r>
            <a:r>
              <a:rPr lang="en-US" sz="2400" dirty="0"/>
              <a:t> Y</a:t>
            </a:r>
            <a:r>
              <a:rPr lang="en-US" sz="2400" baseline="-25000" dirty="0"/>
              <a:t>0</a:t>
            </a:r>
            <a:r>
              <a:rPr lang="en-US" sz="2400" dirty="0"/>
              <a:t> at the value x</a:t>
            </a:r>
            <a:r>
              <a:rPr lang="en-US" sz="2400" baseline="-25000" dirty="0"/>
              <a:t>0</a:t>
            </a:r>
            <a:r>
              <a:rPr lang="en-US" sz="2400" dirty="0"/>
              <a:t> is given by</a:t>
            </a:r>
            <a:endParaRPr lang="el-GR" sz="2400" dirty="0"/>
          </a:p>
        </p:txBody>
      </p:sp>
      <p:sp>
        <p:nvSpPr>
          <p:cNvPr id="14" name="Text Box 12"/>
          <p:cNvSpPr txBox="1">
            <a:spLocks noChangeArrowheads="1"/>
          </p:cNvSpPr>
          <p:nvPr/>
        </p:nvSpPr>
        <p:spPr bwMode="auto">
          <a:xfrm>
            <a:off x="1295400" y="4648200"/>
            <a:ext cx="1143000" cy="457200"/>
          </a:xfrm>
          <a:prstGeom prst="rect">
            <a:avLst/>
          </a:prstGeom>
          <a:noFill/>
          <a:ln w="9525">
            <a:noFill/>
            <a:miter lim="800000"/>
            <a:headEnd/>
            <a:tailEnd/>
          </a:ln>
        </p:spPr>
        <p:txBody>
          <a:bodyPr>
            <a:spAutoFit/>
          </a:bodyPr>
          <a:lstStyle/>
          <a:p>
            <a:pPr>
              <a:spcBef>
                <a:spcPct val="50000"/>
              </a:spcBef>
            </a:pPr>
            <a:r>
              <a:rPr lang="en-US" sz="2400"/>
              <a:t>where</a:t>
            </a:r>
          </a:p>
        </p:txBody>
      </p:sp>
      <p:graphicFrame>
        <p:nvGraphicFramePr>
          <p:cNvPr id="15" name="Object 10"/>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1010"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1"/>
          <p:cNvGraphicFramePr>
            <a:graphicFrameLocks noChangeAspect="1"/>
          </p:cNvGraphicFramePr>
          <p:nvPr/>
        </p:nvGraphicFramePr>
        <p:xfrm>
          <a:off x="2057400" y="2133600"/>
          <a:ext cx="5410200" cy="2159000"/>
        </p:xfrm>
        <a:graphic>
          <a:graphicData uri="http://schemas.openxmlformats.org/presentationml/2006/ole">
            <mc:AlternateContent xmlns:mc="http://schemas.openxmlformats.org/markup-compatibility/2006">
              <mc:Choice xmlns:v="urn:schemas-microsoft-com:vml" Requires="v">
                <p:oleObj spid="_x0000_s41011" name="Equation" r:id="rId5" imgW="2387600" imgH="952500" progId="Equation.3">
                  <p:embed/>
                </p:oleObj>
              </mc:Choice>
              <mc:Fallback>
                <p:oleObj name="Equation" r:id="rId5" imgW="2387600" imgH="952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5410200" cy="215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2359025" y="4572000"/>
          <a:ext cx="2101850" cy="609600"/>
        </p:xfrm>
        <a:graphic>
          <a:graphicData uri="http://schemas.openxmlformats.org/presentationml/2006/ole">
            <mc:AlternateContent xmlns:mc="http://schemas.openxmlformats.org/markup-compatibility/2006">
              <mc:Choice xmlns:v="urn:schemas-microsoft-com:vml" Requires="v">
                <p:oleObj spid="_x0000_s41012" name="Equation" r:id="rId7" imgW="875920" imgH="253890" progId="Equation.3">
                  <p:embed/>
                </p:oleObj>
              </mc:Choice>
              <mc:Fallback>
                <p:oleObj name="Equation" r:id="rId7" imgW="875920"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9025" y="4572000"/>
                        <a:ext cx="210185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3"/>
          <p:cNvGraphicFramePr>
            <a:graphicFrameLocks noChangeAspect="1"/>
          </p:cNvGraphicFramePr>
          <p:nvPr/>
        </p:nvGraphicFramePr>
        <p:xfrm>
          <a:off x="2438400" y="5535613"/>
          <a:ext cx="4953000" cy="941387"/>
        </p:xfrm>
        <a:graphic>
          <a:graphicData uri="http://schemas.openxmlformats.org/presentationml/2006/ole">
            <mc:AlternateContent xmlns:mc="http://schemas.openxmlformats.org/markup-compatibility/2006">
              <mc:Choice xmlns:v="urn:schemas-microsoft-com:vml" Requires="v">
                <p:oleObj spid="_x0000_s41013" name="Equation" r:id="rId9" imgW="2336800" imgH="444500" progId="Equation.3">
                  <p:embed/>
                </p:oleObj>
              </mc:Choice>
              <mc:Fallback>
                <p:oleObj name="Equation" r:id="rId9" imgW="2336800" imgH="444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5535613"/>
                        <a:ext cx="4953000" cy="941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834541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90115" name="Slide Number Placeholder 5"/>
          <p:cNvSpPr>
            <a:spLocks noGrp="1"/>
          </p:cNvSpPr>
          <p:nvPr>
            <p:ph type="sldNum" sz="quarter" idx="12"/>
          </p:nvPr>
        </p:nvSpPr>
        <p:spPr>
          <a:noFill/>
        </p:spPr>
        <p:txBody>
          <a:bodyPr/>
          <a:lstStyle/>
          <a:p>
            <a:fld id="{AF25FC61-1D9D-41B9-BA01-44149B7D2825}" type="slidenum">
              <a:rPr lang="en-US" smtClean="0"/>
              <a:pPr/>
              <a:t>214</a:t>
            </a:fld>
            <a:endParaRPr lang="en-US" smtClean="0"/>
          </a:p>
        </p:txBody>
      </p:sp>
      <p:sp>
        <p:nvSpPr>
          <p:cNvPr id="90116" name="Rectangle 2"/>
          <p:cNvSpPr>
            <a:spLocks noGrp="1" noChangeArrowheads="1"/>
          </p:cNvSpPr>
          <p:nvPr>
            <p:ph type="title"/>
          </p:nvPr>
        </p:nvSpPr>
        <p:spPr>
          <a:xfrm>
            <a:off x="228600" y="0"/>
            <a:ext cx="8915400" cy="1143000"/>
          </a:xfrm>
        </p:spPr>
        <p:txBody>
          <a:bodyPr/>
          <a:lstStyle/>
          <a:p>
            <a:pPr eaLnBrk="1" hangingPunct="1"/>
            <a:r>
              <a:rPr lang="en-US" smtClean="0"/>
              <a:t>Prediction of New Observations </a:t>
            </a:r>
          </a:p>
        </p:txBody>
      </p:sp>
      <p:sp>
        <p:nvSpPr>
          <p:cNvPr id="90117" name="Text Box 11"/>
          <p:cNvSpPr txBox="1">
            <a:spLocks noChangeArrowheads="1"/>
          </p:cNvSpPr>
          <p:nvPr/>
        </p:nvSpPr>
        <p:spPr bwMode="auto">
          <a:xfrm>
            <a:off x="457200" y="1066800"/>
            <a:ext cx="8305800" cy="946150"/>
          </a:xfrm>
          <a:prstGeom prst="rect">
            <a:avLst/>
          </a:prstGeom>
          <a:noFill/>
          <a:ln w="9525">
            <a:noFill/>
            <a:miter lim="800000"/>
            <a:headEnd/>
            <a:tailEnd/>
          </a:ln>
        </p:spPr>
        <p:txBody>
          <a:bodyPr>
            <a:spAutoFit/>
          </a:bodyPr>
          <a:lstStyle/>
          <a:p>
            <a:pPr algn="ctr">
              <a:spcBef>
                <a:spcPct val="50000"/>
              </a:spcBef>
            </a:pPr>
            <a:r>
              <a:rPr lang="en-US" sz="2800"/>
              <a:t>Find a 95% PI for the tensile strength at a hardwood concentration of x</a:t>
            </a:r>
            <a:r>
              <a:rPr lang="en-US" sz="2800" baseline="-25000"/>
              <a:t>0</a:t>
            </a:r>
            <a:r>
              <a:rPr lang="en-US" sz="2800"/>
              <a:t> = 8%</a:t>
            </a:r>
          </a:p>
        </p:txBody>
      </p:sp>
      <p:sp>
        <p:nvSpPr>
          <p:cNvPr id="90118" name="Text Box 15"/>
          <p:cNvSpPr txBox="1">
            <a:spLocks noChangeArrowheads="1"/>
          </p:cNvSpPr>
          <p:nvPr/>
        </p:nvSpPr>
        <p:spPr bwMode="auto">
          <a:xfrm>
            <a:off x="2590800" y="6100763"/>
            <a:ext cx="2667000" cy="528637"/>
          </a:xfrm>
          <a:prstGeom prst="rect">
            <a:avLst/>
          </a:prstGeom>
          <a:solidFill>
            <a:srgbClr val="FFFF99"/>
          </a:solidFill>
          <a:ln w="9525">
            <a:solidFill>
              <a:schemeClr val="tx1"/>
            </a:solidFill>
            <a:miter lim="800000"/>
            <a:headEnd/>
            <a:tailEnd/>
          </a:ln>
        </p:spPr>
        <p:txBody>
          <a:bodyPr>
            <a:spAutoFit/>
          </a:bodyPr>
          <a:lstStyle/>
          <a:p>
            <a:pPr algn="ctr">
              <a:spcBef>
                <a:spcPct val="50000"/>
              </a:spcBef>
            </a:pPr>
            <a:r>
              <a:rPr lang="en-US" sz="2800" dirty="0"/>
              <a:t>(7.28, 18.37)</a:t>
            </a:r>
          </a:p>
        </p:txBody>
      </p:sp>
      <p:pic>
        <p:nvPicPr>
          <p:cNvPr id="90120" name="Picture 17"/>
          <p:cNvPicPr>
            <a:picLocks noChangeAspect="1" noChangeArrowheads="1"/>
          </p:cNvPicPr>
          <p:nvPr/>
        </p:nvPicPr>
        <p:blipFill>
          <a:blip r:embed="rId2" cstate="print"/>
          <a:srcRect/>
          <a:stretch>
            <a:fillRect/>
          </a:stretch>
        </p:blipFill>
        <p:spPr bwMode="auto">
          <a:xfrm>
            <a:off x="3033713" y="2327275"/>
            <a:ext cx="5653087" cy="796925"/>
          </a:xfrm>
          <a:prstGeom prst="rect">
            <a:avLst/>
          </a:prstGeom>
          <a:noFill/>
          <a:ln w="9525">
            <a:noFill/>
            <a:miter lim="800000"/>
            <a:headEnd/>
            <a:tailEnd/>
          </a:ln>
        </p:spPr>
      </p:pic>
      <p:pic>
        <p:nvPicPr>
          <p:cNvPr id="90121" name="Picture 20"/>
          <p:cNvPicPr>
            <a:picLocks noChangeAspect="1" noChangeArrowheads="1"/>
          </p:cNvPicPr>
          <p:nvPr/>
        </p:nvPicPr>
        <p:blipFill>
          <a:blip r:embed="rId3" cstate="print"/>
          <a:srcRect/>
          <a:stretch>
            <a:fillRect/>
          </a:stretch>
        </p:blipFill>
        <p:spPr bwMode="auto">
          <a:xfrm>
            <a:off x="1447800" y="3733800"/>
            <a:ext cx="5410200" cy="179863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0" name="TextBox 9"/>
              <p:cNvSpPr txBox="1"/>
              <p:nvPr/>
            </p:nvSpPr>
            <p:spPr>
              <a:xfrm>
                <a:off x="236434" y="2015086"/>
                <a:ext cx="2057400" cy="1739259"/>
              </a:xfrm>
              <a:prstGeom prst="rect">
                <a:avLst/>
              </a:prstGeom>
              <a:noFill/>
            </p:spPr>
            <p:txBody>
              <a:bodyPr wrap="square" lIns="0" tIns="0" rIns="0" bIns="0" rtlCol="0">
                <a:spAutoFit/>
              </a:bodyPr>
              <a:lstStyle/>
              <a:p>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𝑥</m:t>
                        </m:r>
                      </m:e>
                      <m:sub>
                        <m:r>
                          <a:rPr lang="en-US" sz="2200" i="1">
                            <a:solidFill>
                              <a:schemeClr val="tx1"/>
                            </a:solidFill>
                            <a:latin typeface="Cambria Math" panose="02040503050406030204" pitchFamily="18" charset="0"/>
                          </a:rPr>
                          <m:t>0</m:t>
                        </m:r>
                      </m:sub>
                    </m:sSub>
                    <m:r>
                      <a:rPr lang="en-US" sz="2200" i="1">
                        <a:solidFill>
                          <a:schemeClr val="tx1"/>
                        </a:solidFill>
                        <a:latin typeface="Cambria Math" panose="02040503050406030204" pitchFamily="18" charset="0"/>
                      </a:rPr>
                      <m:t>=8</m:t>
                    </m:r>
                  </m:oMath>
                </a14:m>
                <a:r>
                  <a:rPr lang="en-US" sz="2200" dirty="0">
                    <a:solidFill>
                      <a:schemeClr val="tx1"/>
                    </a:solidFill>
                  </a:rPr>
                  <a:t>	</a:t>
                </a:r>
                <a:endParaRPr lang="en-US" sz="2200" i="1" dirty="0" smtClean="0">
                  <a:solidFill>
                    <a:schemeClr val="tx1"/>
                  </a:solidFill>
                  <a:latin typeface="Cambria Math" panose="02040503050406030204" pitchFamily="18" charset="0"/>
                </a:endParaRPr>
              </a:p>
              <a:p>
                <a14:m>
                  <m:oMath xmlns:m="http://schemas.openxmlformats.org/officeDocument/2006/math">
                    <m:sSub>
                      <m:sSubPr>
                        <m:ctrlPr>
                          <a:rPr lang="en-US" sz="2200" i="1" smtClean="0">
                            <a:solidFill>
                              <a:schemeClr val="tx1"/>
                            </a:solidFill>
                            <a:latin typeface="Cambria Math" panose="02040503050406030204" pitchFamily="18" charset="0"/>
                          </a:rPr>
                        </m:ctrlPr>
                      </m:sSubPr>
                      <m:e>
                        <m:acc>
                          <m:accPr>
                            <m:chr m:val="̂"/>
                            <m:ctrlPr>
                              <a:rPr lang="en-US" sz="220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𝑌</m:t>
                            </m:r>
                          </m:e>
                        </m:acc>
                      </m:e>
                      <m:sub>
                        <m:r>
                          <a:rPr lang="en-US" sz="2200" b="0" i="1" smtClean="0">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=12.826</m:t>
                    </m:r>
                  </m:oMath>
                </a14:m>
                <a:r>
                  <a:rPr lang="en-US" sz="2200" dirty="0" smtClean="0">
                    <a:solidFill>
                      <a:schemeClr val="tx1"/>
                    </a:solidFill>
                  </a:rPr>
                  <a:t> </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𝑡</m:t>
                        </m:r>
                      </m:e>
                      <m:sub>
                        <m:f>
                          <m:fPr>
                            <m:type m:val="skw"/>
                            <m:ctrlPr>
                              <a:rPr lang="en-US" sz="2200" i="1" smtClean="0">
                                <a:solidFill>
                                  <a:schemeClr val="tx1"/>
                                </a:solidFill>
                                <a:latin typeface="Cambria Math" panose="02040503050406030204" pitchFamily="18" charset="0"/>
                              </a:rPr>
                            </m:ctrlPr>
                          </m:fPr>
                          <m:num>
                            <m:r>
                              <a:rPr lang="en-US" sz="2200" i="1" smtClean="0">
                                <a:solidFill>
                                  <a:schemeClr val="tx1"/>
                                </a:solidFill>
                                <a:latin typeface="Cambria Math" panose="02040503050406030204" pitchFamily="18" charset="0"/>
                                <a:ea typeface="Cambria Math" panose="02040503050406030204" pitchFamily="18" charset="0"/>
                              </a:rPr>
                              <m:t>𝛼</m:t>
                            </m:r>
                          </m:num>
                          <m:den>
                            <m:r>
                              <a:rPr lang="en-US" sz="2200" b="0" i="1" smtClean="0">
                                <a:solidFill>
                                  <a:schemeClr val="tx1"/>
                                </a:solidFill>
                                <a:latin typeface="Cambria Math" panose="02040503050406030204" pitchFamily="18" charset="0"/>
                              </a:rPr>
                              <m:t>2</m:t>
                            </m:r>
                          </m:den>
                        </m:f>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𝑛</m:t>
                        </m:r>
                        <m:r>
                          <a:rPr lang="en-US" sz="2200" b="0" i="1" smtClean="0">
                            <a:solidFill>
                              <a:schemeClr val="tx1"/>
                            </a:solidFill>
                            <a:latin typeface="Cambria Math" panose="02040503050406030204" pitchFamily="18" charset="0"/>
                          </a:rPr>
                          <m:t>−2</m:t>
                        </m:r>
                      </m:sub>
                    </m:sSub>
                    <m:r>
                      <a:rPr lang="en-US" sz="2200" b="0" i="1" smtClean="0">
                        <a:solidFill>
                          <a:schemeClr val="tx1"/>
                        </a:solidFill>
                        <a:latin typeface="Cambria Math" panose="02040503050406030204" pitchFamily="18" charset="0"/>
                      </a:rPr>
                      <m:t>=2.074</m:t>
                    </m:r>
                  </m:oMath>
                </a14:m>
                <a:r>
                  <a:rPr lang="en-US" sz="2200" dirty="0" smtClean="0">
                    <a:solidFill>
                      <a:schemeClr val="tx1"/>
                    </a:solidFill>
                  </a:rPr>
                  <a:t> </a:t>
                </a:r>
                <a:r>
                  <a:rPr lang="en-US" sz="2000" dirty="0" smtClean="0">
                    <a:solidFill>
                      <a:schemeClr val="tx1"/>
                    </a:solidFill>
                  </a:rPr>
                  <a:t>n =24	</a:t>
                </a:r>
              </a:p>
              <a:p>
                <a14:m>
                  <m:oMath xmlns:m="http://schemas.openxmlformats.org/officeDocument/2006/math">
                    <m:acc>
                      <m:accPr>
                        <m:chr m:val="̅"/>
                        <m:ctrlPr>
                          <a:rPr lang="en-US" sz="2200" i="1" smtClean="0">
                            <a:solidFill>
                              <a:schemeClr val="tx1"/>
                            </a:solidFill>
                            <a:latin typeface="Cambria Math" panose="02040503050406030204" pitchFamily="18" charset="0"/>
                          </a:rPr>
                        </m:ctrlPr>
                      </m:accPr>
                      <m:e>
                        <m:r>
                          <a:rPr lang="en-US" sz="2200" b="0" i="1" smtClean="0">
                            <a:solidFill>
                              <a:schemeClr val="tx1"/>
                            </a:solidFill>
                            <a:latin typeface="Cambria Math" panose="02040503050406030204" pitchFamily="18" charset="0"/>
                          </a:rPr>
                          <m:t>𝑥</m:t>
                        </m:r>
                      </m:e>
                    </m:acc>
                    <m:r>
                      <a:rPr lang="en-US" sz="2200" b="0" i="1" smtClean="0">
                        <a:solidFill>
                          <a:schemeClr val="tx1"/>
                        </a:solidFill>
                        <a:latin typeface="Cambria Math" panose="02040503050406030204" pitchFamily="18" charset="0"/>
                      </a:rPr>
                      <m:t>=12.5</m:t>
                    </m:r>
                  </m:oMath>
                </a14:m>
                <a:r>
                  <a:rPr lang="en-US" sz="2200" dirty="0" smtClean="0">
                    <a:solidFill>
                      <a:schemeClr val="tx1"/>
                    </a:solidFill>
                  </a:rPr>
                  <a:t> </a:t>
                </a:r>
                <a:endParaRPr lang="en-US" sz="2200"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36434" y="2015086"/>
                <a:ext cx="2057400" cy="1739259"/>
              </a:xfrm>
              <a:prstGeom prst="rect">
                <a:avLst/>
              </a:prstGeom>
              <a:blipFill rotWithShape="0">
                <a:blip r:embed="rId4"/>
                <a:stretch>
                  <a:fillRect l="-7715"/>
                </a:stretch>
              </a:blipFill>
            </p:spPr>
            <p:txBody>
              <a:bodyPr/>
              <a:lstStyle/>
              <a:p>
                <a:r>
                  <a:rPr lang="en-US">
                    <a:noFill/>
                  </a:rPr>
                  <a:t> </a:t>
                </a:r>
              </a:p>
            </p:txBody>
          </p:sp>
        </mc:Fallback>
      </mc:AlternateContent>
    </p:spTree>
    <p:extLst>
      <p:ext uri="{BB962C8B-B14F-4D97-AF65-F5344CB8AC3E}">
        <p14:creationId xmlns:p14="http://schemas.microsoft.com/office/powerpoint/2010/main" val="29376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8" grpId="0" animBg="1"/>
      <p:bldP spid="10"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4790630" y="2315614"/>
            <a:ext cx="1143000" cy="304800"/>
          </a:xfrm>
          <a:prstGeom prst="rect">
            <a:avLst/>
          </a:prstGeom>
          <a:solidFill>
            <a:schemeClr val="accent5">
              <a:lumMod val="90000"/>
            </a:schemeClr>
          </a:solidFill>
          <a:ln w="9525">
            <a:solidFill>
              <a:schemeClr val="tx1"/>
            </a:solidFill>
            <a:miter lim="800000"/>
            <a:headEnd/>
            <a:tailEnd/>
          </a:ln>
        </p:spPr>
        <p:txBody>
          <a:bodyPr wrap="none" anchor="ctr"/>
          <a:lstStyle/>
          <a:p>
            <a:pPr>
              <a:defRPr/>
            </a:pPr>
            <a:endParaRPr lang="en-US"/>
          </a:p>
        </p:txBody>
      </p:sp>
      <p:sp>
        <p:nvSpPr>
          <p:cNvPr id="11" name="Line 9"/>
          <p:cNvSpPr>
            <a:spLocks noChangeShapeType="1"/>
          </p:cNvSpPr>
          <p:nvPr/>
        </p:nvSpPr>
        <p:spPr bwMode="auto">
          <a:xfrm flipV="1">
            <a:off x="8143430" y="2468014"/>
            <a:ext cx="0" cy="1066800"/>
          </a:xfrm>
          <a:prstGeom prst="line">
            <a:avLst/>
          </a:prstGeom>
          <a:noFill/>
          <a:ln w="38100">
            <a:solidFill>
              <a:srgbClr val="FF00FF"/>
            </a:solidFill>
            <a:round/>
            <a:headEnd/>
            <a:tailEnd/>
          </a:ln>
        </p:spPr>
        <p:txBody>
          <a:bodyPr/>
          <a:lstStyle/>
          <a:p>
            <a:endParaRPr lang="en-US"/>
          </a:p>
        </p:txBody>
      </p:sp>
      <p:sp>
        <p:nvSpPr>
          <p:cNvPr id="87043" name="Rectangle 3"/>
          <p:cNvSpPr>
            <a:spLocks noGrp="1" noChangeArrowheads="1"/>
          </p:cNvSpPr>
          <p:nvPr>
            <p:ph type="body" idx="1"/>
          </p:nvPr>
        </p:nvSpPr>
        <p:spPr>
          <a:xfrm>
            <a:off x="152400" y="838200"/>
            <a:ext cx="8458200" cy="5638800"/>
          </a:xfrm>
        </p:spPr>
        <p:txBody>
          <a:bodyPr/>
          <a:lstStyle/>
          <a:p>
            <a:pPr>
              <a:spcBef>
                <a:spcPct val="0"/>
              </a:spcBef>
              <a:buFontTx/>
              <a:buNone/>
            </a:pPr>
            <a:r>
              <a:rPr lang="en-US" sz="1600" b="1" dirty="0" smtClean="0">
                <a:latin typeface="Courier New" pitchFamily="49" charset="0"/>
                <a:cs typeface="Courier New" pitchFamily="49" charset="0"/>
              </a:rPr>
              <a:t>Regression Analysis: strength versus hardwood </a:t>
            </a:r>
          </a:p>
          <a:p>
            <a:pPr marL="0" indent="0">
              <a:buNone/>
            </a:pPr>
            <a:r>
              <a:rPr lang="en-US" sz="1600" dirty="0">
                <a:latin typeface="Courier New" panose="02070309020205020404" pitchFamily="49" charset="0"/>
                <a:cs typeface="Courier New" panose="02070309020205020404" pitchFamily="49" charset="0"/>
              </a:rPr>
              <a:t>Analysis of </a:t>
            </a:r>
            <a:r>
              <a:rPr lang="en-US" sz="1600" dirty="0" smtClean="0">
                <a:latin typeface="Courier New" panose="02070309020205020404" pitchFamily="49" charset="0"/>
                <a:cs typeface="Courier New" panose="02070309020205020404" pitchFamily="49" charset="0"/>
              </a:rPr>
              <a:t>Variance</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Source                    DF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SS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MS  F-Value  P-Value</a:t>
            </a:r>
          </a:p>
          <a:p>
            <a:pPr marL="0" indent="0">
              <a:buNone/>
            </a:pPr>
            <a:r>
              <a:rPr lang="en-US" sz="1600" dirty="0">
                <a:latin typeface="Courier New" panose="02070309020205020404" pitchFamily="49" charset="0"/>
                <a:cs typeface="Courier New" panose="02070309020205020404" pitchFamily="49" charset="0"/>
              </a:rPr>
              <a:t>Regression                 1  364.01  364.008    53.76    0.000</a:t>
            </a:r>
          </a:p>
          <a:p>
            <a:pPr marL="0" indent="0">
              <a:buNone/>
            </a:pPr>
            <a:r>
              <a:rPr lang="en-US" sz="1600" dirty="0">
                <a:latin typeface="Courier New" panose="02070309020205020404" pitchFamily="49" charset="0"/>
                <a:cs typeface="Courier New" panose="02070309020205020404" pitchFamily="49" charset="0"/>
              </a:rPr>
              <a:t>  hardwood concentration   1  364.01  364.008    53.76    0.000</a:t>
            </a:r>
          </a:p>
          <a:p>
            <a:pPr marL="0" indent="0">
              <a:buNone/>
            </a:pPr>
            <a:r>
              <a:rPr lang="en-US" sz="1600" dirty="0">
                <a:latin typeface="Courier New" panose="02070309020205020404" pitchFamily="49" charset="0"/>
                <a:cs typeface="Courier New" panose="02070309020205020404" pitchFamily="49" charset="0"/>
              </a:rPr>
              <a:t>Error                     22  148.95    6.770</a:t>
            </a:r>
          </a:p>
          <a:p>
            <a:pPr marL="0" indent="0">
              <a:buNone/>
            </a:pPr>
            <a:r>
              <a:rPr lang="en-US" sz="1600" dirty="0">
                <a:latin typeface="Courier New" panose="02070309020205020404" pitchFamily="49" charset="0"/>
                <a:cs typeface="Courier New" panose="02070309020205020404" pitchFamily="49" charset="0"/>
              </a:rPr>
              <a:t>  Lack-of-Fit              2   18.78    9.392     1.44    0.260</a:t>
            </a:r>
          </a:p>
          <a:p>
            <a:pPr marL="0" indent="0">
              <a:buNone/>
            </a:pPr>
            <a:r>
              <a:rPr lang="en-US" sz="1600" dirty="0">
                <a:latin typeface="Courier New" panose="02070309020205020404" pitchFamily="49" charset="0"/>
                <a:cs typeface="Courier New" panose="02070309020205020404" pitchFamily="49" charset="0"/>
              </a:rPr>
              <a:t>  Pure Error              20  130.17    6.508</a:t>
            </a:r>
          </a:p>
          <a:p>
            <a:pPr marL="0" indent="0">
              <a:buNone/>
            </a:pPr>
            <a:r>
              <a:rPr lang="en-US" sz="1600" dirty="0">
                <a:latin typeface="Courier New" panose="02070309020205020404" pitchFamily="49" charset="0"/>
                <a:cs typeface="Courier New" panose="02070309020205020404" pitchFamily="49" charset="0"/>
              </a:rPr>
              <a:t>Total                     23  512.96</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Model </a:t>
            </a:r>
            <a:r>
              <a:rPr lang="en-US" sz="1600" dirty="0" smtClean="0">
                <a:latin typeface="Courier New" panose="02070309020205020404" pitchFamily="49" charset="0"/>
                <a:cs typeface="Courier New" panose="02070309020205020404" pitchFamily="49" charset="0"/>
              </a:rPr>
              <a:t>Summary</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S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pred</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2.60201  70.96%     69.64%      65.18</a:t>
            </a: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smtClean="0">
                <a:latin typeface="Courier New" panose="02070309020205020404" pitchFamily="49" charset="0"/>
                <a:cs typeface="Courier New" panose="02070309020205020404" pitchFamily="49" charset="0"/>
              </a:rPr>
              <a:t>Coefficients</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Term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SE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T-Value  P-Value   VIF</a:t>
            </a:r>
          </a:p>
          <a:p>
            <a:pPr marL="0" indent="0">
              <a:buNone/>
            </a:pPr>
            <a:r>
              <a:rPr lang="fr-FR" sz="1600" dirty="0">
                <a:latin typeface="Courier New" panose="02070309020205020404" pitchFamily="49" charset="0"/>
                <a:cs typeface="Courier New" panose="02070309020205020404" pitchFamily="49" charset="0"/>
              </a:rPr>
              <a:t>Constant                  7.25     1.30     5.57    0.000</a:t>
            </a:r>
          </a:p>
          <a:p>
            <a:pPr marL="0" indent="0">
              <a:buNone/>
            </a:pPr>
            <a:r>
              <a:rPr lang="en-US" sz="1600" dirty="0">
                <a:latin typeface="Courier New" panose="02070309020205020404" pitchFamily="49" charset="0"/>
                <a:cs typeface="Courier New" panose="02070309020205020404" pitchFamily="49" charset="0"/>
              </a:rPr>
              <a:t>hardwood concentration  0.6967   0.0950     7.33    0.000  </a:t>
            </a:r>
            <a:r>
              <a:rPr lang="en-US" sz="1600" dirty="0" smtClean="0">
                <a:latin typeface="Courier New" panose="02070309020205020404" pitchFamily="49" charset="0"/>
                <a:cs typeface="Courier New" panose="02070309020205020404" pitchFamily="49" charset="0"/>
              </a:rPr>
              <a:t>1.00</a:t>
            </a:r>
            <a:endParaRPr lang="en-US" sz="1600" dirty="0">
              <a:latin typeface="Courier New" panose="02070309020205020404" pitchFamily="49" charset="0"/>
              <a:cs typeface="Courier New" panose="02070309020205020404" pitchFamily="49" charset="0"/>
            </a:endParaRP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Regression </a:t>
            </a:r>
            <a:r>
              <a:rPr lang="en-US" sz="1600" dirty="0" smtClean="0">
                <a:latin typeface="Courier New" panose="02070309020205020404" pitchFamily="49" charset="0"/>
                <a:cs typeface="Courier New" panose="02070309020205020404" pitchFamily="49" charset="0"/>
              </a:rPr>
              <a:t>Equation</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tensile strength = 7.25 + 0.6967 hardwood concentration</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pPr marL="0" indent="0">
              <a:spcBef>
                <a:spcPct val="0"/>
              </a:spcBef>
              <a:buNone/>
            </a:pPr>
            <a:endParaRPr lang="en-US" sz="1800" dirty="0" smtClean="0">
              <a:latin typeface="Courier New" pitchFamily="49" charset="0"/>
              <a:cs typeface="Courier New" pitchFamily="49" charset="0"/>
            </a:endParaRPr>
          </a:p>
          <a:p>
            <a:pPr marL="0" indent="0" eaLnBrk="1" hangingPunct="1">
              <a:lnSpc>
                <a:spcPct val="80000"/>
              </a:lnSpc>
              <a:spcBef>
                <a:spcPct val="0"/>
              </a:spcBef>
              <a:buNone/>
            </a:pPr>
            <a:endParaRPr lang="en-US" sz="1800" dirty="0" smtClean="0">
              <a:latin typeface="Courier New" pitchFamily="49" charset="0"/>
              <a:cs typeface="Courier New" pitchFamily="49" charset="0"/>
            </a:endParaRPr>
          </a:p>
        </p:txBody>
      </p:sp>
      <p:sp>
        <p:nvSpPr>
          <p:cNvPr id="8704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87045" name="Rectangle 2"/>
          <p:cNvSpPr>
            <a:spLocks noGrp="1" noChangeArrowheads="1"/>
          </p:cNvSpPr>
          <p:nvPr>
            <p:ph type="title"/>
          </p:nvPr>
        </p:nvSpPr>
        <p:spPr/>
        <p:txBody>
          <a:bodyPr/>
          <a:lstStyle/>
          <a:p>
            <a:pPr eaLnBrk="1" hangingPunct="1"/>
            <a:r>
              <a:rPr lang="en-US" smtClean="0"/>
              <a:t>Regression Analysis in Minitab</a:t>
            </a:r>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215</a:t>
            </a:fld>
            <a:endParaRPr lang="en-US"/>
          </a:p>
        </p:txBody>
      </p:sp>
      <p:sp>
        <p:nvSpPr>
          <p:cNvPr id="9" name="Line 8"/>
          <p:cNvSpPr>
            <a:spLocks noChangeShapeType="1"/>
          </p:cNvSpPr>
          <p:nvPr/>
        </p:nvSpPr>
        <p:spPr bwMode="auto">
          <a:xfrm flipH="1">
            <a:off x="6009830" y="2468014"/>
            <a:ext cx="2133600" cy="0"/>
          </a:xfrm>
          <a:prstGeom prst="line">
            <a:avLst/>
          </a:prstGeom>
          <a:noFill/>
          <a:ln w="38100">
            <a:solidFill>
              <a:srgbClr val="FF00FF"/>
            </a:solidFill>
            <a:round/>
            <a:headEnd/>
            <a:tailEnd type="triangle" w="lg" len="lg"/>
          </a:ln>
        </p:spPr>
        <p:txBody>
          <a:bodyPr/>
          <a:lstStyle/>
          <a:p>
            <a:endParaRPr lang="en-US"/>
          </a:p>
        </p:txBody>
      </p:sp>
      <p:pic>
        <p:nvPicPr>
          <p:cNvPr id="10" name="Picture 5"/>
          <p:cNvPicPr>
            <a:picLocks noChangeAspect="1" noChangeArrowheads="1"/>
          </p:cNvPicPr>
          <p:nvPr/>
        </p:nvPicPr>
        <p:blipFill>
          <a:blip r:embed="rId2" cstate="print"/>
          <a:srcRect/>
          <a:stretch>
            <a:fillRect/>
          </a:stretch>
        </p:blipFill>
        <p:spPr bwMode="auto">
          <a:xfrm>
            <a:off x="7305230" y="3307639"/>
            <a:ext cx="1676400" cy="565150"/>
          </a:xfrm>
          <a:prstGeom prst="rect">
            <a:avLst/>
          </a:prstGeom>
          <a:solidFill>
            <a:srgbClr val="FF99CC"/>
          </a:solidFill>
          <a:ln w="9525">
            <a:solidFill>
              <a:schemeClr val="tx1"/>
            </a:solidFill>
            <a:miter lim="800000"/>
            <a:headEnd/>
            <a:tailEnd/>
          </a:ln>
        </p:spPr>
      </p:pic>
    </p:spTree>
    <p:extLst>
      <p:ext uri="{BB962C8B-B14F-4D97-AF65-F5344CB8AC3E}">
        <p14:creationId xmlns:p14="http://schemas.microsoft.com/office/powerpoint/2010/main" val="314896874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1667" r="46875" b="25654"/>
          <a:stretch/>
        </p:blipFill>
        <p:spPr>
          <a:xfrm>
            <a:off x="2905999" y="3276600"/>
            <a:ext cx="6085602" cy="3394385"/>
          </a:xfrm>
          <a:prstGeom prst="rect">
            <a:avLst/>
          </a:prstGeom>
        </p:spPr>
      </p:pic>
      <p:sp>
        <p:nvSpPr>
          <p:cNvPr id="92162" name="Footer Placeholder 5"/>
          <p:cNvSpPr>
            <a:spLocks noGrp="1"/>
          </p:cNvSpPr>
          <p:nvPr>
            <p:ph type="ftr" sz="quarter" idx="11"/>
          </p:nvPr>
        </p:nvSpPr>
        <p:spPr>
          <a:noFill/>
        </p:spPr>
        <p:txBody>
          <a:bodyPr/>
          <a:lstStyle/>
          <a:p>
            <a:r>
              <a:rPr lang="de-DE" smtClean="0"/>
              <a:t>IE 563  Dr. Erin Gerber, P.E.,  UofL</a:t>
            </a:r>
            <a:endParaRPr lang="en-US" smtClean="0"/>
          </a:p>
        </p:txBody>
      </p:sp>
      <p:sp>
        <p:nvSpPr>
          <p:cNvPr id="92163" name="Rectangle 2"/>
          <p:cNvSpPr>
            <a:spLocks noGrp="1" noChangeArrowheads="1"/>
          </p:cNvSpPr>
          <p:nvPr>
            <p:ph type="title"/>
          </p:nvPr>
        </p:nvSpPr>
        <p:spPr/>
        <p:txBody>
          <a:bodyPr/>
          <a:lstStyle/>
          <a:p>
            <a:pPr eaLnBrk="1" hangingPunct="1"/>
            <a:r>
              <a:rPr lang="en-US" smtClean="0"/>
              <a:t>Regression Analysis in Minitab</a:t>
            </a:r>
          </a:p>
        </p:txBody>
      </p:sp>
      <p:sp>
        <p:nvSpPr>
          <p:cNvPr id="92164" name="Rectangle 3"/>
          <p:cNvSpPr>
            <a:spLocks noGrp="1" noChangeArrowheads="1"/>
          </p:cNvSpPr>
          <p:nvPr>
            <p:ph type="body" sz="half" idx="1"/>
          </p:nvPr>
        </p:nvSpPr>
        <p:spPr>
          <a:xfrm>
            <a:off x="0" y="910915"/>
            <a:ext cx="8458200" cy="2209800"/>
          </a:xfrm>
        </p:spPr>
        <p:txBody>
          <a:bodyPr/>
          <a:lstStyle/>
          <a:p>
            <a:pPr eaLnBrk="1" hangingPunct="1"/>
            <a:r>
              <a:rPr lang="en-US" sz="2800" dirty="0" smtClean="0"/>
              <a:t>Prediction intervals in Minitab</a:t>
            </a:r>
          </a:p>
          <a:p>
            <a:pPr lvl="1" eaLnBrk="1" hangingPunct="1">
              <a:buFont typeface="Arial" pitchFamily="34" charset="0"/>
              <a:buChar char="•"/>
            </a:pPr>
            <a:r>
              <a:rPr lang="en-US" sz="3200" dirty="0" smtClean="0"/>
              <a:t>Stat</a:t>
            </a:r>
          </a:p>
          <a:p>
            <a:pPr lvl="2" eaLnBrk="1" hangingPunct="1">
              <a:buFont typeface="Arial" pitchFamily="34" charset="0"/>
              <a:buChar char="•"/>
            </a:pPr>
            <a:r>
              <a:rPr lang="en-US" sz="2800" dirty="0" smtClean="0"/>
              <a:t>Regression</a:t>
            </a:r>
          </a:p>
          <a:p>
            <a:pPr lvl="3" eaLnBrk="1" hangingPunct="1">
              <a:buFont typeface="Arial" pitchFamily="34" charset="0"/>
              <a:buChar char="•"/>
            </a:pPr>
            <a:r>
              <a:rPr lang="en-US" sz="2400" dirty="0" smtClean="0"/>
              <a:t>Regression</a:t>
            </a:r>
          </a:p>
          <a:p>
            <a:pPr lvl="4" eaLnBrk="1" hangingPunct="1">
              <a:buFont typeface="Arial" pitchFamily="34" charset="0"/>
              <a:buChar char="•"/>
            </a:pPr>
            <a:r>
              <a:rPr lang="en-US" dirty="0" smtClean="0"/>
              <a:t>Predict</a:t>
            </a:r>
          </a:p>
        </p:txBody>
      </p:sp>
      <p:sp>
        <p:nvSpPr>
          <p:cNvPr id="8" name="Oval 7"/>
          <p:cNvSpPr/>
          <p:nvPr/>
        </p:nvSpPr>
        <p:spPr>
          <a:xfrm>
            <a:off x="4114800" y="4343400"/>
            <a:ext cx="6858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Slide Number Placeholder 1"/>
          <p:cNvSpPr>
            <a:spLocks noGrp="1"/>
          </p:cNvSpPr>
          <p:nvPr>
            <p:ph type="sldNum" sz="quarter" idx="12"/>
          </p:nvPr>
        </p:nvSpPr>
        <p:spPr/>
        <p:txBody>
          <a:bodyPr/>
          <a:lstStyle/>
          <a:p>
            <a:pPr>
              <a:defRPr/>
            </a:pPr>
            <a:fld id="{ACC5C79F-3FEF-4B26-B219-EFB9311DEB79}" type="slidenum">
              <a:rPr lang="en-US" smtClean="0"/>
              <a:pPr>
                <a:defRPr/>
              </a:pPr>
              <a:t>216</a:t>
            </a:fld>
            <a:endParaRPr lang="en-US"/>
          </a:p>
        </p:txBody>
      </p:sp>
      <p:sp>
        <p:nvSpPr>
          <p:cNvPr id="11" name="Oval 10"/>
          <p:cNvSpPr/>
          <p:nvPr/>
        </p:nvSpPr>
        <p:spPr>
          <a:xfrm>
            <a:off x="5486400" y="5867400"/>
            <a:ext cx="609600" cy="38448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extBox 3"/>
          <p:cNvSpPr txBox="1"/>
          <p:nvPr/>
        </p:nvSpPr>
        <p:spPr>
          <a:xfrm>
            <a:off x="228600" y="4919145"/>
            <a:ext cx="1905000" cy="923330"/>
          </a:xfrm>
          <a:prstGeom prst="rect">
            <a:avLst/>
          </a:prstGeom>
          <a:noFill/>
        </p:spPr>
        <p:txBody>
          <a:bodyPr wrap="square" rtlCol="0">
            <a:spAutoFit/>
          </a:bodyPr>
          <a:lstStyle/>
          <a:p>
            <a:r>
              <a:rPr lang="en-US" b="1" dirty="0" smtClean="0">
                <a:solidFill>
                  <a:srgbClr val="C00000"/>
                </a:solidFill>
              </a:rPr>
              <a:t>Change settings (i.e. 95%, </a:t>
            </a:r>
            <a:r>
              <a:rPr lang="en-US" b="1" dirty="0" err="1" smtClean="0">
                <a:solidFill>
                  <a:srgbClr val="C00000"/>
                </a:solidFill>
              </a:rPr>
              <a:t>etc</a:t>
            </a:r>
            <a:r>
              <a:rPr lang="en-US" b="1" dirty="0" smtClean="0">
                <a:solidFill>
                  <a:srgbClr val="C00000"/>
                </a:solidFill>
              </a:rPr>
              <a:t>) here</a:t>
            </a:r>
            <a:endParaRPr lang="en-US" b="1" dirty="0">
              <a:solidFill>
                <a:srgbClr val="C00000"/>
              </a:solidFill>
            </a:endParaRPr>
          </a:p>
        </p:txBody>
      </p:sp>
      <p:cxnSp>
        <p:nvCxnSpPr>
          <p:cNvPr id="6" name="Straight Arrow Connector 5"/>
          <p:cNvCxnSpPr/>
          <p:nvPr/>
        </p:nvCxnSpPr>
        <p:spPr>
          <a:xfrm>
            <a:off x="1981200" y="5775635"/>
            <a:ext cx="3352800" cy="2441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77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4"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791200" y="3103608"/>
            <a:ext cx="2438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3733800" y="2124075"/>
            <a:ext cx="1066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3188" name="Rectangle 3"/>
          <p:cNvSpPr>
            <a:spLocks noGrp="1" noChangeArrowheads="1"/>
          </p:cNvSpPr>
          <p:nvPr>
            <p:ph type="body" idx="1"/>
          </p:nvPr>
        </p:nvSpPr>
        <p:spPr>
          <a:xfrm>
            <a:off x="381000" y="658019"/>
            <a:ext cx="8229600" cy="3733800"/>
          </a:xfrm>
        </p:spPr>
        <p:txBody>
          <a:bodyPr/>
          <a:lstStyle/>
          <a:p>
            <a:pPr eaLnBrk="1" hangingPunct="1">
              <a:buFontTx/>
              <a:buNone/>
            </a:pPr>
            <a:r>
              <a:rPr lang="en-US" sz="1800" dirty="0">
                <a:latin typeface="Courier New" pitchFamily="49" charset="0"/>
              </a:rPr>
              <a:t>Prediction for tensile strength </a:t>
            </a:r>
          </a:p>
          <a:p>
            <a:pPr eaLnBrk="1" hangingPunct="1">
              <a:buFontTx/>
              <a:buNone/>
            </a:pPr>
            <a:endParaRPr lang="en-US" sz="1800" dirty="0">
              <a:latin typeface="Courier New" pitchFamily="49" charset="0"/>
            </a:endParaRPr>
          </a:p>
          <a:p>
            <a:pPr eaLnBrk="1" hangingPunct="1">
              <a:buFontTx/>
              <a:buNone/>
            </a:pPr>
            <a:r>
              <a:rPr lang="en-US" sz="1800" dirty="0">
                <a:latin typeface="Courier New" pitchFamily="49" charset="0"/>
              </a:rPr>
              <a:t>Regression </a:t>
            </a:r>
            <a:r>
              <a:rPr lang="en-US" sz="1800" dirty="0" smtClean="0">
                <a:latin typeface="Courier New" pitchFamily="49" charset="0"/>
              </a:rPr>
              <a:t>Equation</a:t>
            </a:r>
            <a:endParaRPr lang="en-US" sz="1800" dirty="0">
              <a:latin typeface="Courier New" pitchFamily="49" charset="0"/>
            </a:endParaRPr>
          </a:p>
          <a:p>
            <a:pPr eaLnBrk="1" hangingPunct="1">
              <a:buFontTx/>
              <a:buNone/>
            </a:pPr>
            <a:r>
              <a:rPr lang="en-US" sz="1800" dirty="0">
                <a:latin typeface="Courier New" pitchFamily="49" charset="0"/>
              </a:rPr>
              <a:t>tensile strength = 7.25 + 0.6967 hardwood concentration</a:t>
            </a:r>
          </a:p>
          <a:p>
            <a:pPr eaLnBrk="1" hangingPunct="1">
              <a:buFontTx/>
              <a:buNone/>
            </a:pPr>
            <a:endParaRPr lang="en-US" sz="1800" dirty="0">
              <a:latin typeface="Courier New" pitchFamily="49" charset="0"/>
            </a:endParaRPr>
          </a:p>
          <a:p>
            <a:pPr eaLnBrk="1" hangingPunct="1">
              <a:buFontTx/>
              <a:buNone/>
            </a:pPr>
            <a:r>
              <a:rPr lang="en-US" sz="1800" dirty="0">
                <a:latin typeface="Courier New" pitchFamily="49" charset="0"/>
              </a:rPr>
              <a:t>Variable                Setting</a:t>
            </a:r>
          </a:p>
          <a:p>
            <a:pPr eaLnBrk="1" hangingPunct="1">
              <a:buFontTx/>
              <a:buNone/>
            </a:pPr>
            <a:r>
              <a:rPr lang="en-US" sz="1800" dirty="0">
                <a:latin typeface="Courier New" pitchFamily="49" charset="0"/>
              </a:rPr>
              <a:t>hardwood concentration        8</a:t>
            </a:r>
          </a:p>
          <a:p>
            <a:pPr eaLnBrk="1" hangingPunct="1">
              <a:buFontTx/>
              <a:buNone/>
            </a:pPr>
            <a:endParaRPr lang="en-US" sz="1800" dirty="0">
              <a:latin typeface="Courier New" pitchFamily="49" charset="0"/>
            </a:endParaRPr>
          </a:p>
          <a:p>
            <a:pPr eaLnBrk="1" hangingPunct="1">
              <a:buFontTx/>
              <a:buNone/>
            </a:pPr>
            <a:r>
              <a:rPr lang="en-US" sz="1800" dirty="0">
                <a:latin typeface="Courier New" pitchFamily="49" charset="0"/>
              </a:rPr>
              <a:t>    Fit    SE Fit        95% CI              95% PI</a:t>
            </a:r>
          </a:p>
          <a:p>
            <a:pPr eaLnBrk="1" hangingPunct="1">
              <a:buFontTx/>
              <a:buNone/>
            </a:pPr>
            <a:r>
              <a:rPr lang="en-US" sz="1800" dirty="0">
                <a:latin typeface="Courier New" pitchFamily="49" charset="0"/>
              </a:rPr>
              <a:t>12.8233  0.681839  (11.4093, 14.2374)  (7.24490, 18.4018)</a:t>
            </a:r>
          </a:p>
          <a:p>
            <a:pPr eaLnBrk="1" hangingPunct="1">
              <a:buFontTx/>
              <a:buNone/>
            </a:pPr>
            <a:endParaRPr lang="en-US" sz="1800" dirty="0">
              <a:latin typeface="Courier New" pitchFamily="49" charset="0"/>
            </a:endParaRPr>
          </a:p>
          <a:p>
            <a:pPr eaLnBrk="1" hangingPunct="1">
              <a:lnSpc>
                <a:spcPct val="80000"/>
              </a:lnSpc>
              <a:buFontTx/>
              <a:buNone/>
            </a:pPr>
            <a:endParaRPr lang="en-US" sz="1800" dirty="0" smtClean="0">
              <a:latin typeface="Courier New" pitchFamily="49" charset="0"/>
            </a:endParaRPr>
          </a:p>
        </p:txBody>
      </p:sp>
      <p:sp>
        <p:nvSpPr>
          <p:cNvPr id="93189"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93190" name="Slide Number Placeholder 5"/>
          <p:cNvSpPr>
            <a:spLocks noGrp="1"/>
          </p:cNvSpPr>
          <p:nvPr>
            <p:ph type="sldNum" sz="quarter" idx="12"/>
          </p:nvPr>
        </p:nvSpPr>
        <p:spPr>
          <a:noFill/>
        </p:spPr>
        <p:txBody>
          <a:bodyPr/>
          <a:lstStyle/>
          <a:p>
            <a:fld id="{1D6ECA11-1FE6-48DB-8399-F36472B77107}" type="slidenum">
              <a:rPr lang="en-US" smtClean="0"/>
              <a:pPr/>
              <a:t>217</a:t>
            </a:fld>
            <a:endParaRPr lang="en-US" smtClean="0"/>
          </a:p>
        </p:txBody>
      </p:sp>
      <p:sp>
        <p:nvSpPr>
          <p:cNvPr id="93191" name="Rectangle 2"/>
          <p:cNvSpPr>
            <a:spLocks noGrp="1" noChangeArrowheads="1"/>
          </p:cNvSpPr>
          <p:nvPr>
            <p:ph type="title"/>
          </p:nvPr>
        </p:nvSpPr>
        <p:spPr>
          <a:xfrm>
            <a:off x="457200" y="-152400"/>
            <a:ext cx="8229600" cy="1143000"/>
          </a:xfrm>
        </p:spPr>
        <p:txBody>
          <a:bodyPr/>
          <a:lstStyle/>
          <a:p>
            <a:pPr eaLnBrk="1" hangingPunct="1"/>
            <a:r>
              <a:rPr lang="en-US" dirty="0" smtClean="0"/>
              <a:t>Regression Analysis in Minitab</a:t>
            </a:r>
          </a:p>
        </p:txBody>
      </p:sp>
      <p:sp>
        <p:nvSpPr>
          <p:cNvPr id="93192" name="Text Box 5"/>
          <p:cNvSpPr txBox="1">
            <a:spLocks noChangeArrowheads="1"/>
          </p:cNvSpPr>
          <p:nvPr/>
        </p:nvSpPr>
        <p:spPr bwMode="auto">
          <a:xfrm>
            <a:off x="228600" y="4059238"/>
            <a:ext cx="8686800" cy="2646362"/>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000" b="1" dirty="0"/>
              <a:t>Difference between CI and PI</a:t>
            </a:r>
            <a:r>
              <a:rPr lang="en-US" sz="2000" dirty="0"/>
              <a:t>: </a:t>
            </a:r>
          </a:p>
          <a:p>
            <a:pPr>
              <a:spcBef>
                <a:spcPts val="1200"/>
              </a:spcBef>
            </a:pPr>
            <a:r>
              <a:rPr lang="en-US" sz="2000" b="1" dirty="0"/>
              <a:t>Prediction Interval: </a:t>
            </a:r>
            <a:r>
              <a:rPr lang="en-US" sz="2000" dirty="0"/>
              <a:t>Represents a range that a single new observation is likely to fall given specified settings of the predictors. </a:t>
            </a:r>
            <a:endParaRPr lang="en-US" sz="2000" b="1" dirty="0"/>
          </a:p>
          <a:p>
            <a:pPr>
              <a:spcBef>
                <a:spcPts val="1200"/>
              </a:spcBef>
            </a:pPr>
            <a:r>
              <a:rPr lang="en-US" sz="2000" b="1" dirty="0"/>
              <a:t>Confidence interval of the prediction:</a:t>
            </a:r>
            <a:r>
              <a:rPr lang="en-US" sz="2000" dirty="0"/>
              <a:t> Represents a range that the </a:t>
            </a:r>
            <a:r>
              <a:rPr lang="en-US" sz="2000" u="sng" dirty="0"/>
              <a:t>mean</a:t>
            </a:r>
            <a:r>
              <a:rPr lang="en-US" sz="2000" dirty="0"/>
              <a:t> response is likely to fall given specified settings of the predictors.</a:t>
            </a:r>
          </a:p>
          <a:p>
            <a:pPr>
              <a:spcBef>
                <a:spcPts val="1200"/>
              </a:spcBef>
            </a:pPr>
            <a:r>
              <a:rPr lang="en-US" dirty="0"/>
              <a:t>The PI is always wider than the corresponding CI because of the added uncertainty involved in predicting a single response versus the mean response.</a:t>
            </a:r>
          </a:p>
        </p:txBody>
      </p:sp>
    </p:spTree>
    <p:extLst>
      <p:ext uri="{BB962C8B-B14F-4D97-AF65-F5344CB8AC3E}">
        <p14:creationId xmlns:p14="http://schemas.microsoft.com/office/powerpoint/2010/main" val="359101413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smtClean="0"/>
              <a:t>Regression Analysis</a:t>
            </a:r>
          </a:p>
        </p:txBody>
      </p:sp>
      <p:sp>
        <p:nvSpPr>
          <p:cNvPr id="94211" name="Content Placeholder 2"/>
          <p:cNvSpPr>
            <a:spLocks noGrp="1"/>
          </p:cNvSpPr>
          <p:nvPr>
            <p:ph idx="1"/>
          </p:nvPr>
        </p:nvSpPr>
        <p:spPr>
          <a:xfrm>
            <a:off x="457200" y="1265238"/>
            <a:ext cx="8229600" cy="4525962"/>
          </a:xfrm>
        </p:spPr>
        <p:txBody>
          <a:bodyPr/>
          <a:lstStyle/>
          <a:p>
            <a:r>
              <a:rPr lang="en-US" sz="2400" smtClean="0"/>
              <a:t>We can fit a regression line to any data.  </a:t>
            </a:r>
          </a:p>
          <a:p>
            <a:r>
              <a:rPr lang="en-US" sz="2400" smtClean="0"/>
              <a:t>Is line a good fit?  Will it give good predictions?</a:t>
            </a:r>
          </a:p>
          <a:p>
            <a:r>
              <a:rPr lang="en-US" sz="2400" smtClean="0"/>
              <a:t>Does X have a significant effect on Y?</a:t>
            </a:r>
          </a:p>
        </p:txBody>
      </p:sp>
      <p:sp>
        <p:nvSpPr>
          <p:cNvPr id="94212"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94213" name="Slide Number Placeholder 4"/>
          <p:cNvSpPr>
            <a:spLocks noGrp="1"/>
          </p:cNvSpPr>
          <p:nvPr>
            <p:ph type="sldNum" sz="quarter" idx="12"/>
          </p:nvPr>
        </p:nvSpPr>
        <p:spPr>
          <a:noFill/>
        </p:spPr>
        <p:txBody>
          <a:bodyPr/>
          <a:lstStyle/>
          <a:p>
            <a:fld id="{EE9AA506-B72C-41A2-BBB4-48E4FF60148E}" type="slidenum">
              <a:rPr lang="en-US" smtClean="0"/>
              <a:pPr/>
              <a:t>218</a:t>
            </a:fld>
            <a:endParaRPr lang="en-US" smtClean="0"/>
          </a:p>
        </p:txBody>
      </p:sp>
      <p:pic>
        <p:nvPicPr>
          <p:cNvPr id="94214" name="Picture 3"/>
          <p:cNvPicPr>
            <a:picLocks noChangeAspect="1" noChangeArrowheads="1"/>
          </p:cNvPicPr>
          <p:nvPr/>
        </p:nvPicPr>
        <p:blipFill>
          <a:blip r:embed="rId2" cstate="print"/>
          <a:srcRect/>
          <a:stretch>
            <a:fillRect/>
          </a:stretch>
        </p:blipFill>
        <p:spPr bwMode="auto">
          <a:xfrm>
            <a:off x="1600200" y="2971800"/>
            <a:ext cx="4953000" cy="2979738"/>
          </a:xfrm>
          <a:prstGeom prst="rect">
            <a:avLst/>
          </a:prstGeom>
          <a:noFill/>
          <a:ln w="9525">
            <a:noFill/>
            <a:miter lim="800000"/>
            <a:headEnd/>
            <a:tailEnd/>
          </a:ln>
        </p:spPr>
      </p:pic>
    </p:spTree>
    <p:extLst>
      <p:ext uri="{BB962C8B-B14F-4D97-AF65-F5344CB8AC3E}">
        <p14:creationId xmlns:p14="http://schemas.microsoft.com/office/powerpoint/2010/main" val="227169085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Adequacy of the Regression Model </a:t>
            </a:r>
            <a:endParaRPr lang="en-US" sz="4000" dirty="0"/>
          </a:p>
        </p:txBody>
      </p:sp>
      <p:sp>
        <p:nvSpPr>
          <p:cNvPr id="3" name="Content Placeholder 2"/>
          <p:cNvSpPr>
            <a:spLocks noGrp="1"/>
          </p:cNvSpPr>
          <p:nvPr>
            <p:ph idx="1"/>
          </p:nvPr>
        </p:nvSpPr>
        <p:spPr>
          <a:xfrm>
            <a:off x="228600" y="1143000"/>
            <a:ext cx="8686800" cy="4525963"/>
          </a:xfrm>
        </p:spPr>
        <p:txBody>
          <a:bodyPr/>
          <a:lstStyle/>
          <a:p>
            <a:r>
              <a:rPr lang="en-US" sz="2400" dirty="0" smtClean="0"/>
              <a:t>Use statistical hypotheses tests about the model parameters to assess the adequacy of a linear regression model</a:t>
            </a:r>
          </a:p>
          <a:p>
            <a:r>
              <a:rPr lang="en-US" sz="2400" dirty="0" smtClean="0"/>
              <a:t>We can perform hypothesis testing on both the slope, </a:t>
            </a:r>
            <a:r>
              <a:rPr lang="el-GR" sz="2400" dirty="0" smtClean="0">
                <a:cs typeface="Times New Roman" pitchFamily="18" charset="0"/>
              </a:rPr>
              <a:t>β</a:t>
            </a:r>
            <a:r>
              <a:rPr lang="en-US" sz="2400" baseline="-25000" dirty="0" smtClean="0">
                <a:cs typeface="Times New Roman" pitchFamily="18" charset="0"/>
              </a:rPr>
              <a:t>1</a:t>
            </a:r>
            <a:r>
              <a:rPr lang="en-US" sz="2400" dirty="0" smtClean="0">
                <a:cs typeface="Times New Roman" pitchFamily="18" charset="0"/>
              </a:rPr>
              <a:t>, and the intercept, </a:t>
            </a:r>
            <a:r>
              <a:rPr lang="el-GR" sz="2400" dirty="0" smtClean="0">
                <a:cs typeface="Times New Roman" pitchFamily="18" charset="0"/>
              </a:rPr>
              <a:t>β</a:t>
            </a:r>
            <a:r>
              <a:rPr lang="en-US" sz="2400" baseline="-25000" dirty="0" smtClean="0">
                <a:cs typeface="Times New Roman" pitchFamily="18" charset="0"/>
              </a:rPr>
              <a:t>0</a:t>
            </a:r>
          </a:p>
          <a:p>
            <a:r>
              <a:rPr lang="en-US" sz="2400" dirty="0" smtClean="0"/>
              <a:t>The most important hypothesis test is on the slope, </a:t>
            </a:r>
            <a:r>
              <a:rPr lang="el-GR" sz="2400" dirty="0" smtClean="0">
                <a:cs typeface="Times New Roman" pitchFamily="18" charset="0"/>
              </a:rPr>
              <a:t>β</a:t>
            </a:r>
            <a:r>
              <a:rPr lang="en-US" sz="2400" baseline="-25000" dirty="0" smtClean="0">
                <a:cs typeface="Times New Roman" pitchFamily="18" charset="0"/>
              </a:rPr>
              <a:t>1 </a:t>
            </a:r>
            <a:r>
              <a:rPr lang="en-US" sz="2400" dirty="0" smtClean="0"/>
              <a:t>:</a:t>
            </a:r>
          </a:p>
          <a:p>
            <a:endParaRPr lang="en-US" sz="2400" baseline="-25000" dirty="0" smtClean="0">
              <a:cs typeface="Times New Roman" pitchFamily="18" charset="0"/>
            </a:endParaRPr>
          </a:p>
          <a:p>
            <a:pPr lvl="3">
              <a:spcBef>
                <a:spcPts val="1200"/>
              </a:spcBef>
              <a:buNone/>
            </a:pPr>
            <a:r>
              <a:rPr lang="en-US" sz="2400" dirty="0" smtClean="0">
                <a:cs typeface="Times New Roman" pitchFamily="18" charset="0"/>
              </a:rPr>
              <a:t>H</a:t>
            </a:r>
            <a:r>
              <a:rPr lang="en-US" sz="2400" baseline="-25000" dirty="0" smtClean="0">
                <a:cs typeface="Times New Roman" pitchFamily="18" charset="0"/>
              </a:rPr>
              <a:t>0</a:t>
            </a:r>
            <a:r>
              <a:rPr lang="en-US" sz="2400" dirty="0" smtClean="0">
                <a:cs typeface="Times New Roman" pitchFamily="18" charset="0"/>
              </a:rPr>
              <a:t>: </a:t>
            </a:r>
            <a:r>
              <a:rPr lang="el-GR" sz="2400" dirty="0" smtClean="0">
                <a:cs typeface="Times New Roman" pitchFamily="18" charset="0"/>
              </a:rPr>
              <a:t>β</a:t>
            </a:r>
            <a:r>
              <a:rPr lang="en-US" sz="2400" baseline="-25000" dirty="0" smtClean="0">
                <a:cs typeface="Times New Roman" pitchFamily="18" charset="0"/>
              </a:rPr>
              <a:t>1 </a:t>
            </a:r>
            <a:r>
              <a:rPr lang="en-US" sz="2400" dirty="0" smtClean="0">
                <a:cs typeface="Times New Roman" pitchFamily="18" charset="0"/>
              </a:rPr>
              <a:t>= 0</a:t>
            </a:r>
          </a:p>
          <a:p>
            <a:pPr lvl="3">
              <a:spcBef>
                <a:spcPts val="1200"/>
              </a:spcBef>
              <a:buNone/>
            </a:pPr>
            <a:r>
              <a:rPr lang="en-US" sz="2400" dirty="0" smtClean="0">
                <a:cs typeface="Times New Roman" pitchFamily="18" charset="0"/>
              </a:rPr>
              <a:t>H</a:t>
            </a:r>
            <a:r>
              <a:rPr lang="en-US" sz="2400" baseline="-25000" dirty="0" smtClean="0">
                <a:cs typeface="Times New Roman" pitchFamily="18" charset="0"/>
              </a:rPr>
              <a:t>1</a:t>
            </a:r>
            <a:r>
              <a:rPr lang="en-US" sz="2400" dirty="0" smtClean="0">
                <a:cs typeface="Times New Roman" pitchFamily="18" charset="0"/>
              </a:rPr>
              <a:t>: </a:t>
            </a:r>
            <a:r>
              <a:rPr lang="el-GR" sz="2400" dirty="0" smtClean="0">
                <a:cs typeface="Times New Roman" pitchFamily="18" charset="0"/>
              </a:rPr>
              <a:t>β</a:t>
            </a:r>
            <a:r>
              <a:rPr lang="en-US" sz="2400" baseline="-25000" dirty="0" smtClean="0">
                <a:cs typeface="Times New Roman" pitchFamily="18" charset="0"/>
              </a:rPr>
              <a:t>1 </a:t>
            </a:r>
            <a:r>
              <a:rPr lang="en-US" sz="2400" dirty="0" smtClean="0">
                <a:cs typeface="Times New Roman" pitchFamily="18" charset="0"/>
              </a:rPr>
              <a:t>≠ 0</a:t>
            </a:r>
          </a:p>
          <a:p>
            <a:endParaRPr lang="en-US" sz="2400" baseline="-25000" dirty="0" smtClean="0">
              <a:cs typeface="Times New Roman" pitchFamily="18" charset="0"/>
            </a:endParaRPr>
          </a:p>
          <a:p>
            <a:pPr>
              <a:spcBef>
                <a:spcPct val="50000"/>
              </a:spcBef>
            </a:pPr>
            <a:r>
              <a:rPr lang="en-US" sz="2400" dirty="0" smtClean="0"/>
              <a:t>This hypothesis relates to the </a:t>
            </a:r>
            <a:r>
              <a:rPr lang="en-US" sz="2400" b="1" dirty="0" smtClean="0">
                <a:solidFill>
                  <a:schemeClr val="accent2"/>
                </a:solidFill>
              </a:rPr>
              <a:t>significance of regression</a:t>
            </a:r>
            <a:r>
              <a:rPr lang="en-US" sz="2400" dirty="0" smtClean="0"/>
              <a:t>.</a:t>
            </a:r>
          </a:p>
          <a:p>
            <a:pPr>
              <a:spcBef>
                <a:spcPct val="50000"/>
              </a:spcBef>
            </a:pPr>
            <a:r>
              <a:rPr lang="en-US" sz="2400" i="1" dirty="0" smtClean="0"/>
              <a:t>Failure</a:t>
            </a:r>
            <a:r>
              <a:rPr lang="en-US" sz="2400" dirty="0" smtClean="0"/>
              <a:t> to reject H</a:t>
            </a:r>
            <a:r>
              <a:rPr lang="en-US" sz="2400" baseline="-25000" dirty="0" smtClean="0"/>
              <a:t>0</a:t>
            </a:r>
            <a:r>
              <a:rPr lang="en-US" sz="2400" dirty="0" smtClean="0"/>
              <a:t> is equivalent to concluding that there is no linear relationship between </a:t>
            </a:r>
            <a:r>
              <a:rPr lang="en-US" sz="2400" i="1" dirty="0" smtClean="0"/>
              <a:t>X</a:t>
            </a:r>
            <a:r>
              <a:rPr lang="en-US" sz="2400" dirty="0" smtClean="0"/>
              <a:t> (factor) and </a:t>
            </a:r>
            <a:r>
              <a:rPr lang="en-US" sz="2400" i="1" dirty="0" smtClean="0"/>
              <a:t>Y </a:t>
            </a:r>
            <a:r>
              <a:rPr lang="en-US" sz="2400" dirty="0" smtClean="0"/>
              <a:t>(response).</a:t>
            </a:r>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44FDA994-1CB5-45DC-A91A-EA1F4BFE0E50}" type="slidenum">
              <a:rPr lang="en-US" smtClean="0"/>
              <a:pPr>
                <a:defRPr/>
              </a:pPr>
              <a:t>219</a:t>
            </a:fld>
            <a:endParaRPr lang="en-US"/>
          </a:p>
        </p:txBody>
      </p:sp>
    </p:spTree>
    <p:extLst>
      <p:ext uri="{BB962C8B-B14F-4D97-AF65-F5344CB8AC3E}">
        <p14:creationId xmlns:p14="http://schemas.microsoft.com/office/powerpoint/2010/main" val="1906122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3 Basic Principles of DOE</a:t>
            </a:r>
          </a:p>
        </p:txBody>
      </p:sp>
      <p:sp>
        <p:nvSpPr>
          <p:cNvPr id="54277" name="Rectangle 3"/>
          <p:cNvSpPr>
            <a:spLocks noGrp="1" noChangeArrowheads="1"/>
          </p:cNvSpPr>
          <p:nvPr>
            <p:ph type="body" idx="1"/>
          </p:nvPr>
        </p:nvSpPr>
        <p:spPr>
          <a:xfrm>
            <a:off x="228600" y="1066800"/>
            <a:ext cx="8686800" cy="4906963"/>
          </a:xfrm>
        </p:spPr>
        <p:txBody>
          <a:bodyPr/>
          <a:lstStyle/>
          <a:p>
            <a:pPr marL="609600" indent="-609600" eaLnBrk="1" hangingPunct="1">
              <a:spcBef>
                <a:spcPts val="600"/>
              </a:spcBef>
              <a:spcAft>
                <a:spcPts val="600"/>
              </a:spcAft>
              <a:buFontTx/>
              <a:buAutoNum type="arabicPeriod"/>
              <a:defRPr/>
            </a:pPr>
            <a:r>
              <a:rPr lang="en-US" sz="2800" b="1" dirty="0" smtClean="0">
                <a:solidFill>
                  <a:schemeClr val="accent6"/>
                </a:solidFill>
              </a:rPr>
              <a:t>Replication</a:t>
            </a:r>
            <a:r>
              <a:rPr lang="en-US" sz="2800" dirty="0" smtClean="0"/>
              <a:t> – repeating entire experiment</a:t>
            </a:r>
          </a:p>
          <a:p>
            <a:pPr marL="974725" lvl="1" indent="-349250" eaLnBrk="1" hangingPunct="1">
              <a:spcBef>
                <a:spcPts val="600"/>
              </a:spcBef>
              <a:spcAft>
                <a:spcPts val="600"/>
              </a:spcAft>
              <a:buFontTx/>
              <a:buChar char="•"/>
              <a:defRPr/>
            </a:pPr>
            <a:r>
              <a:rPr lang="en-US" sz="2400" dirty="0" smtClean="0"/>
              <a:t>Cake baking experiment had 5 replicates</a:t>
            </a:r>
          </a:p>
          <a:p>
            <a:pPr marL="974725" lvl="1" indent="-349250" eaLnBrk="1" hangingPunct="1">
              <a:spcBef>
                <a:spcPts val="600"/>
              </a:spcBef>
              <a:spcAft>
                <a:spcPts val="600"/>
              </a:spcAft>
              <a:buFontTx/>
              <a:buChar char="•"/>
              <a:defRPr/>
            </a:pPr>
            <a:r>
              <a:rPr lang="en-US" sz="2400" dirty="0" smtClean="0"/>
              <a:t>2 important properties of replication</a:t>
            </a:r>
          </a:p>
          <a:p>
            <a:pPr marL="1539875" lvl="2" indent="-336550" eaLnBrk="1" hangingPunct="1">
              <a:spcBef>
                <a:spcPts val="600"/>
              </a:spcBef>
              <a:spcAft>
                <a:spcPts val="600"/>
              </a:spcAft>
              <a:buFontTx/>
              <a:buAutoNum type="arabicPeriod"/>
              <a:defRPr/>
            </a:pPr>
            <a:r>
              <a:rPr lang="en-US" sz="2000" dirty="0" smtClean="0"/>
              <a:t>Estimation of random error</a:t>
            </a:r>
          </a:p>
          <a:p>
            <a:pPr marL="1539875" lvl="2" indent="-336550" eaLnBrk="1" hangingPunct="1">
              <a:spcBef>
                <a:spcPts val="600"/>
              </a:spcBef>
              <a:spcAft>
                <a:spcPts val="600"/>
              </a:spcAft>
              <a:buFontTx/>
              <a:buAutoNum type="arabicPeriod"/>
              <a:defRPr/>
            </a:pPr>
            <a:r>
              <a:rPr lang="en-US" sz="2000" dirty="0" smtClean="0"/>
              <a:t>Precision of estimates</a:t>
            </a:r>
          </a:p>
          <a:p>
            <a:pPr marL="609600" indent="-609600" eaLnBrk="1" hangingPunct="1">
              <a:spcBef>
                <a:spcPts val="600"/>
              </a:spcBef>
              <a:spcAft>
                <a:spcPts val="600"/>
              </a:spcAft>
              <a:buFontTx/>
              <a:buAutoNum type="arabicPeriod"/>
              <a:defRPr/>
            </a:pPr>
            <a:r>
              <a:rPr lang="en-US" sz="2800" b="1" dirty="0" smtClean="0">
                <a:solidFill>
                  <a:schemeClr val="accent6"/>
                </a:solidFill>
              </a:rPr>
              <a:t>Randomization</a:t>
            </a:r>
            <a:r>
              <a:rPr lang="en-US" sz="2800" dirty="0" smtClean="0">
                <a:solidFill>
                  <a:schemeClr val="accent6"/>
                </a:solidFill>
              </a:rPr>
              <a:t> </a:t>
            </a:r>
            <a:r>
              <a:rPr lang="en-US" sz="2800" dirty="0" smtClean="0"/>
              <a:t>– both allocation of experimental material and order in which experimental runs are conducted should be randomized</a:t>
            </a:r>
          </a:p>
          <a:p>
            <a:pPr marL="990600" lvl="1" indent="-365125" eaLnBrk="1" hangingPunct="1">
              <a:spcBef>
                <a:spcPts val="600"/>
              </a:spcBef>
              <a:spcAft>
                <a:spcPts val="600"/>
              </a:spcAft>
              <a:buFontTx/>
              <a:buChar char="•"/>
              <a:defRPr/>
            </a:pPr>
            <a:r>
              <a:rPr lang="en-US" sz="2400" dirty="0" smtClean="0"/>
              <a:t>Average out uncontrolled factors</a:t>
            </a:r>
          </a:p>
          <a:p>
            <a:pPr marL="609600" indent="-609600" eaLnBrk="1" hangingPunct="1">
              <a:spcBef>
                <a:spcPts val="600"/>
              </a:spcBef>
              <a:spcAft>
                <a:spcPts val="600"/>
              </a:spcAft>
              <a:buFontTx/>
              <a:buAutoNum type="arabicPeriod"/>
              <a:defRPr/>
            </a:pPr>
            <a:r>
              <a:rPr lang="en-US" sz="2800" b="1" dirty="0" smtClean="0">
                <a:solidFill>
                  <a:schemeClr val="accent6"/>
                </a:solidFill>
              </a:rPr>
              <a:t>Blocking</a:t>
            </a:r>
            <a:r>
              <a:rPr lang="en-US" sz="2800" dirty="0" smtClean="0"/>
              <a:t> – increase precision of random error estimate by eliminating known source of variation</a:t>
            </a:r>
          </a:p>
        </p:txBody>
      </p:sp>
      <p:sp>
        <p:nvSpPr>
          <p:cNvPr id="48132" name="Slide Number Placeholder 3"/>
          <p:cNvSpPr>
            <a:spLocks noGrp="1"/>
          </p:cNvSpPr>
          <p:nvPr>
            <p:ph type="sldNum" sz="quarter" idx="12"/>
          </p:nvPr>
        </p:nvSpPr>
        <p:spPr>
          <a:noFill/>
        </p:spPr>
        <p:txBody>
          <a:bodyPr/>
          <a:lstStyle/>
          <a:p>
            <a:fld id="{D7905BAF-2B25-43C2-BC4A-A8DE26DEC5EC}" type="slidenum">
              <a:rPr lang="en-US" smtClean="0"/>
              <a:pPr/>
              <a:t>22</a:t>
            </a:fld>
            <a:endParaRPr lang="en-US" smtClean="0"/>
          </a:p>
        </p:txBody>
      </p:sp>
      <p:sp>
        <p:nvSpPr>
          <p:cNvPr id="48133"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95235" name="Slide Number Placeholder 5"/>
          <p:cNvSpPr>
            <a:spLocks noGrp="1"/>
          </p:cNvSpPr>
          <p:nvPr>
            <p:ph type="sldNum" sz="quarter" idx="12"/>
          </p:nvPr>
        </p:nvSpPr>
        <p:spPr>
          <a:noFill/>
        </p:spPr>
        <p:txBody>
          <a:bodyPr/>
          <a:lstStyle/>
          <a:p>
            <a:fld id="{AD9B57D5-E252-4BDE-8D11-3897C6E13EC6}" type="slidenum">
              <a:rPr lang="en-US" smtClean="0"/>
              <a:pPr/>
              <a:t>220</a:t>
            </a:fld>
            <a:endParaRPr lang="en-US" smtClean="0"/>
          </a:p>
        </p:txBody>
      </p:sp>
      <p:sp>
        <p:nvSpPr>
          <p:cNvPr id="95236" name="Rectangle 2"/>
          <p:cNvSpPr>
            <a:spLocks noGrp="1" noChangeArrowheads="1"/>
          </p:cNvSpPr>
          <p:nvPr>
            <p:ph type="title"/>
          </p:nvPr>
        </p:nvSpPr>
        <p:spPr>
          <a:xfrm>
            <a:off x="228600" y="381000"/>
            <a:ext cx="8915400" cy="1143000"/>
          </a:xfrm>
        </p:spPr>
        <p:txBody>
          <a:bodyPr/>
          <a:lstStyle/>
          <a:p>
            <a:pPr eaLnBrk="1" hangingPunct="1"/>
            <a:r>
              <a:rPr lang="en-US" sz="4000" smtClean="0"/>
              <a:t>Hypothesis Tests in Simple Linear Regression </a:t>
            </a:r>
          </a:p>
        </p:txBody>
      </p:sp>
      <p:sp>
        <p:nvSpPr>
          <p:cNvPr id="95237" name="Rectangle 6"/>
          <p:cNvSpPr>
            <a:spLocks noChangeArrowheads="1"/>
          </p:cNvSpPr>
          <p:nvPr/>
        </p:nvSpPr>
        <p:spPr bwMode="auto">
          <a:xfrm>
            <a:off x="838200" y="4968875"/>
            <a:ext cx="3733800" cy="822325"/>
          </a:xfrm>
          <a:prstGeom prst="rect">
            <a:avLst/>
          </a:prstGeom>
          <a:noFill/>
          <a:ln w="9525">
            <a:noFill/>
            <a:miter lim="800000"/>
            <a:headEnd/>
            <a:tailEnd/>
          </a:ln>
        </p:spPr>
        <p:txBody>
          <a:bodyPr>
            <a:spAutoFit/>
          </a:bodyPr>
          <a:lstStyle/>
          <a:p>
            <a:pPr>
              <a:spcBef>
                <a:spcPct val="50000"/>
              </a:spcBef>
            </a:pPr>
            <a:r>
              <a:rPr lang="en-US" sz="2400">
                <a:solidFill>
                  <a:srgbClr val="000000"/>
                </a:solidFill>
              </a:rPr>
              <a:t>The hypothesis H</a:t>
            </a:r>
            <a:r>
              <a:rPr lang="en-US" sz="2400" baseline="-25000">
                <a:solidFill>
                  <a:srgbClr val="000000"/>
                </a:solidFill>
              </a:rPr>
              <a:t>0</a:t>
            </a:r>
            <a:r>
              <a:rPr lang="en-US" sz="2400">
                <a:solidFill>
                  <a:srgbClr val="000000"/>
                </a:solidFill>
              </a:rPr>
              <a:t>: </a:t>
            </a:r>
            <a:r>
              <a:rPr lang="en-US" sz="2400">
                <a:solidFill>
                  <a:srgbClr val="000000"/>
                </a:solidFill>
                <a:sym typeface="Symbol" pitchFamily="18" charset="2"/>
              </a:rPr>
              <a:t></a:t>
            </a:r>
            <a:r>
              <a:rPr lang="en-US" sz="2400" baseline="-25000">
                <a:solidFill>
                  <a:srgbClr val="000000"/>
                </a:solidFill>
                <a:sym typeface="Symbol" pitchFamily="18" charset="2"/>
              </a:rPr>
              <a:t>1</a:t>
            </a:r>
            <a:r>
              <a:rPr lang="en-US" sz="2400">
                <a:solidFill>
                  <a:srgbClr val="000000"/>
                </a:solidFill>
                <a:sym typeface="Symbol" pitchFamily="18" charset="2"/>
              </a:rPr>
              <a:t> = 0 is </a:t>
            </a:r>
            <a:r>
              <a:rPr lang="en-US" sz="2400" b="1" u="sng">
                <a:solidFill>
                  <a:srgbClr val="000000"/>
                </a:solidFill>
                <a:sym typeface="Symbol" pitchFamily="18" charset="2"/>
              </a:rPr>
              <a:t>not</a:t>
            </a:r>
            <a:r>
              <a:rPr lang="en-US" sz="2400">
                <a:solidFill>
                  <a:srgbClr val="000000"/>
                </a:solidFill>
                <a:sym typeface="Symbol" pitchFamily="18" charset="2"/>
              </a:rPr>
              <a:t> rejected.</a:t>
            </a:r>
            <a:r>
              <a:rPr lang="en-US" sz="2400">
                <a:solidFill>
                  <a:srgbClr val="000000"/>
                </a:solidFill>
              </a:rPr>
              <a:t>            </a:t>
            </a:r>
          </a:p>
        </p:txBody>
      </p:sp>
      <p:sp>
        <p:nvSpPr>
          <p:cNvPr id="95238" name="Rectangle 7"/>
          <p:cNvSpPr>
            <a:spLocks noChangeArrowheads="1"/>
          </p:cNvSpPr>
          <p:nvPr/>
        </p:nvSpPr>
        <p:spPr bwMode="auto">
          <a:xfrm>
            <a:off x="4724400" y="4968875"/>
            <a:ext cx="3733800" cy="822325"/>
          </a:xfrm>
          <a:prstGeom prst="rect">
            <a:avLst/>
          </a:prstGeom>
          <a:noFill/>
          <a:ln w="9525">
            <a:noFill/>
            <a:miter lim="800000"/>
            <a:headEnd/>
            <a:tailEnd/>
          </a:ln>
        </p:spPr>
        <p:txBody>
          <a:bodyPr>
            <a:spAutoFit/>
          </a:bodyPr>
          <a:lstStyle/>
          <a:p>
            <a:pPr>
              <a:spcBef>
                <a:spcPct val="50000"/>
              </a:spcBef>
            </a:pPr>
            <a:r>
              <a:rPr lang="en-US" sz="2400">
                <a:solidFill>
                  <a:srgbClr val="000000"/>
                </a:solidFill>
              </a:rPr>
              <a:t>The hypothesis H</a:t>
            </a:r>
            <a:r>
              <a:rPr lang="en-US" sz="2400" baseline="-25000">
                <a:solidFill>
                  <a:srgbClr val="000000"/>
                </a:solidFill>
              </a:rPr>
              <a:t>0</a:t>
            </a:r>
            <a:r>
              <a:rPr lang="en-US" sz="2400">
                <a:solidFill>
                  <a:srgbClr val="000000"/>
                </a:solidFill>
              </a:rPr>
              <a:t>: </a:t>
            </a:r>
            <a:r>
              <a:rPr lang="en-US" sz="2400">
                <a:solidFill>
                  <a:srgbClr val="000000"/>
                </a:solidFill>
                <a:sym typeface="Symbol" pitchFamily="18" charset="2"/>
              </a:rPr>
              <a:t></a:t>
            </a:r>
            <a:r>
              <a:rPr lang="en-US" sz="2400" baseline="-25000">
                <a:solidFill>
                  <a:srgbClr val="000000"/>
                </a:solidFill>
                <a:sym typeface="Symbol" pitchFamily="18" charset="2"/>
              </a:rPr>
              <a:t>1</a:t>
            </a:r>
            <a:r>
              <a:rPr lang="en-US" sz="2400">
                <a:solidFill>
                  <a:srgbClr val="000000"/>
                </a:solidFill>
                <a:sym typeface="Symbol" pitchFamily="18" charset="2"/>
              </a:rPr>
              <a:t> = 0 </a:t>
            </a:r>
            <a:r>
              <a:rPr lang="en-US" sz="2400" b="1" u="sng">
                <a:solidFill>
                  <a:srgbClr val="000000"/>
                </a:solidFill>
                <a:sym typeface="Symbol" pitchFamily="18" charset="2"/>
              </a:rPr>
              <a:t>is</a:t>
            </a:r>
            <a:r>
              <a:rPr lang="en-US" sz="2400">
                <a:solidFill>
                  <a:srgbClr val="000000"/>
                </a:solidFill>
                <a:sym typeface="Symbol" pitchFamily="18" charset="2"/>
              </a:rPr>
              <a:t> rejected.</a:t>
            </a:r>
            <a:r>
              <a:rPr lang="en-US" sz="2400">
                <a:solidFill>
                  <a:srgbClr val="000000"/>
                </a:solidFill>
              </a:rPr>
              <a:t>            </a:t>
            </a:r>
          </a:p>
        </p:txBody>
      </p:sp>
      <p:sp>
        <p:nvSpPr>
          <p:cNvPr id="95239" name="Rectangle 10"/>
          <p:cNvSpPr>
            <a:spLocks noChangeArrowheads="1"/>
          </p:cNvSpPr>
          <p:nvPr/>
        </p:nvSpPr>
        <p:spPr bwMode="auto">
          <a:xfrm>
            <a:off x="2590800" y="4572000"/>
            <a:ext cx="381000" cy="381000"/>
          </a:xfrm>
          <a:prstGeom prst="rect">
            <a:avLst/>
          </a:prstGeom>
          <a:solidFill>
            <a:schemeClr val="bg1"/>
          </a:solidFill>
          <a:ln w="9525">
            <a:noFill/>
            <a:miter lim="800000"/>
            <a:headEnd/>
            <a:tailEnd/>
          </a:ln>
        </p:spPr>
        <p:txBody>
          <a:bodyPr wrap="none" anchor="ctr"/>
          <a:lstStyle/>
          <a:p>
            <a:endParaRPr lang="en-US"/>
          </a:p>
        </p:txBody>
      </p:sp>
      <p:sp>
        <p:nvSpPr>
          <p:cNvPr id="95240" name="Rectangle 11"/>
          <p:cNvSpPr>
            <a:spLocks noChangeArrowheads="1"/>
          </p:cNvSpPr>
          <p:nvPr/>
        </p:nvSpPr>
        <p:spPr bwMode="auto">
          <a:xfrm>
            <a:off x="6324600" y="4648200"/>
            <a:ext cx="381000" cy="381000"/>
          </a:xfrm>
          <a:prstGeom prst="rect">
            <a:avLst/>
          </a:prstGeom>
          <a:solidFill>
            <a:schemeClr val="bg1"/>
          </a:solidFill>
          <a:ln w="9525">
            <a:noFill/>
            <a:miter lim="800000"/>
            <a:headEnd/>
            <a:tailEnd/>
          </a:ln>
        </p:spPr>
        <p:txBody>
          <a:bodyPr wrap="none" anchor="ctr"/>
          <a:lstStyle/>
          <a:p>
            <a:endParaRPr lang="en-US"/>
          </a:p>
        </p:txBody>
      </p:sp>
      <p:pic>
        <p:nvPicPr>
          <p:cNvPr id="95241" name="Picture 13"/>
          <p:cNvPicPr>
            <a:picLocks noChangeAspect="1" noChangeArrowheads="1"/>
          </p:cNvPicPr>
          <p:nvPr/>
        </p:nvPicPr>
        <p:blipFill>
          <a:blip r:embed="rId2" cstate="print"/>
          <a:srcRect/>
          <a:stretch>
            <a:fillRect/>
          </a:stretch>
        </p:blipFill>
        <p:spPr bwMode="auto">
          <a:xfrm>
            <a:off x="609600" y="2352675"/>
            <a:ext cx="3667125" cy="2295525"/>
          </a:xfrm>
          <a:prstGeom prst="rect">
            <a:avLst/>
          </a:prstGeom>
          <a:noFill/>
          <a:ln w="9525">
            <a:noFill/>
            <a:miter lim="800000"/>
            <a:headEnd/>
            <a:tailEnd/>
          </a:ln>
        </p:spPr>
      </p:pic>
      <p:pic>
        <p:nvPicPr>
          <p:cNvPr id="95242" name="Picture 14"/>
          <p:cNvPicPr>
            <a:picLocks noChangeAspect="1" noChangeArrowheads="1"/>
          </p:cNvPicPr>
          <p:nvPr/>
        </p:nvPicPr>
        <p:blipFill>
          <a:blip r:embed="rId3" cstate="print"/>
          <a:srcRect/>
          <a:stretch>
            <a:fillRect/>
          </a:stretch>
        </p:blipFill>
        <p:spPr bwMode="auto">
          <a:xfrm>
            <a:off x="4638675" y="2362200"/>
            <a:ext cx="4200525" cy="2286000"/>
          </a:xfrm>
          <a:prstGeom prst="rect">
            <a:avLst/>
          </a:prstGeom>
          <a:noFill/>
          <a:ln w="9525">
            <a:noFill/>
            <a:miter lim="800000"/>
            <a:headEnd/>
            <a:tailEnd/>
          </a:ln>
        </p:spPr>
      </p:pic>
    </p:spTree>
    <p:extLst>
      <p:ext uri="{BB962C8B-B14F-4D97-AF65-F5344CB8AC3E}">
        <p14:creationId xmlns:p14="http://schemas.microsoft.com/office/powerpoint/2010/main" val="384169881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96259" name="Slide Number Placeholder 5"/>
          <p:cNvSpPr>
            <a:spLocks noGrp="1"/>
          </p:cNvSpPr>
          <p:nvPr>
            <p:ph type="sldNum" sz="quarter" idx="12"/>
          </p:nvPr>
        </p:nvSpPr>
        <p:spPr>
          <a:noFill/>
        </p:spPr>
        <p:txBody>
          <a:bodyPr/>
          <a:lstStyle/>
          <a:p>
            <a:fld id="{A6E02C91-BE7E-420A-9093-5AF8AD702104}" type="slidenum">
              <a:rPr lang="en-US" smtClean="0"/>
              <a:pPr/>
              <a:t>221</a:t>
            </a:fld>
            <a:endParaRPr lang="en-US" smtClean="0"/>
          </a:p>
        </p:txBody>
      </p:sp>
      <p:sp>
        <p:nvSpPr>
          <p:cNvPr id="96260" name="Rectangle 2"/>
          <p:cNvSpPr>
            <a:spLocks noGrp="1" noChangeArrowheads="1"/>
          </p:cNvSpPr>
          <p:nvPr>
            <p:ph type="title"/>
          </p:nvPr>
        </p:nvSpPr>
        <p:spPr>
          <a:xfrm>
            <a:off x="457200" y="152400"/>
            <a:ext cx="8229600" cy="1143000"/>
          </a:xfrm>
        </p:spPr>
        <p:txBody>
          <a:bodyPr/>
          <a:lstStyle/>
          <a:p>
            <a:pPr eaLnBrk="1" hangingPunct="1"/>
            <a:r>
              <a:rPr lang="en-US" sz="4000" smtClean="0"/>
              <a:t>Hypothesis Tests in Simple Linear Regression</a:t>
            </a:r>
          </a:p>
        </p:txBody>
      </p:sp>
      <p:sp>
        <p:nvSpPr>
          <p:cNvPr id="96261" name="Rectangle 3"/>
          <p:cNvSpPr>
            <a:spLocks noGrp="1" noChangeArrowheads="1"/>
          </p:cNvSpPr>
          <p:nvPr>
            <p:ph type="body" idx="1"/>
          </p:nvPr>
        </p:nvSpPr>
        <p:spPr>
          <a:xfrm>
            <a:off x="228600" y="1646237"/>
            <a:ext cx="8686800" cy="4525963"/>
          </a:xfrm>
        </p:spPr>
        <p:txBody>
          <a:bodyPr/>
          <a:lstStyle/>
          <a:p>
            <a:pPr eaLnBrk="1" hangingPunct="1">
              <a:spcBef>
                <a:spcPts val="600"/>
              </a:spcBef>
              <a:spcAft>
                <a:spcPts val="600"/>
              </a:spcAft>
            </a:pPr>
            <a:r>
              <a:rPr lang="en-US" sz="2400" dirty="0" smtClean="0"/>
              <a:t>To test this significance of regression hypothesis we do an ANOVA on the regression model</a:t>
            </a:r>
          </a:p>
          <a:p>
            <a:pPr eaLnBrk="1" hangingPunct="1">
              <a:spcBef>
                <a:spcPts val="600"/>
              </a:spcBef>
              <a:spcAft>
                <a:spcPts val="600"/>
              </a:spcAft>
            </a:pPr>
            <a:r>
              <a:rPr lang="en-US" sz="2400" dirty="0" smtClean="0"/>
              <a:t>Partition total sum of squares into sum of squares for regression model and sum of squares error</a:t>
            </a:r>
          </a:p>
          <a:p>
            <a:pPr eaLnBrk="1" hangingPunct="1">
              <a:spcBef>
                <a:spcPts val="600"/>
              </a:spcBef>
              <a:spcAft>
                <a:spcPts val="600"/>
              </a:spcAft>
              <a:buFontTx/>
              <a:buNone/>
            </a:pPr>
            <a:r>
              <a:rPr lang="en-US" sz="2400" dirty="0" smtClean="0"/>
              <a:t>				SS</a:t>
            </a:r>
            <a:r>
              <a:rPr lang="en-US" sz="2400" baseline="-25000" dirty="0" smtClean="0"/>
              <a:t>T</a:t>
            </a:r>
            <a:r>
              <a:rPr lang="en-US" sz="2400" dirty="0" smtClean="0"/>
              <a:t> = SS</a:t>
            </a:r>
            <a:r>
              <a:rPr lang="en-US" sz="2400" baseline="-25000" dirty="0" smtClean="0"/>
              <a:t>R</a:t>
            </a:r>
            <a:r>
              <a:rPr lang="en-US" sz="2400" dirty="0" smtClean="0"/>
              <a:t> + SS</a:t>
            </a:r>
            <a:r>
              <a:rPr lang="en-US" sz="2400" baseline="-25000" dirty="0" smtClean="0"/>
              <a:t>E</a:t>
            </a:r>
          </a:p>
          <a:p>
            <a:pPr eaLnBrk="1" hangingPunct="1">
              <a:spcBef>
                <a:spcPts val="600"/>
              </a:spcBef>
              <a:spcAft>
                <a:spcPts val="600"/>
              </a:spcAft>
            </a:pPr>
            <a:endParaRPr lang="en-US" sz="2400" dirty="0" smtClean="0"/>
          </a:p>
          <a:p>
            <a:pPr eaLnBrk="1" hangingPunct="1">
              <a:spcBef>
                <a:spcPts val="600"/>
              </a:spcBef>
              <a:spcAft>
                <a:spcPts val="600"/>
              </a:spcAft>
            </a:pPr>
            <a:r>
              <a:rPr lang="en-US" sz="2400" dirty="0" smtClean="0"/>
              <a:t>Test statistic = F</a:t>
            </a:r>
            <a:r>
              <a:rPr lang="en-US" sz="2400" baseline="-25000" dirty="0" smtClean="0"/>
              <a:t>0</a:t>
            </a:r>
            <a:r>
              <a:rPr lang="en-US" sz="2400" dirty="0" smtClean="0"/>
              <a:t> = MS</a:t>
            </a:r>
            <a:r>
              <a:rPr lang="en-US" sz="2400" baseline="-25000" dirty="0" smtClean="0"/>
              <a:t>R</a:t>
            </a:r>
            <a:r>
              <a:rPr lang="en-US" sz="2400" dirty="0" smtClean="0"/>
              <a:t>/MS</a:t>
            </a:r>
            <a:r>
              <a:rPr lang="en-US" sz="2400" baseline="-25000" dirty="0" smtClean="0"/>
              <a:t>E</a:t>
            </a:r>
          </a:p>
          <a:p>
            <a:pPr eaLnBrk="1" hangingPunct="1">
              <a:spcBef>
                <a:spcPts val="600"/>
              </a:spcBef>
              <a:spcAft>
                <a:spcPts val="600"/>
              </a:spcAft>
            </a:pPr>
            <a:endParaRPr lang="en-US" sz="2400" dirty="0" smtClean="0"/>
          </a:p>
          <a:p>
            <a:pPr eaLnBrk="1" hangingPunct="1">
              <a:spcBef>
                <a:spcPts val="600"/>
              </a:spcBef>
              <a:spcAft>
                <a:spcPts val="600"/>
              </a:spcAft>
            </a:pPr>
            <a:r>
              <a:rPr lang="en-US" sz="2400" dirty="0" smtClean="0"/>
              <a:t>Do </a:t>
            </a:r>
            <a:r>
              <a:rPr lang="en-US" sz="2400" b="1" dirty="0" smtClean="0">
                <a:solidFill>
                  <a:schemeClr val="accent2"/>
                </a:solidFill>
              </a:rPr>
              <a:t>ANOVA on Regression equation </a:t>
            </a:r>
            <a:r>
              <a:rPr lang="en-US" sz="2400" dirty="0" smtClean="0"/>
              <a:t>using Minitab</a:t>
            </a:r>
          </a:p>
          <a:p>
            <a:pPr lvl="1" eaLnBrk="1" hangingPunct="1">
              <a:spcBef>
                <a:spcPts val="600"/>
              </a:spcBef>
              <a:spcAft>
                <a:spcPts val="600"/>
              </a:spcAft>
              <a:buFont typeface="Arial" pitchFamily="34" charset="0"/>
              <a:buChar char="•"/>
            </a:pPr>
            <a:r>
              <a:rPr lang="en-US" sz="2400" dirty="0" smtClean="0"/>
              <a:t>How much response variability explained by regression equation</a:t>
            </a:r>
          </a:p>
        </p:txBody>
      </p:sp>
      <p:cxnSp>
        <p:nvCxnSpPr>
          <p:cNvPr id="7" name="Straight Arrow Connector 6"/>
          <p:cNvCxnSpPr/>
          <p:nvPr/>
        </p:nvCxnSpPr>
        <p:spPr>
          <a:xfrm flipV="1">
            <a:off x="2514600" y="4953000"/>
            <a:ext cx="114300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2179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77000" y="5486400"/>
            <a:ext cx="914400" cy="381000"/>
          </a:xfrm>
          <a:prstGeom prst="rect">
            <a:avLst/>
          </a:prstGeom>
          <a:solidFill>
            <a:schemeClr val="accent5">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7043" name="Rectangle 3"/>
          <p:cNvSpPr>
            <a:spLocks noGrp="1" noChangeArrowheads="1"/>
          </p:cNvSpPr>
          <p:nvPr>
            <p:ph type="body" idx="1"/>
          </p:nvPr>
        </p:nvSpPr>
        <p:spPr>
          <a:xfrm>
            <a:off x="152400" y="838200"/>
            <a:ext cx="8458200" cy="5867400"/>
          </a:xfrm>
        </p:spPr>
        <p:txBody>
          <a:bodyPr/>
          <a:lstStyle/>
          <a:p>
            <a:pPr>
              <a:spcBef>
                <a:spcPct val="0"/>
              </a:spcBef>
              <a:buFontTx/>
              <a:buNone/>
            </a:pPr>
            <a:r>
              <a:rPr lang="en-US" sz="1600" b="1" dirty="0" smtClean="0">
                <a:latin typeface="Courier New" pitchFamily="49" charset="0"/>
                <a:cs typeface="Courier New" pitchFamily="49" charset="0"/>
              </a:rPr>
              <a:t>Regression Analysis: strength versus hardwood </a:t>
            </a:r>
          </a:p>
          <a:p>
            <a:pPr marL="0" indent="0">
              <a:buNone/>
            </a:pPr>
            <a:r>
              <a:rPr lang="en-US" sz="1600" dirty="0">
                <a:latin typeface="Courier New" panose="02070309020205020404" pitchFamily="49" charset="0"/>
                <a:cs typeface="Courier New" panose="02070309020205020404" pitchFamily="49" charset="0"/>
              </a:rPr>
              <a:t>Analysis of </a:t>
            </a:r>
            <a:r>
              <a:rPr lang="en-US" sz="1600" dirty="0" smtClean="0">
                <a:latin typeface="Courier New" panose="02070309020205020404" pitchFamily="49" charset="0"/>
                <a:cs typeface="Courier New" panose="02070309020205020404" pitchFamily="49" charset="0"/>
              </a:rPr>
              <a:t>Variance</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Source                    DF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SS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MS  F-Value  P-Value</a:t>
            </a:r>
          </a:p>
          <a:p>
            <a:pPr marL="0" indent="0">
              <a:buNone/>
            </a:pPr>
            <a:r>
              <a:rPr lang="en-US" sz="1600" dirty="0">
                <a:latin typeface="Courier New" panose="02070309020205020404" pitchFamily="49" charset="0"/>
                <a:cs typeface="Courier New" panose="02070309020205020404" pitchFamily="49" charset="0"/>
              </a:rPr>
              <a:t>Regression                 1  364.01  364.008    53.76    0.000</a:t>
            </a:r>
          </a:p>
          <a:p>
            <a:pPr marL="0" indent="0">
              <a:buNone/>
            </a:pPr>
            <a:r>
              <a:rPr lang="en-US" sz="1600" dirty="0">
                <a:latin typeface="Courier New" panose="02070309020205020404" pitchFamily="49" charset="0"/>
                <a:cs typeface="Courier New" panose="02070309020205020404" pitchFamily="49" charset="0"/>
              </a:rPr>
              <a:t>  hardwood concentration   1  364.01  364.008    53.76    0.000</a:t>
            </a:r>
          </a:p>
          <a:p>
            <a:pPr marL="0" indent="0">
              <a:buNone/>
            </a:pPr>
            <a:r>
              <a:rPr lang="en-US" sz="1600" dirty="0">
                <a:latin typeface="Courier New" panose="02070309020205020404" pitchFamily="49" charset="0"/>
                <a:cs typeface="Courier New" panose="02070309020205020404" pitchFamily="49" charset="0"/>
              </a:rPr>
              <a:t>Error                     22  148.95    6.770</a:t>
            </a:r>
          </a:p>
          <a:p>
            <a:pPr marL="0" indent="0">
              <a:buNone/>
            </a:pPr>
            <a:r>
              <a:rPr lang="en-US" sz="1600" dirty="0">
                <a:latin typeface="Courier New" panose="02070309020205020404" pitchFamily="49" charset="0"/>
                <a:cs typeface="Courier New" panose="02070309020205020404" pitchFamily="49" charset="0"/>
              </a:rPr>
              <a:t>  Lack-of-Fit              2   18.78    9.392     1.44    0.260</a:t>
            </a:r>
          </a:p>
          <a:p>
            <a:pPr marL="0" indent="0">
              <a:buNone/>
            </a:pPr>
            <a:r>
              <a:rPr lang="en-US" sz="1600" dirty="0">
                <a:latin typeface="Courier New" panose="02070309020205020404" pitchFamily="49" charset="0"/>
                <a:cs typeface="Courier New" panose="02070309020205020404" pitchFamily="49" charset="0"/>
              </a:rPr>
              <a:t>  Pure Error              20  130.17    6.508</a:t>
            </a:r>
          </a:p>
          <a:p>
            <a:pPr marL="0" indent="0">
              <a:buNone/>
            </a:pPr>
            <a:r>
              <a:rPr lang="en-US" sz="1600" dirty="0">
                <a:latin typeface="Courier New" panose="02070309020205020404" pitchFamily="49" charset="0"/>
                <a:cs typeface="Courier New" panose="02070309020205020404" pitchFamily="49" charset="0"/>
              </a:rPr>
              <a:t>Total                     23  512.96</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Model </a:t>
            </a:r>
            <a:r>
              <a:rPr lang="en-US" sz="1600" dirty="0" smtClean="0">
                <a:latin typeface="Courier New" panose="02070309020205020404" pitchFamily="49" charset="0"/>
                <a:cs typeface="Courier New" panose="02070309020205020404" pitchFamily="49" charset="0"/>
              </a:rPr>
              <a:t>Summary</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S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pred</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2.60201  70.96%     69.64%      65.18</a:t>
            </a: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smtClean="0">
                <a:latin typeface="Courier New" panose="02070309020205020404" pitchFamily="49" charset="0"/>
                <a:cs typeface="Courier New" panose="02070309020205020404" pitchFamily="49" charset="0"/>
              </a:rPr>
              <a:t>Coefficients</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Term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SE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T-Value  P-Value   VIF</a:t>
            </a:r>
          </a:p>
          <a:p>
            <a:pPr marL="0" indent="0">
              <a:buNone/>
            </a:pPr>
            <a:r>
              <a:rPr lang="fr-FR" sz="1600" dirty="0">
                <a:latin typeface="Courier New" panose="02070309020205020404" pitchFamily="49" charset="0"/>
                <a:cs typeface="Courier New" panose="02070309020205020404" pitchFamily="49" charset="0"/>
              </a:rPr>
              <a:t>Constant                  7.25     1.30     5.57    0.000</a:t>
            </a:r>
          </a:p>
          <a:p>
            <a:pPr marL="0" indent="0">
              <a:buNone/>
            </a:pPr>
            <a:r>
              <a:rPr lang="en-US" sz="1600" dirty="0">
                <a:latin typeface="Courier New" panose="02070309020205020404" pitchFamily="49" charset="0"/>
                <a:cs typeface="Courier New" panose="02070309020205020404" pitchFamily="49" charset="0"/>
              </a:rPr>
              <a:t>hardwood concentration  0.6967   0.0950     7.33    0.000  </a:t>
            </a:r>
            <a:r>
              <a:rPr lang="en-US" sz="1600" dirty="0" smtClean="0">
                <a:latin typeface="Courier New" panose="02070309020205020404" pitchFamily="49" charset="0"/>
                <a:cs typeface="Courier New" panose="02070309020205020404" pitchFamily="49" charset="0"/>
              </a:rPr>
              <a:t>1.00</a:t>
            </a:r>
            <a:endParaRPr lang="en-US" sz="1600" dirty="0">
              <a:latin typeface="Courier New" panose="02070309020205020404" pitchFamily="49" charset="0"/>
              <a:cs typeface="Courier New" panose="02070309020205020404" pitchFamily="49" charset="0"/>
            </a:endParaRP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Regression </a:t>
            </a:r>
            <a:r>
              <a:rPr lang="en-US" sz="1600" dirty="0" smtClean="0">
                <a:latin typeface="Courier New" panose="02070309020205020404" pitchFamily="49" charset="0"/>
                <a:cs typeface="Courier New" panose="02070309020205020404" pitchFamily="49" charset="0"/>
              </a:rPr>
              <a:t>Equation</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tensile strength = 7.25 + 0.6967 hardwood concentration</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pPr marL="0" indent="0">
              <a:spcBef>
                <a:spcPct val="0"/>
              </a:spcBef>
              <a:buNone/>
            </a:pPr>
            <a:endParaRPr lang="en-US" sz="1800" dirty="0" smtClean="0">
              <a:latin typeface="Courier New" pitchFamily="49" charset="0"/>
              <a:cs typeface="Courier New" pitchFamily="49" charset="0"/>
            </a:endParaRPr>
          </a:p>
          <a:p>
            <a:pPr marL="0" indent="0" eaLnBrk="1" hangingPunct="1">
              <a:lnSpc>
                <a:spcPct val="80000"/>
              </a:lnSpc>
              <a:spcBef>
                <a:spcPct val="0"/>
              </a:spcBef>
              <a:buNone/>
            </a:pPr>
            <a:endParaRPr lang="en-US" sz="1800" dirty="0" smtClean="0">
              <a:latin typeface="Courier New" pitchFamily="49" charset="0"/>
              <a:cs typeface="Courier New" pitchFamily="49" charset="0"/>
            </a:endParaRPr>
          </a:p>
        </p:txBody>
      </p:sp>
      <p:sp>
        <p:nvSpPr>
          <p:cNvPr id="8704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87045" name="Rectangle 2"/>
          <p:cNvSpPr>
            <a:spLocks noGrp="1" noChangeArrowheads="1"/>
          </p:cNvSpPr>
          <p:nvPr>
            <p:ph type="title"/>
          </p:nvPr>
        </p:nvSpPr>
        <p:spPr/>
        <p:txBody>
          <a:bodyPr/>
          <a:lstStyle/>
          <a:p>
            <a:pPr eaLnBrk="1" hangingPunct="1"/>
            <a:r>
              <a:rPr lang="en-US" smtClean="0"/>
              <a:t>Regression Analysis in Minitab</a:t>
            </a:r>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222</a:t>
            </a:fld>
            <a:endParaRPr lang="en-US"/>
          </a:p>
        </p:txBody>
      </p:sp>
      <p:sp>
        <p:nvSpPr>
          <p:cNvPr id="8" name="TextBox 7"/>
          <p:cNvSpPr txBox="1"/>
          <p:nvPr/>
        </p:nvSpPr>
        <p:spPr>
          <a:xfrm>
            <a:off x="5867400" y="3007521"/>
            <a:ext cx="2971800" cy="1908215"/>
          </a:xfrm>
          <a:prstGeom prst="rect">
            <a:avLst/>
          </a:prstGeom>
          <a:solidFill>
            <a:schemeClr val="accent5">
              <a:lumMod val="90000"/>
            </a:schemeClr>
          </a:solidFill>
        </p:spPr>
        <p:txBody>
          <a:bodyPr wrap="square">
            <a:spAutoFit/>
          </a:bodyPr>
          <a:lstStyle/>
          <a:p>
            <a:pPr>
              <a:spcAft>
                <a:spcPts val="600"/>
              </a:spcAft>
              <a:defRPr/>
            </a:pPr>
            <a:r>
              <a:rPr lang="en-US" dirty="0"/>
              <a:t>If P-value &lt; </a:t>
            </a:r>
            <a:r>
              <a:rPr lang="el-GR" dirty="0"/>
              <a:t>α</a:t>
            </a:r>
            <a:r>
              <a:rPr lang="en-US" dirty="0"/>
              <a:t>, then reject H</a:t>
            </a:r>
            <a:r>
              <a:rPr lang="en-US" baseline="-25000" dirty="0"/>
              <a:t>0</a:t>
            </a:r>
            <a:r>
              <a:rPr lang="en-US" dirty="0"/>
              <a:t>: </a:t>
            </a:r>
            <a:r>
              <a:rPr lang="el-GR" dirty="0"/>
              <a:t>β</a:t>
            </a:r>
            <a:r>
              <a:rPr lang="en-US" baseline="-25000" dirty="0"/>
              <a:t>1</a:t>
            </a:r>
            <a:r>
              <a:rPr lang="en-US" dirty="0"/>
              <a:t>=0</a:t>
            </a:r>
          </a:p>
          <a:p>
            <a:pPr>
              <a:spcAft>
                <a:spcPts val="600"/>
              </a:spcAft>
              <a:defRPr/>
            </a:pPr>
            <a:endParaRPr lang="en-US" dirty="0"/>
          </a:p>
          <a:p>
            <a:pPr>
              <a:spcAft>
                <a:spcPts val="600"/>
              </a:spcAft>
              <a:defRPr/>
            </a:pPr>
            <a:r>
              <a:rPr lang="en-US" dirty="0"/>
              <a:t>If P-value &lt; </a:t>
            </a:r>
            <a:r>
              <a:rPr lang="el-GR" dirty="0"/>
              <a:t>α</a:t>
            </a:r>
            <a:r>
              <a:rPr lang="en-US" dirty="0"/>
              <a:t>, then believe there is a sig. relationship between X &amp; Y</a:t>
            </a:r>
          </a:p>
        </p:txBody>
      </p:sp>
    </p:spTree>
    <p:extLst>
      <p:ext uri="{BB962C8B-B14F-4D97-AF65-F5344CB8AC3E}">
        <p14:creationId xmlns:p14="http://schemas.microsoft.com/office/powerpoint/2010/main" val="399182469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98307" name="Slide Number Placeholder 5"/>
          <p:cNvSpPr>
            <a:spLocks noGrp="1"/>
          </p:cNvSpPr>
          <p:nvPr>
            <p:ph type="sldNum" sz="quarter" idx="12"/>
          </p:nvPr>
        </p:nvSpPr>
        <p:spPr>
          <a:noFill/>
        </p:spPr>
        <p:txBody>
          <a:bodyPr/>
          <a:lstStyle/>
          <a:p>
            <a:fld id="{652B85B1-C218-4526-BD27-C7E5C1DD4F69}" type="slidenum">
              <a:rPr lang="en-US" smtClean="0"/>
              <a:pPr/>
              <a:t>223</a:t>
            </a:fld>
            <a:endParaRPr lang="en-US" smtClean="0"/>
          </a:p>
        </p:txBody>
      </p:sp>
      <p:sp>
        <p:nvSpPr>
          <p:cNvPr id="98308" name="Rectangle 2"/>
          <p:cNvSpPr>
            <a:spLocks noGrp="1" noChangeArrowheads="1"/>
          </p:cNvSpPr>
          <p:nvPr>
            <p:ph type="title"/>
          </p:nvPr>
        </p:nvSpPr>
        <p:spPr/>
        <p:txBody>
          <a:bodyPr/>
          <a:lstStyle/>
          <a:p>
            <a:pPr eaLnBrk="1" hangingPunct="1"/>
            <a:r>
              <a:rPr lang="en-US" smtClean="0"/>
              <a:t>ANOVA </a:t>
            </a:r>
            <a:r>
              <a:rPr lang="en-US" b="1" smtClean="0">
                <a:solidFill>
                  <a:srgbClr val="FF0000"/>
                </a:solidFill>
              </a:rPr>
              <a:t>NOTES</a:t>
            </a:r>
          </a:p>
        </p:txBody>
      </p:sp>
      <p:sp>
        <p:nvSpPr>
          <p:cNvPr id="98309" name="Rectangle 3"/>
          <p:cNvSpPr>
            <a:spLocks noGrp="1" noChangeArrowheads="1"/>
          </p:cNvSpPr>
          <p:nvPr>
            <p:ph type="body" idx="1"/>
          </p:nvPr>
        </p:nvSpPr>
        <p:spPr>
          <a:xfrm>
            <a:off x="381000" y="1066800"/>
            <a:ext cx="8458200" cy="4983163"/>
          </a:xfrm>
        </p:spPr>
        <p:txBody>
          <a:bodyPr/>
          <a:lstStyle/>
          <a:p>
            <a:pPr eaLnBrk="1" hangingPunct="1">
              <a:spcBef>
                <a:spcPts val="600"/>
              </a:spcBef>
              <a:spcAft>
                <a:spcPts val="600"/>
              </a:spcAft>
            </a:pPr>
            <a:r>
              <a:rPr lang="en-US" sz="2400" dirty="0" smtClean="0"/>
              <a:t>ANOVA from designed experiment NOT same as ANOVA from regression</a:t>
            </a:r>
          </a:p>
          <a:p>
            <a:pPr eaLnBrk="1" hangingPunct="1">
              <a:spcBef>
                <a:spcPts val="600"/>
              </a:spcBef>
              <a:spcAft>
                <a:spcPts val="600"/>
              </a:spcAft>
            </a:pPr>
            <a:r>
              <a:rPr lang="en-US" sz="2400" dirty="0" smtClean="0"/>
              <a:t>In general, ANOVA shows how much variability in data can be explained and how much cannot (random error)</a:t>
            </a:r>
          </a:p>
          <a:p>
            <a:pPr eaLnBrk="1" hangingPunct="1">
              <a:spcBef>
                <a:spcPts val="600"/>
              </a:spcBef>
              <a:spcAft>
                <a:spcPts val="600"/>
              </a:spcAft>
            </a:pPr>
            <a:r>
              <a:rPr lang="en-US" sz="2400" dirty="0" smtClean="0"/>
              <a:t>Designed experiment ANOVA</a:t>
            </a:r>
          </a:p>
          <a:p>
            <a:pPr lvl="1" eaLnBrk="1" hangingPunct="1">
              <a:spcBef>
                <a:spcPts val="600"/>
              </a:spcBef>
              <a:spcAft>
                <a:spcPts val="600"/>
              </a:spcAft>
            </a:pPr>
            <a:r>
              <a:rPr lang="en-US" sz="2000" dirty="0" smtClean="0"/>
              <a:t>How much variability explained by different factor levels</a:t>
            </a:r>
          </a:p>
          <a:p>
            <a:pPr eaLnBrk="1" hangingPunct="1">
              <a:spcBef>
                <a:spcPts val="600"/>
              </a:spcBef>
              <a:spcAft>
                <a:spcPts val="600"/>
              </a:spcAft>
            </a:pPr>
            <a:r>
              <a:rPr lang="en-US" sz="2400" dirty="0" smtClean="0"/>
              <a:t>Regression ANOVA shows </a:t>
            </a:r>
          </a:p>
          <a:p>
            <a:pPr lvl="1" eaLnBrk="1" hangingPunct="1">
              <a:spcBef>
                <a:spcPts val="600"/>
              </a:spcBef>
              <a:spcAft>
                <a:spcPts val="600"/>
              </a:spcAft>
            </a:pPr>
            <a:r>
              <a:rPr lang="en-US" sz="2000" dirty="0" smtClean="0"/>
              <a:t>How much variability explained by regression equation</a:t>
            </a:r>
          </a:p>
          <a:p>
            <a:pPr eaLnBrk="1" hangingPunct="1">
              <a:spcBef>
                <a:spcPts val="600"/>
              </a:spcBef>
              <a:spcAft>
                <a:spcPts val="600"/>
              </a:spcAft>
            </a:pPr>
            <a:endParaRPr lang="en-US" sz="2400" dirty="0" smtClean="0"/>
          </a:p>
          <a:p>
            <a:pPr eaLnBrk="1" hangingPunct="1">
              <a:spcBef>
                <a:spcPts val="600"/>
              </a:spcBef>
              <a:spcAft>
                <a:spcPts val="600"/>
              </a:spcAft>
            </a:pPr>
            <a:r>
              <a:rPr lang="en-US" sz="2400" dirty="0" smtClean="0"/>
              <a:t>Designed experiment ANOVA and Regression ANOVA will have same </a:t>
            </a:r>
            <a:r>
              <a:rPr lang="en-US" sz="2400" dirty="0" err="1" smtClean="0"/>
              <a:t>SS</a:t>
            </a:r>
            <a:r>
              <a:rPr lang="en-US" sz="2400" baseline="-25000" dirty="0" err="1" smtClean="0"/>
              <a:t>Total</a:t>
            </a:r>
            <a:endParaRPr lang="en-US" sz="2400" dirty="0" smtClean="0"/>
          </a:p>
          <a:p>
            <a:pPr eaLnBrk="1" hangingPunct="1">
              <a:spcBef>
                <a:spcPts val="600"/>
              </a:spcBef>
              <a:spcAft>
                <a:spcPts val="600"/>
              </a:spcAft>
            </a:pPr>
            <a:r>
              <a:rPr lang="en-US" sz="2400" dirty="0" smtClean="0"/>
              <a:t>However </a:t>
            </a:r>
            <a:r>
              <a:rPr lang="en-US" sz="2400" dirty="0" err="1" smtClean="0"/>
              <a:t>SS</a:t>
            </a:r>
            <a:r>
              <a:rPr lang="en-US" sz="2400" baseline="-25000" dirty="0" err="1" smtClean="0"/>
              <a:t>regression</a:t>
            </a:r>
            <a:r>
              <a:rPr lang="en-US" sz="2400" dirty="0" smtClean="0"/>
              <a:t> </a:t>
            </a:r>
            <a:r>
              <a:rPr lang="en-US" sz="2400" dirty="0" smtClean="0">
                <a:cs typeface="Arial" pitchFamily="34" charset="0"/>
              </a:rPr>
              <a:t>≠</a:t>
            </a:r>
            <a:r>
              <a:rPr lang="en-US" sz="2400" dirty="0" smtClean="0"/>
              <a:t> </a:t>
            </a:r>
            <a:r>
              <a:rPr lang="en-US" sz="2400" dirty="0" err="1" smtClean="0"/>
              <a:t>SS</a:t>
            </a:r>
            <a:r>
              <a:rPr lang="en-US" sz="2400" baseline="-25000" dirty="0" err="1" smtClean="0"/>
              <a:t>factor</a:t>
            </a:r>
            <a:r>
              <a:rPr lang="en-US" sz="2400" dirty="0" smtClean="0"/>
              <a:t> AND </a:t>
            </a:r>
            <a:r>
              <a:rPr lang="en-US" sz="2400" dirty="0" err="1" smtClean="0"/>
              <a:t>df</a:t>
            </a:r>
            <a:r>
              <a:rPr lang="en-US" sz="2400" baseline="-25000" dirty="0" err="1" smtClean="0"/>
              <a:t>regression</a:t>
            </a:r>
            <a:r>
              <a:rPr lang="en-US" sz="2400" dirty="0" smtClean="0"/>
              <a:t> </a:t>
            </a:r>
            <a:r>
              <a:rPr lang="en-US" sz="2400" dirty="0" smtClean="0">
                <a:cs typeface="Arial" pitchFamily="34" charset="0"/>
              </a:rPr>
              <a:t>≠ </a:t>
            </a:r>
            <a:r>
              <a:rPr lang="en-US" sz="2400" dirty="0" err="1" smtClean="0"/>
              <a:t>df</a:t>
            </a:r>
            <a:r>
              <a:rPr lang="en-US" sz="2400" baseline="-25000" dirty="0" err="1" smtClean="0"/>
              <a:t>factor</a:t>
            </a:r>
            <a:endParaRPr lang="en-US" sz="2400" baseline="-25000" dirty="0" smtClean="0"/>
          </a:p>
        </p:txBody>
      </p:sp>
    </p:spTree>
    <p:extLst>
      <p:ext uri="{BB962C8B-B14F-4D97-AF65-F5344CB8AC3E}">
        <p14:creationId xmlns:p14="http://schemas.microsoft.com/office/powerpoint/2010/main" val="210435609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smtClean="0"/>
              <a:t>2 different ANOVAs</a:t>
            </a:r>
          </a:p>
        </p:txBody>
      </p:sp>
      <p:sp>
        <p:nvSpPr>
          <p:cNvPr id="99331" name="Content Placeholder 2"/>
          <p:cNvSpPr>
            <a:spLocks noGrp="1"/>
          </p:cNvSpPr>
          <p:nvPr>
            <p:ph idx="1"/>
          </p:nvPr>
        </p:nvSpPr>
        <p:spPr>
          <a:xfrm>
            <a:off x="304800" y="693737"/>
            <a:ext cx="8229600" cy="4525963"/>
          </a:xfrm>
        </p:spPr>
        <p:txBody>
          <a:bodyPr/>
          <a:lstStyle/>
          <a:p>
            <a:pPr>
              <a:spcBef>
                <a:spcPct val="0"/>
              </a:spcBef>
            </a:pPr>
            <a:r>
              <a:rPr lang="en-US" sz="2800" dirty="0" smtClean="0">
                <a:cs typeface="Courier New" pitchFamily="49" charset="0"/>
              </a:rPr>
              <a:t>ANOVA from Designed Experiment</a:t>
            </a:r>
          </a:p>
          <a:p>
            <a:pPr>
              <a:spcBef>
                <a:spcPct val="0"/>
              </a:spcBef>
              <a:buFontTx/>
              <a:buNone/>
            </a:pPr>
            <a:endParaRPr lang="en-US" sz="2000" b="1" dirty="0" smtClean="0">
              <a:latin typeface="Courier New" pitchFamily="49" charset="0"/>
              <a:cs typeface="Courier New" pitchFamily="49" charset="0"/>
            </a:endParaRPr>
          </a:p>
          <a:p>
            <a:pPr>
              <a:spcBef>
                <a:spcPct val="0"/>
              </a:spcBef>
              <a:buFontTx/>
              <a:buNone/>
            </a:pPr>
            <a:r>
              <a:rPr lang="en-US" sz="2000" b="1" dirty="0" smtClean="0">
                <a:latin typeface="Courier New" pitchFamily="49" charset="0"/>
              </a:rPr>
              <a:t>General Linear Model: strength versus hardwood </a:t>
            </a:r>
            <a:endParaRPr lang="en-US" sz="2000" dirty="0" smtClean="0">
              <a:latin typeface="Courier New" pitchFamily="49" charset="0"/>
            </a:endParaRPr>
          </a:p>
          <a:p>
            <a:pPr>
              <a:spcBef>
                <a:spcPct val="0"/>
              </a:spcBef>
              <a:buFontTx/>
              <a:buNone/>
            </a:pPr>
            <a:r>
              <a:rPr lang="en-US" sz="1600" dirty="0">
                <a:latin typeface="Courier New" pitchFamily="49" charset="0"/>
              </a:rPr>
              <a:t>Analysis of Variance</a:t>
            </a:r>
          </a:p>
          <a:p>
            <a:pPr>
              <a:spcBef>
                <a:spcPct val="0"/>
              </a:spcBef>
              <a:buFontTx/>
              <a:buNone/>
            </a:pPr>
            <a:endParaRPr lang="en-US" sz="1600" dirty="0">
              <a:latin typeface="Courier New" pitchFamily="49" charset="0"/>
            </a:endParaRPr>
          </a:p>
          <a:p>
            <a:pPr>
              <a:spcBef>
                <a:spcPct val="0"/>
              </a:spcBef>
              <a:buFontTx/>
              <a:buNone/>
            </a:pPr>
            <a:r>
              <a:rPr lang="en-US" sz="1600" dirty="0">
                <a:latin typeface="Courier New" pitchFamily="49" charset="0"/>
              </a:rPr>
              <a:t>Source                    DF  </a:t>
            </a:r>
            <a:r>
              <a:rPr lang="en-US" sz="1600" dirty="0" err="1">
                <a:latin typeface="Courier New" pitchFamily="49" charset="0"/>
              </a:rPr>
              <a:t>Adj</a:t>
            </a:r>
            <a:r>
              <a:rPr lang="en-US" sz="1600" dirty="0">
                <a:latin typeface="Courier New" pitchFamily="49" charset="0"/>
              </a:rPr>
              <a:t> SS   </a:t>
            </a:r>
            <a:r>
              <a:rPr lang="en-US" sz="1600" dirty="0" err="1">
                <a:latin typeface="Courier New" pitchFamily="49" charset="0"/>
              </a:rPr>
              <a:t>Adj</a:t>
            </a:r>
            <a:r>
              <a:rPr lang="en-US" sz="1600" dirty="0">
                <a:latin typeface="Courier New" pitchFamily="49" charset="0"/>
              </a:rPr>
              <a:t> MS  F-Value  P-Value</a:t>
            </a:r>
          </a:p>
          <a:p>
            <a:pPr>
              <a:spcBef>
                <a:spcPct val="0"/>
              </a:spcBef>
              <a:buFontTx/>
              <a:buNone/>
            </a:pPr>
            <a:r>
              <a:rPr lang="en-US" sz="1600" dirty="0">
                <a:latin typeface="Courier New" pitchFamily="49" charset="0"/>
              </a:rPr>
              <a:t>  hardwood concentration   3   382.8  127.597    19.61    0.000</a:t>
            </a:r>
          </a:p>
          <a:p>
            <a:pPr>
              <a:spcBef>
                <a:spcPct val="0"/>
              </a:spcBef>
              <a:buFontTx/>
              <a:buNone/>
            </a:pPr>
            <a:r>
              <a:rPr lang="en-US" sz="1600" dirty="0">
                <a:latin typeface="Courier New" pitchFamily="49" charset="0"/>
              </a:rPr>
              <a:t>Error                     20   130.2    6.508</a:t>
            </a:r>
          </a:p>
          <a:p>
            <a:pPr>
              <a:spcBef>
                <a:spcPct val="0"/>
              </a:spcBef>
              <a:buFontTx/>
              <a:buNone/>
            </a:pPr>
            <a:r>
              <a:rPr lang="en-US" sz="1600" dirty="0">
                <a:latin typeface="Courier New" pitchFamily="49" charset="0"/>
              </a:rPr>
              <a:t>Total                     23   513.0</a:t>
            </a:r>
          </a:p>
          <a:p>
            <a:pPr>
              <a:buFontTx/>
              <a:buNone/>
            </a:pPr>
            <a:endParaRPr lang="en-US" sz="1000" dirty="0" smtClean="0">
              <a:latin typeface="Courier New" pitchFamily="49" charset="0"/>
              <a:cs typeface="Courier New" pitchFamily="49" charset="0"/>
            </a:endParaRPr>
          </a:p>
          <a:p>
            <a:r>
              <a:rPr lang="en-US" sz="2800" dirty="0" smtClean="0">
                <a:cs typeface="Courier New" pitchFamily="49" charset="0"/>
              </a:rPr>
              <a:t>ANOVA from Regression Analysis</a:t>
            </a:r>
          </a:p>
          <a:p>
            <a:pPr>
              <a:spcBef>
                <a:spcPct val="0"/>
              </a:spcBef>
              <a:buFontTx/>
              <a:buNone/>
            </a:pPr>
            <a:endParaRPr lang="en-US" sz="2000" dirty="0" smtClean="0">
              <a:latin typeface="Courier New" pitchFamily="49" charset="0"/>
              <a:cs typeface="Courier New" pitchFamily="49" charset="0"/>
            </a:endParaRPr>
          </a:p>
          <a:p>
            <a:pPr marL="0" indent="0">
              <a:buNone/>
            </a:pPr>
            <a:r>
              <a:rPr lang="en-US" sz="1600" dirty="0">
                <a:latin typeface="Courier New" panose="02070309020205020404" pitchFamily="49" charset="0"/>
                <a:cs typeface="Courier New" panose="02070309020205020404" pitchFamily="49" charset="0"/>
              </a:rPr>
              <a:t>Analysis of Variance</a:t>
            </a:r>
          </a:p>
          <a:p>
            <a:pPr marL="0" indent="0">
              <a:buNone/>
            </a:pPr>
            <a:r>
              <a:rPr lang="en-US" sz="1600" dirty="0">
                <a:latin typeface="Courier New" panose="02070309020205020404" pitchFamily="49" charset="0"/>
                <a:cs typeface="Courier New" panose="02070309020205020404" pitchFamily="49" charset="0"/>
              </a:rPr>
              <a:t>Source                    DF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SS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MS  F-Value  P-Value</a:t>
            </a:r>
          </a:p>
          <a:p>
            <a:pPr marL="0" indent="0">
              <a:buNone/>
            </a:pPr>
            <a:r>
              <a:rPr lang="en-US" sz="1600" dirty="0">
                <a:latin typeface="Courier New" panose="02070309020205020404" pitchFamily="49" charset="0"/>
                <a:cs typeface="Courier New" panose="02070309020205020404" pitchFamily="49" charset="0"/>
              </a:rPr>
              <a:t>Regression                 1  364.01  364.008    53.76    0.000</a:t>
            </a:r>
          </a:p>
          <a:p>
            <a:pPr marL="0" indent="0">
              <a:buNone/>
            </a:pPr>
            <a:r>
              <a:rPr lang="en-US" sz="1600" dirty="0">
                <a:latin typeface="Courier New" panose="02070309020205020404" pitchFamily="49" charset="0"/>
                <a:cs typeface="Courier New" panose="02070309020205020404" pitchFamily="49" charset="0"/>
              </a:rPr>
              <a:t>  hardwood concentration   1  364.01  364.008    53.76    0.000</a:t>
            </a:r>
          </a:p>
          <a:p>
            <a:pPr marL="0" indent="0">
              <a:buNone/>
            </a:pPr>
            <a:r>
              <a:rPr lang="en-US" sz="1600" dirty="0">
                <a:latin typeface="Courier New" panose="02070309020205020404" pitchFamily="49" charset="0"/>
                <a:cs typeface="Courier New" panose="02070309020205020404" pitchFamily="49" charset="0"/>
              </a:rPr>
              <a:t>Error                     22  148.95    6.770</a:t>
            </a:r>
          </a:p>
          <a:p>
            <a:pPr marL="0" indent="0">
              <a:buNone/>
            </a:pPr>
            <a:r>
              <a:rPr lang="en-US" sz="1600" dirty="0">
                <a:latin typeface="Courier New" panose="02070309020205020404" pitchFamily="49" charset="0"/>
                <a:cs typeface="Courier New" panose="02070309020205020404" pitchFamily="49" charset="0"/>
              </a:rPr>
              <a:t>  Lack-of-Fit              2   18.78    9.392     1.44    0.260</a:t>
            </a:r>
          </a:p>
          <a:p>
            <a:pPr marL="0" indent="0">
              <a:buNone/>
            </a:pPr>
            <a:r>
              <a:rPr lang="en-US" sz="1600" dirty="0">
                <a:latin typeface="Courier New" panose="02070309020205020404" pitchFamily="49" charset="0"/>
                <a:cs typeface="Courier New" panose="02070309020205020404" pitchFamily="49" charset="0"/>
              </a:rPr>
              <a:t>  Pure Error              20  130.17    6.508</a:t>
            </a:r>
          </a:p>
          <a:p>
            <a:pPr marL="0" indent="0">
              <a:buNone/>
            </a:pPr>
            <a:r>
              <a:rPr lang="en-US" sz="1600" dirty="0">
                <a:latin typeface="Courier New" panose="02070309020205020404" pitchFamily="49" charset="0"/>
                <a:cs typeface="Courier New" panose="02070309020205020404" pitchFamily="49" charset="0"/>
              </a:rPr>
              <a:t>Total                     23  512.96</a:t>
            </a:r>
          </a:p>
          <a:p>
            <a:pPr>
              <a:buFontTx/>
              <a:buNone/>
            </a:pPr>
            <a:endParaRPr lang="en-US" sz="1600" dirty="0" smtClean="0">
              <a:latin typeface="Courier New" pitchFamily="49" charset="0"/>
              <a:cs typeface="Courier New" pitchFamily="49" charset="0"/>
            </a:endParaRPr>
          </a:p>
        </p:txBody>
      </p:sp>
      <p:sp>
        <p:nvSpPr>
          <p:cNvPr id="99332"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99333" name="Slide Number Placeholder 4"/>
          <p:cNvSpPr>
            <a:spLocks noGrp="1"/>
          </p:cNvSpPr>
          <p:nvPr>
            <p:ph type="sldNum" sz="quarter" idx="12"/>
          </p:nvPr>
        </p:nvSpPr>
        <p:spPr>
          <a:noFill/>
        </p:spPr>
        <p:txBody>
          <a:bodyPr/>
          <a:lstStyle/>
          <a:p>
            <a:fld id="{1B907460-7B25-4EA2-8870-04F24F4A2CCE}" type="slidenum">
              <a:rPr lang="en-US" smtClean="0"/>
              <a:pPr/>
              <a:t>224</a:t>
            </a:fld>
            <a:endParaRPr lang="en-US" smtClean="0"/>
          </a:p>
        </p:txBody>
      </p:sp>
      <p:sp>
        <p:nvSpPr>
          <p:cNvPr id="6" name="Rectangle 5"/>
          <p:cNvSpPr/>
          <p:nvPr/>
        </p:nvSpPr>
        <p:spPr>
          <a:xfrm>
            <a:off x="4027918" y="2956718"/>
            <a:ext cx="1066800" cy="2857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3962400" y="6324600"/>
            <a:ext cx="10668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3364194" y="2031584"/>
            <a:ext cx="533400" cy="1295400"/>
          </a:xfrm>
          <a:prstGeom prst="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3352800" y="4410520"/>
            <a:ext cx="609600" cy="2218880"/>
          </a:xfrm>
          <a:prstGeom prst="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6056120" y="2199830"/>
            <a:ext cx="1066800" cy="685800"/>
          </a:xfrm>
          <a:prstGeom prst="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6019800" y="4476750"/>
            <a:ext cx="1066800" cy="960437"/>
          </a:xfrm>
          <a:prstGeom prst="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09141678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Adequacy of the Regression Model </a:t>
            </a:r>
            <a:endParaRPr lang="en-US" sz="4000" dirty="0"/>
          </a:p>
        </p:txBody>
      </p:sp>
      <p:sp>
        <p:nvSpPr>
          <p:cNvPr id="3" name="Content Placeholder 2"/>
          <p:cNvSpPr>
            <a:spLocks noGrp="1"/>
          </p:cNvSpPr>
          <p:nvPr>
            <p:ph idx="1"/>
          </p:nvPr>
        </p:nvSpPr>
        <p:spPr>
          <a:xfrm>
            <a:off x="304800" y="1295400"/>
            <a:ext cx="8610600" cy="4525963"/>
          </a:xfrm>
        </p:spPr>
        <p:txBody>
          <a:bodyPr/>
          <a:lstStyle/>
          <a:p>
            <a:pPr>
              <a:buNone/>
            </a:pPr>
            <a:r>
              <a:rPr lang="en-US" sz="2800" b="1" dirty="0" smtClean="0">
                <a:solidFill>
                  <a:schemeClr val="accent2"/>
                </a:solidFill>
              </a:rPr>
              <a:t>Coefficient of Determination (R</a:t>
            </a:r>
            <a:r>
              <a:rPr lang="en-US" sz="2800" b="1" baseline="30000" dirty="0" smtClean="0">
                <a:solidFill>
                  <a:schemeClr val="accent2"/>
                </a:solidFill>
              </a:rPr>
              <a:t>2</a:t>
            </a:r>
            <a:r>
              <a:rPr lang="en-US" sz="2800" b="1" dirty="0" smtClean="0">
                <a:solidFill>
                  <a:schemeClr val="accent2"/>
                </a:solidFill>
              </a:rPr>
              <a:t>)</a:t>
            </a:r>
          </a:p>
          <a:p>
            <a:pPr>
              <a:buNone/>
            </a:pPr>
            <a:endParaRPr lang="en-US" sz="2800" b="1" dirty="0" smtClean="0">
              <a:solidFill>
                <a:schemeClr val="accent2"/>
              </a:solidFill>
            </a:endParaRPr>
          </a:p>
          <a:p>
            <a:r>
              <a:rPr lang="en-US" sz="2400" dirty="0" smtClean="0">
                <a:solidFill>
                  <a:srgbClr val="000000"/>
                </a:solidFill>
              </a:rPr>
              <a:t>The quantity R</a:t>
            </a:r>
            <a:r>
              <a:rPr lang="en-US" sz="2400" baseline="30000" dirty="0" smtClean="0">
                <a:solidFill>
                  <a:srgbClr val="000000"/>
                </a:solidFill>
              </a:rPr>
              <a:t>2 </a:t>
            </a:r>
            <a:r>
              <a:rPr lang="en-US" sz="2400" dirty="0" smtClean="0">
                <a:solidFill>
                  <a:srgbClr val="000000"/>
                </a:solidFill>
              </a:rPr>
              <a:t>is called the </a:t>
            </a:r>
            <a:r>
              <a:rPr lang="en-US" sz="2400" b="1" dirty="0" smtClean="0">
                <a:solidFill>
                  <a:schemeClr val="accent2"/>
                </a:solidFill>
              </a:rPr>
              <a:t>coefficient of determination</a:t>
            </a:r>
            <a:r>
              <a:rPr lang="en-US" sz="2400" dirty="0" smtClean="0">
                <a:solidFill>
                  <a:schemeClr val="accent2"/>
                </a:solidFill>
              </a:rPr>
              <a:t> </a:t>
            </a:r>
            <a:r>
              <a:rPr lang="en-US" sz="2400" dirty="0" smtClean="0">
                <a:solidFill>
                  <a:srgbClr val="000000"/>
                </a:solidFill>
              </a:rPr>
              <a:t>and is often used to judge the adequacy of a regression model</a:t>
            </a:r>
          </a:p>
          <a:p>
            <a:endParaRPr lang="en-US" sz="2400" dirty="0" smtClean="0">
              <a:solidFill>
                <a:srgbClr val="000000"/>
              </a:solidFill>
            </a:endParaRPr>
          </a:p>
          <a:p>
            <a:endParaRPr lang="en-US" sz="2400" dirty="0" smtClean="0">
              <a:solidFill>
                <a:srgbClr val="000000"/>
              </a:solidFill>
            </a:endParaRPr>
          </a:p>
          <a:p>
            <a:endParaRPr lang="en-US" sz="2400" dirty="0" smtClean="0">
              <a:solidFill>
                <a:srgbClr val="000000"/>
              </a:solidFill>
            </a:endParaRPr>
          </a:p>
          <a:p>
            <a:pPr>
              <a:spcBef>
                <a:spcPct val="50000"/>
              </a:spcBef>
            </a:pPr>
            <a:r>
              <a:rPr lang="en-US" sz="2400" dirty="0" smtClean="0">
                <a:solidFill>
                  <a:srgbClr val="000000"/>
                </a:solidFill>
              </a:rPr>
              <a:t>0 </a:t>
            </a:r>
            <a:r>
              <a:rPr lang="en-US" sz="2400" dirty="0" smtClean="0">
                <a:solidFill>
                  <a:srgbClr val="000000"/>
                </a:solidFill>
                <a:sym typeface="Symbol" pitchFamily="18" charset="2"/>
              </a:rPr>
              <a:t> R</a:t>
            </a:r>
            <a:r>
              <a:rPr lang="en-US" sz="2400" baseline="30000" dirty="0" smtClean="0">
                <a:solidFill>
                  <a:srgbClr val="000000"/>
                </a:solidFill>
                <a:sym typeface="Symbol" pitchFamily="18" charset="2"/>
              </a:rPr>
              <a:t>2</a:t>
            </a:r>
            <a:r>
              <a:rPr lang="en-US" sz="2400" dirty="0" smtClean="0">
                <a:solidFill>
                  <a:srgbClr val="000000"/>
                </a:solidFill>
                <a:sym typeface="Symbol" pitchFamily="18" charset="2"/>
              </a:rPr>
              <a:t>  1   or   </a:t>
            </a:r>
            <a:r>
              <a:rPr lang="en-US" sz="2400" dirty="0" smtClean="0">
                <a:solidFill>
                  <a:srgbClr val="000000"/>
                </a:solidFill>
              </a:rPr>
              <a:t>0% </a:t>
            </a:r>
            <a:r>
              <a:rPr lang="en-US" sz="2400" dirty="0" smtClean="0">
                <a:solidFill>
                  <a:srgbClr val="000000"/>
                </a:solidFill>
                <a:sym typeface="Symbol" pitchFamily="18" charset="2"/>
              </a:rPr>
              <a:t> R</a:t>
            </a:r>
            <a:r>
              <a:rPr lang="en-US" sz="2400" baseline="30000" dirty="0" smtClean="0">
                <a:solidFill>
                  <a:srgbClr val="000000"/>
                </a:solidFill>
                <a:sym typeface="Symbol" pitchFamily="18" charset="2"/>
              </a:rPr>
              <a:t>2</a:t>
            </a:r>
            <a:r>
              <a:rPr lang="en-US" sz="2400" dirty="0" smtClean="0">
                <a:solidFill>
                  <a:srgbClr val="000000"/>
                </a:solidFill>
                <a:sym typeface="Symbol" pitchFamily="18" charset="2"/>
              </a:rPr>
              <a:t>  100%</a:t>
            </a:r>
          </a:p>
          <a:p>
            <a:pPr>
              <a:spcBef>
                <a:spcPct val="50000"/>
              </a:spcBef>
            </a:pPr>
            <a:r>
              <a:rPr lang="en-US" sz="2400" dirty="0" smtClean="0">
                <a:solidFill>
                  <a:srgbClr val="000000"/>
                </a:solidFill>
                <a:sym typeface="Symbol" pitchFamily="18" charset="2"/>
              </a:rPr>
              <a:t>We often refer to R</a:t>
            </a:r>
            <a:r>
              <a:rPr lang="en-US" sz="2400" baseline="30000" dirty="0" smtClean="0">
                <a:solidFill>
                  <a:srgbClr val="000000"/>
                </a:solidFill>
                <a:sym typeface="Symbol" pitchFamily="18" charset="2"/>
              </a:rPr>
              <a:t>2</a:t>
            </a:r>
            <a:r>
              <a:rPr lang="en-US" sz="2400" dirty="0" smtClean="0">
                <a:solidFill>
                  <a:srgbClr val="000000"/>
                </a:solidFill>
                <a:sym typeface="Symbol" pitchFamily="18" charset="2"/>
              </a:rPr>
              <a:t> as the amount of variability in the data (i.e. responses) explained or accounted for by the regression model.</a:t>
            </a:r>
            <a:endParaRPr lang="en-US" sz="2400" dirty="0" smtClean="0">
              <a:solidFill>
                <a:srgbClr val="000000"/>
              </a:solidFill>
            </a:endParaRPr>
          </a:p>
          <a:p>
            <a:endParaRPr lang="en-US" sz="2400" b="1" dirty="0" smtClean="0">
              <a:solidFill>
                <a:schemeClr val="accent2"/>
              </a:solidFill>
            </a:endParaRPr>
          </a:p>
          <a:p>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44FDA994-1CB5-45DC-A91A-EA1F4BFE0E50}" type="slidenum">
              <a:rPr lang="en-US" smtClean="0"/>
              <a:pPr>
                <a:defRPr/>
              </a:pPr>
              <a:t>225</a:t>
            </a:fld>
            <a:endParaRPr lang="en-US"/>
          </a:p>
        </p:txBody>
      </p:sp>
      <p:graphicFrame>
        <p:nvGraphicFramePr>
          <p:cNvPr id="133122" name="Object 2"/>
          <p:cNvGraphicFramePr>
            <a:graphicFrameLocks noChangeAspect="1"/>
          </p:cNvGraphicFramePr>
          <p:nvPr/>
        </p:nvGraphicFramePr>
        <p:xfrm>
          <a:off x="2971800" y="3352800"/>
          <a:ext cx="3993662" cy="1066800"/>
        </p:xfrm>
        <a:graphic>
          <a:graphicData uri="http://schemas.openxmlformats.org/presentationml/2006/ole">
            <mc:AlternateContent xmlns:mc="http://schemas.openxmlformats.org/markup-compatibility/2006">
              <mc:Choice xmlns:v="urn:schemas-microsoft-com:vml" Requires="v">
                <p:oleObj spid="_x0000_s41998" name="Equation" r:id="rId3" imgW="1714500" imgH="457200" progId="Equation.3">
                  <p:embed/>
                </p:oleObj>
              </mc:Choice>
              <mc:Fallback>
                <p:oleObj name="Equation" r:id="rId3" imgW="17145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352800"/>
                        <a:ext cx="3993662"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6408740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Adequacy of the Regression Model</a:t>
            </a:r>
            <a:endParaRPr lang="en-US" sz="4000" dirty="0"/>
          </a:p>
        </p:txBody>
      </p:sp>
      <p:sp>
        <p:nvSpPr>
          <p:cNvPr id="3" name="Content Placeholder 2"/>
          <p:cNvSpPr>
            <a:spLocks noGrp="1"/>
          </p:cNvSpPr>
          <p:nvPr>
            <p:ph idx="1"/>
          </p:nvPr>
        </p:nvSpPr>
        <p:spPr>
          <a:xfrm>
            <a:off x="304800" y="1219200"/>
            <a:ext cx="8610600" cy="4525963"/>
          </a:xfrm>
        </p:spPr>
        <p:txBody>
          <a:bodyPr/>
          <a:lstStyle/>
          <a:p>
            <a:pPr>
              <a:spcBef>
                <a:spcPts val="600"/>
              </a:spcBef>
            </a:pPr>
            <a:r>
              <a:rPr lang="en-US" sz="2400" dirty="0" smtClean="0"/>
              <a:t>Higher R</a:t>
            </a:r>
            <a:r>
              <a:rPr lang="en-US" sz="2400" baseline="30000" dirty="0" smtClean="0"/>
              <a:t>2</a:t>
            </a:r>
            <a:r>
              <a:rPr lang="en-US" sz="2400" dirty="0" smtClean="0"/>
              <a:t> values indicate a better fit of line to data</a:t>
            </a:r>
          </a:p>
          <a:p>
            <a:pPr>
              <a:spcBef>
                <a:spcPts val="600"/>
              </a:spcBef>
            </a:pPr>
            <a:r>
              <a:rPr lang="en-US" sz="2400" dirty="0" smtClean="0">
                <a:solidFill>
                  <a:srgbClr val="000000"/>
                </a:solidFill>
                <a:sym typeface="Symbol" pitchFamily="18" charset="2"/>
              </a:rPr>
              <a:t>We often refer to R</a:t>
            </a:r>
            <a:r>
              <a:rPr lang="en-US" sz="2400" baseline="30000" dirty="0" smtClean="0">
                <a:solidFill>
                  <a:srgbClr val="000000"/>
                </a:solidFill>
                <a:sym typeface="Symbol" pitchFamily="18" charset="2"/>
              </a:rPr>
              <a:t>2</a:t>
            </a:r>
            <a:r>
              <a:rPr lang="en-US" sz="2400" dirty="0" smtClean="0">
                <a:solidFill>
                  <a:srgbClr val="000000"/>
                </a:solidFill>
                <a:sym typeface="Symbol" pitchFamily="18" charset="2"/>
              </a:rPr>
              <a:t> as the amount of variability in the data explained or accounted for by the regression model</a:t>
            </a:r>
            <a:endParaRPr lang="en-US" sz="2400" dirty="0" smtClean="0"/>
          </a:p>
          <a:p>
            <a:pPr>
              <a:spcBef>
                <a:spcPts val="600"/>
              </a:spcBef>
            </a:pPr>
            <a:endParaRPr lang="en-US" sz="2400" dirty="0" smtClean="0"/>
          </a:p>
          <a:p>
            <a:pPr>
              <a:spcBef>
                <a:spcPts val="600"/>
              </a:spcBef>
            </a:pPr>
            <a:endParaRPr lang="en-US" sz="2400" dirty="0" smtClean="0"/>
          </a:p>
          <a:p>
            <a:pPr>
              <a:spcBef>
                <a:spcPts val="600"/>
              </a:spcBef>
            </a:pPr>
            <a:endParaRPr lang="en-US" sz="2400" dirty="0" smtClean="0"/>
          </a:p>
          <a:p>
            <a:pPr>
              <a:spcBef>
                <a:spcPts val="600"/>
              </a:spcBef>
            </a:pPr>
            <a:endParaRPr lang="en-US" sz="2400" dirty="0" smtClean="0"/>
          </a:p>
          <a:p>
            <a:pPr>
              <a:spcBef>
                <a:spcPts val="600"/>
              </a:spcBef>
            </a:pPr>
            <a:endParaRPr lang="en-US" sz="2400" dirty="0" smtClean="0"/>
          </a:p>
          <a:p>
            <a:pPr>
              <a:spcBef>
                <a:spcPts val="600"/>
              </a:spcBef>
            </a:pPr>
            <a:endParaRPr lang="en-US" sz="2400" dirty="0" smtClean="0"/>
          </a:p>
          <a:p>
            <a:pPr>
              <a:spcBef>
                <a:spcPts val="600"/>
              </a:spcBef>
              <a:buNone/>
            </a:pPr>
            <a:endParaRPr lang="en-US" sz="2400" dirty="0" smtClean="0"/>
          </a:p>
          <a:p>
            <a:pPr>
              <a:spcBef>
                <a:spcPts val="1800"/>
              </a:spcBef>
            </a:pPr>
            <a:r>
              <a:rPr lang="en-US" sz="2400" dirty="0" smtClean="0"/>
              <a:t>No universal cut-off or threshold R</a:t>
            </a:r>
            <a:r>
              <a:rPr lang="en-US" sz="2400" baseline="30000" dirty="0" smtClean="0"/>
              <a:t>2</a:t>
            </a:r>
            <a:r>
              <a:rPr lang="en-US" sz="2400" dirty="0" smtClean="0"/>
              <a:t> value to define ‘good fitting’ model versus ‘bad fitting model</a:t>
            </a:r>
          </a:p>
          <a:p>
            <a:pPr>
              <a:spcBef>
                <a:spcPts val="600"/>
              </a:spcBef>
            </a:pPr>
            <a:endParaRPr lang="en-US" sz="2400"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44FDA994-1CB5-45DC-A91A-EA1F4BFE0E50}" type="slidenum">
              <a:rPr lang="en-US" smtClean="0"/>
              <a:pPr>
                <a:defRPr/>
              </a:pPr>
              <a:t>226</a:t>
            </a:fld>
            <a:endParaRPr lang="en-US"/>
          </a:p>
        </p:txBody>
      </p:sp>
      <p:sp>
        <p:nvSpPr>
          <p:cNvPr id="6" name="Line 4"/>
          <p:cNvSpPr>
            <a:spLocks noChangeShapeType="1"/>
          </p:cNvSpPr>
          <p:nvPr/>
        </p:nvSpPr>
        <p:spPr bwMode="auto">
          <a:xfrm flipV="1">
            <a:off x="990600" y="2895600"/>
            <a:ext cx="0" cy="1981200"/>
          </a:xfrm>
          <a:prstGeom prst="line">
            <a:avLst/>
          </a:prstGeom>
          <a:noFill/>
          <a:ln w="9525">
            <a:solidFill>
              <a:schemeClr val="tx1"/>
            </a:solidFill>
            <a:round/>
            <a:headEnd/>
            <a:tailEnd type="triangle" w="med" len="med"/>
          </a:ln>
        </p:spPr>
        <p:txBody>
          <a:bodyPr/>
          <a:lstStyle/>
          <a:p>
            <a:endParaRPr lang="en-US"/>
          </a:p>
        </p:txBody>
      </p:sp>
      <p:sp>
        <p:nvSpPr>
          <p:cNvPr id="7" name="Line 5"/>
          <p:cNvSpPr>
            <a:spLocks noChangeShapeType="1"/>
          </p:cNvSpPr>
          <p:nvPr/>
        </p:nvSpPr>
        <p:spPr bwMode="auto">
          <a:xfrm>
            <a:off x="990600" y="4876800"/>
            <a:ext cx="2590800" cy="0"/>
          </a:xfrm>
          <a:prstGeom prst="line">
            <a:avLst/>
          </a:prstGeom>
          <a:noFill/>
          <a:ln w="9525">
            <a:solidFill>
              <a:schemeClr val="tx1"/>
            </a:solidFill>
            <a:round/>
            <a:headEnd/>
            <a:tailEnd type="triangle" w="med" len="med"/>
          </a:ln>
        </p:spPr>
        <p:txBody>
          <a:bodyPr/>
          <a:lstStyle/>
          <a:p>
            <a:endParaRPr lang="en-US"/>
          </a:p>
        </p:txBody>
      </p:sp>
      <p:sp>
        <p:nvSpPr>
          <p:cNvPr id="8" name="Text Box 6"/>
          <p:cNvSpPr txBox="1">
            <a:spLocks noChangeArrowheads="1"/>
          </p:cNvSpPr>
          <p:nvPr/>
        </p:nvSpPr>
        <p:spPr bwMode="auto">
          <a:xfrm>
            <a:off x="533400" y="2895600"/>
            <a:ext cx="609600" cy="457200"/>
          </a:xfrm>
          <a:prstGeom prst="rect">
            <a:avLst/>
          </a:prstGeom>
          <a:noFill/>
          <a:ln w="9525">
            <a:noFill/>
            <a:miter lim="800000"/>
            <a:headEnd/>
            <a:tailEnd/>
          </a:ln>
        </p:spPr>
        <p:txBody>
          <a:bodyPr>
            <a:spAutoFit/>
          </a:bodyPr>
          <a:lstStyle/>
          <a:p>
            <a:pPr>
              <a:spcBef>
                <a:spcPct val="50000"/>
              </a:spcBef>
            </a:pPr>
            <a:r>
              <a:rPr lang="en-US" sz="2400"/>
              <a:t>Y</a:t>
            </a:r>
          </a:p>
        </p:txBody>
      </p:sp>
      <p:sp>
        <p:nvSpPr>
          <p:cNvPr id="9" name="Text Box 7"/>
          <p:cNvSpPr txBox="1">
            <a:spLocks noChangeArrowheads="1"/>
          </p:cNvSpPr>
          <p:nvPr/>
        </p:nvSpPr>
        <p:spPr bwMode="auto">
          <a:xfrm>
            <a:off x="3657600" y="4648200"/>
            <a:ext cx="609600" cy="457200"/>
          </a:xfrm>
          <a:prstGeom prst="rect">
            <a:avLst/>
          </a:prstGeom>
          <a:noFill/>
          <a:ln w="9525">
            <a:noFill/>
            <a:miter lim="800000"/>
            <a:headEnd/>
            <a:tailEnd/>
          </a:ln>
        </p:spPr>
        <p:txBody>
          <a:bodyPr>
            <a:spAutoFit/>
          </a:bodyPr>
          <a:lstStyle/>
          <a:p>
            <a:pPr>
              <a:spcBef>
                <a:spcPct val="50000"/>
              </a:spcBef>
            </a:pPr>
            <a:r>
              <a:rPr lang="en-US" sz="2400"/>
              <a:t>X</a:t>
            </a:r>
          </a:p>
        </p:txBody>
      </p:sp>
      <p:sp>
        <p:nvSpPr>
          <p:cNvPr id="10" name="Oval 9"/>
          <p:cNvSpPr>
            <a:spLocks noChangeArrowheads="1"/>
          </p:cNvSpPr>
          <p:nvPr/>
        </p:nvSpPr>
        <p:spPr bwMode="auto">
          <a:xfrm>
            <a:off x="1219200" y="33528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11" name="Oval 10"/>
          <p:cNvSpPr>
            <a:spLocks noChangeArrowheads="1"/>
          </p:cNvSpPr>
          <p:nvPr/>
        </p:nvSpPr>
        <p:spPr bwMode="auto">
          <a:xfrm>
            <a:off x="1524000" y="32766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12" name="Oval 11"/>
          <p:cNvSpPr>
            <a:spLocks noChangeArrowheads="1"/>
          </p:cNvSpPr>
          <p:nvPr/>
        </p:nvSpPr>
        <p:spPr bwMode="auto">
          <a:xfrm>
            <a:off x="1600200" y="35814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13" name="Oval 12"/>
          <p:cNvSpPr>
            <a:spLocks noChangeArrowheads="1"/>
          </p:cNvSpPr>
          <p:nvPr/>
        </p:nvSpPr>
        <p:spPr bwMode="auto">
          <a:xfrm>
            <a:off x="1905000" y="35814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14" name="Oval 13"/>
          <p:cNvSpPr>
            <a:spLocks noChangeArrowheads="1"/>
          </p:cNvSpPr>
          <p:nvPr/>
        </p:nvSpPr>
        <p:spPr bwMode="auto">
          <a:xfrm>
            <a:off x="1752600" y="38862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15" name="Oval 14"/>
          <p:cNvSpPr>
            <a:spLocks noChangeArrowheads="1"/>
          </p:cNvSpPr>
          <p:nvPr/>
        </p:nvSpPr>
        <p:spPr bwMode="auto">
          <a:xfrm>
            <a:off x="2057400" y="38862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16" name="Oval 15"/>
          <p:cNvSpPr>
            <a:spLocks noChangeArrowheads="1"/>
          </p:cNvSpPr>
          <p:nvPr/>
        </p:nvSpPr>
        <p:spPr bwMode="auto">
          <a:xfrm>
            <a:off x="2362200" y="38862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17" name="Oval 16"/>
          <p:cNvSpPr>
            <a:spLocks noChangeArrowheads="1"/>
          </p:cNvSpPr>
          <p:nvPr/>
        </p:nvSpPr>
        <p:spPr bwMode="auto">
          <a:xfrm>
            <a:off x="2667000" y="41910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18" name="Oval 17"/>
          <p:cNvSpPr>
            <a:spLocks noChangeArrowheads="1"/>
          </p:cNvSpPr>
          <p:nvPr/>
        </p:nvSpPr>
        <p:spPr bwMode="auto">
          <a:xfrm>
            <a:off x="2438400" y="41910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19" name="Oval 18"/>
          <p:cNvSpPr>
            <a:spLocks noChangeArrowheads="1"/>
          </p:cNvSpPr>
          <p:nvPr/>
        </p:nvSpPr>
        <p:spPr bwMode="auto">
          <a:xfrm>
            <a:off x="2286000" y="43434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20" name="Oval 19"/>
          <p:cNvSpPr>
            <a:spLocks noChangeArrowheads="1"/>
          </p:cNvSpPr>
          <p:nvPr/>
        </p:nvSpPr>
        <p:spPr bwMode="auto">
          <a:xfrm>
            <a:off x="2667000" y="44196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21" name="Oval 20"/>
          <p:cNvSpPr>
            <a:spLocks noChangeArrowheads="1"/>
          </p:cNvSpPr>
          <p:nvPr/>
        </p:nvSpPr>
        <p:spPr bwMode="auto">
          <a:xfrm>
            <a:off x="2971800" y="44958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22" name="Line 21"/>
          <p:cNvSpPr>
            <a:spLocks noChangeShapeType="1"/>
          </p:cNvSpPr>
          <p:nvPr/>
        </p:nvSpPr>
        <p:spPr bwMode="auto">
          <a:xfrm>
            <a:off x="1219200" y="3200400"/>
            <a:ext cx="1752600" cy="1447800"/>
          </a:xfrm>
          <a:prstGeom prst="line">
            <a:avLst/>
          </a:prstGeom>
          <a:noFill/>
          <a:ln w="41275">
            <a:solidFill>
              <a:srgbClr val="FF0000"/>
            </a:solidFill>
            <a:round/>
            <a:headEnd/>
            <a:tailEnd/>
          </a:ln>
        </p:spPr>
        <p:txBody>
          <a:bodyPr/>
          <a:lstStyle/>
          <a:p>
            <a:endParaRPr lang="en-US"/>
          </a:p>
        </p:txBody>
      </p:sp>
      <p:sp>
        <p:nvSpPr>
          <p:cNvPr id="23" name="Line 22"/>
          <p:cNvSpPr>
            <a:spLocks noChangeShapeType="1"/>
          </p:cNvSpPr>
          <p:nvPr/>
        </p:nvSpPr>
        <p:spPr bwMode="auto">
          <a:xfrm flipV="1">
            <a:off x="5181600" y="2895600"/>
            <a:ext cx="0" cy="1981200"/>
          </a:xfrm>
          <a:prstGeom prst="line">
            <a:avLst/>
          </a:prstGeom>
          <a:noFill/>
          <a:ln w="9525">
            <a:solidFill>
              <a:schemeClr val="tx1"/>
            </a:solidFill>
            <a:round/>
            <a:headEnd/>
            <a:tailEnd type="triangle" w="med" len="med"/>
          </a:ln>
        </p:spPr>
        <p:txBody>
          <a:bodyPr/>
          <a:lstStyle/>
          <a:p>
            <a:endParaRPr lang="en-US"/>
          </a:p>
        </p:txBody>
      </p:sp>
      <p:sp>
        <p:nvSpPr>
          <p:cNvPr id="24" name="Line 23"/>
          <p:cNvSpPr>
            <a:spLocks noChangeShapeType="1"/>
          </p:cNvSpPr>
          <p:nvPr/>
        </p:nvSpPr>
        <p:spPr bwMode="auto">
          <a:xfrm>
            <a:off x="5181600" y="4876800"/>
            <a:ext cx="2590800" cy="0"/>
          </a:xfrm>
          <a:prstGeom prst="line">
            <a:avLst/>
          </a:prstGeom>
          <a:noFill/>
          <a:ln w="9525">
            <a:solidFill>
              <a:schemeClr val="tx1"/>
            </a:solidFill>
            <a:round/>
            <a:headEnd/>
            <a:tailEnd type="triangle" w="med" len="med"/>
          </a:ln>
        </p:spPr>
        <p:txBody>
          <a:bodyPr/>
          <a:lstStyle/>
          <a:p>
            <a:endParaRPr lang="en-US"/>
          </a:p>
        </p:txBody>
      </p:sp>
      <p:sp>
        <p:nvSpPr>
          <p:cNvPr id="25" name="Text Box 24"/>
          <p:cNvSpPr txBox="1">
            <a:spLocks noChangeArrowheads="1"/>
          </p:cNvSpPr>
          <p:nvPr/>
        </p:nvSpPr>
        <p:spPr bwMode="auto">
          <a:xfrm>
            <a:off x="4724400" y="2895600"/>
            <a:ext cx="609600" cy="457200"/>
          </a:xfrm>
          <a:prstGeom prst="rect">
            <a:avLst/>
          </a:prstGeom>
          <a:noFill/>
          <a:ln w="9525">
            <a:noFill/>
            <a:miter lim="800000"/>
            <a:headEnd/>
            <a:tailEnd/>
          </a:ln>
        </p:spPr>
        <p:txBody>
          <a:bodyPr>
            <a:spAutoFit/>
          </a:bodyPr>
          <a:lstStyle/>
          <a:p>
            <a:pPr>
              <a:spcBef>
                <a:spcPct val="50000"/>
              </a:spcBef>
            </a:pPr>
            <a:r>
              <a:rPr lang="en-US" sz="2400"/>
              <a:t>Y</a:t>
            </a:r>
          </a:p>
        </p:txBody>
      </p:sp>
      <p:sp>
        <p:nvSpPr>
          <p:cNvPr id="26" name="Text Box 25"/>
          <p:cNvSpPr txBox="1">
            <a:spLocks noChangeArrowheads="1"/>
          </p:cNvSpPr>
          <p:nvPr/>
        </p:nvSpPr>
        <p:spPr bwMode="auto">
          <a:xfrm>
            <a:off x="7848600" y="4648200"/>
            <a:ext cx="609600" cy="457200"/>
          </a:xfrm>
          <a:prstGeom prst="rect">
            <a:avLst/>
          </a:prstGeom>
          <a:noFill/>
          <a:ln w="9525">
            <a:noFill/>
            <a:miter lim="800000"/>
            <a:headEnd/>
            <a:tailEnd/>
          </a:ln>
        </p:spPr>
        <p:txBody>
          <a:bodyPr>
            <a:spAutoFit/>
          </a:bodyPr>
          <a:lstStyle/>
          <a:p>
            <a:pPr>
              <a:spcBef>
                <a:spcPct val="50000"/>
              </a:spcBef>
            </a:pPr>
            <a:r>
              <a:rPr lang="en-US" sz="2400"/>
              <a:t>X</a:t>
            </a:r>
          </a:p>
        </p:txBody>
      </p:sp>
      <p:sp>
        <p:nvSpPr>
          <p:cNvPr id="27" name="Oval 26"/>
          <p:cNvSpPr>
            <a:spLocks noChangeArrowheads="1"/>
          </p:cNvSpPr>
          <p:nvPr/>
        </p:nvSpPr>
        <p:spPr bwMode="auto">
          <a:xfrm>
            <a:off x="5257800" y="36576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28" name="Oval 27"/>
          <p:cNvSpPr>
            <a:spLocks noChangeArrowheads="1"/>
          </p:cNvSpPr>
          <p:nvPr/>
        </p:nvSpPr>
        <p:spPr bwMode="auto">
          <a:xfrm>
            <a:off x="5791200" y="29718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29" name="Oval 28"/>
          <p:cNvSpPr>
            <a:spLocks noChangeArrowheads="1"/>
          </p:cNvSpPr>
          <p:nvPr/>
        </p:nvSpPr>
        <p:spPr bwMode="auto">
          <a:xfrm>
            <a:off x="5715000" y="37338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0" name="Oval 29"/>
          <p:cNvSpPr>
            <a:spLocks noChangeArrowheads="1"/>
          </p:cNvSpPr>
          <p:nvPr/>
        </p:nvSpPr>
        <p:spPr bwMode="auto">
          <a:xfrm>
            <a:off x="6172200" y="33528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1" name="Oval 30"/>
          <p:cNvSpPr>
            <a:spLocks noChangeArrowheads="1"/>
          </p:cNvSpPr>
          <p:nvPr/>
        </p:nvSpPr>
        <p:spPr bwMode="auto">
          <a:xfrm>
            <a:off x="5715000" y="43434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2" name="Oval 31"/>
          <p:cNvSpPr>
            <a:spLocks noChangeArrowheads="1"/>
          </p:cNvSpPr>
          <p:nvPr/>
        </p:nvSpPr>
        <p:spPr bwMode="auto">
          <a:xfrm>
            <a:off x="6248400" y="40386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3" name="Oval 32"/>
          <p:cNvSpPr>
            <a:spLocks noChangeArrowheads="1"/>
          </p:cNvSpPr>
          <p:nvPr/>
        </p:nvSpPr>
        <p:spPr bwMode="auto">
          <a:xfrm>
            <a:off x="6705600" y="33528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4" name="Oval 33"/>
          <p:cNvSpPr>
            <a:spLocks noChangeArrowheads="1"/>
          </p:cNvSpPr>
          <p:nvPr/>
        </p:nvSpPr>
        <p:spPr bwMode="auto">
          <a:xfrm>
            <a:off x="7239000" y="37338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5" name="Oval 34"/>
          <p:cNvSpPr>
            <a:spLocks noChangeArrowheads="1"/>
          </p:cNvSpPr>
          <p:nvPr/>
        </p:nvSpPr>
        <p:spPr bwMode="auto">
          <a:xfrm>
            <a:off x="6781800" y="39624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6" name="Oval 35"/>
          <p:cNvSpPr>
            <a:spLocks noChangeArrowheads="1"/>
          </p:cNvSpPr>
          <p:nvPr/>
        </p:nvSpPr>
        <p:spPr bwMode="auto">
          <a:xfrm>
            <a:off x="6324600" y="45720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7" name="Oval 36"/>
          <p:cNvSpPr>
            <a:spLocks noChangeArrowheads="1"/>
          </p:cNvSpPr>
          <p:nvPr/>
        </p:nvSpPr>
        <p:spPr bwMode="auto">
          <a:xfrm>
            <a:off x="6781800" y="46482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8" name="Oval 37"/>
          <p:cNvSpPr>
            <a:spLocks noChangeArrowheads="1"/>
          </p:cNvSpPr>
          <p:nvPr/>
        </p:nvSpPr>
        <p:spPr bwMode="auto">
          <a:xfrm>
            <a:off x="7315200" y="4343400"/>
            <a:ext cx="152400" cy="152400"/>
          </a:xfrm>
          <a:prstGeom prst="ellipse">
            <a:avLst/>
          </a:prstGeom>
          <a:solidFill>
            <a:srgbClr val="0000FF"/>
          </a:solidFill>
          <a:ln w="9525">
            <a:solidFill>
              <a:schemeClr val="tx1"/>
            </a:solidFill>
            <a:round/>
            <a:headEnd/>
            <a:tailEnd/>
          </a:ln>
        </p:spPr>
        <p:txBody>
          <a:bodyPr wrap="none" anchor="ctr"/>
          <a:lstStyle/>
          <a:p>
            <a:endParaRPr lang="en-US"/>
          </a:p>
        </p:txBody>
      </p:sp>
      <p:sp>
        <p:nvSpPr>
          <p:cNvPr id="39" name="Line 38"/>
          <p:cNvSpPr>
            <a:spLocks noChangeShapeType="1"/>
          </p:cNvSpPr>
          <p:nvPr/>
        </p:nvSpPr>
        <p:spPr bwMode="auto">
          <a:xfrm>
            <a:off x="5410200" y="3200400"/>
            <a:ext cx="1752600" cy="1447800"/>
          </a:xfrm>
          <a:prstGeom prst="line">
            <a:avLst/>
          </a:prstGeom>
          <a:noFill/>
          <a:ln w="41275">
            <a:solidFill>
              <a:srgbClr val="FF0000"/>
            </a:solidFill>
            <a:round/>
            <a:headEnd/>
            <a:tailEnd/>
          </a:ln>
        </p:spPr>
        <p:txBody>
          <a:bodyPr/>
          <a:lstStyle/>
          <a:p>
            <a:endParaRPr lang="en-US"/>
          </a:p>
        </p:txBody>
      </p:sp>
      <p:sp>
        <p:nvSpPr>
          <p:cNvPr id="40" name="Text Box 39"/>
          <p:cNvSpPr txBox="1">
            <a:spLocks noChangeArrowheads="1"/>
          </p:cNvSpPr>
          <p:nvPr/>
        </p:nvSpPr>
        <p:spPr bwMode="auto">
          <a:xfrm>
            <a:off x="1447800" y="5029200"/>
            <a:ext cx="1600200" cy="457200"/>
          </a:xfrm>
          <a:prstGeom prst="rect">
            <a:avLst/>
          </a:prstGeom>
          <a:noFill/>
          <a:ln w="9525">
            <a:noFill/>
            <a:miter lim="800000"/>
            <a:headEnd/>
            <a:tailEnd/>
          </a:ln>
        </p:spPr>
        <p:txBody>
          <a:bodyPr>
            <a:spAutoFit/>
          </a:bodyPr>
          <a:lstStyle/>
          <a:p>
            <a:pPr>
              <a:spcBef>
                <a:spcPct val="50000"/>
              </a:spcBef>
            </a:pPr>
            <a:r>
              <a:rPr lang="en-US" sz="2400"/>
              <a:t>Higher R</a:t>
            </a:r>
            <a:r>
              <a:rPr lang="en-US" sz="2400" baseline="30000"/>
              <a:t>2</a:t>
            </a:r>
          </a:p>
        </p:txBody>
      </p:sp>
      <p:sp>
        <p:nvSpPr>
          <p:cNvPr id="41" name="Text Box 40"/>
          <p:cNvSpPr txBox="1">
            <a:spLocks noChangeArrowheads="1"/>
          </p:cNvSpPr>
          <p:nvPr/>
        </p:nvSpPr>
        <p:spPr bwMode="auto">
          <a:xfrm>
            <a:off x="5791200" y="5029200"/>
            <a:ext cx="1600200" cy="457200"/>
          </a:xfrm>
          <a:prstGeom prst="rect">
            <a:avLst/>
          </a:prstGeom>
          <a:noFill/>
          <a:ln w="9525">
            <a:noFill/>
            <a:miter lim="800000"/>
            <a:headEnd/>
            <a:tailEnd/>
          </a:ln>
        </p:spPr>
        <p:txBody>
          <a:bodyPr>
            <a:spAutoFit/>
          </a:bodyPr>
          <a:lstStyle/>
          <a:p>
            <a:pPr>
              <a:spcBef>
                <a:spcPct val="50000"/>
              </a:spcBef>
            </a:pPr>
            <a:r>
              <a:rPr lang="en-US" sz="2400"/>
              <a:t>Lower R</a:t>
            </a:r>
            <a:r>
              <a:rPr lang="en-US" sz="2400" baseline="30000"/>
              <a:t>2</a:t>
            </a:r>
          </a:p>
        </p:txBody>
      </p:sp>
    </p:spTree>
    <p:extLst>
      <p:ext uri="{BB962C8B-B14F-4D97-AF65-F5344CB8AC3E}">
        <p14:creationId xmlns:p14="http://schemas.microsoft.com/office/powerpoint/2010/main" val="143889425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00355" name="Slide Number Placeholder 5"/>
          <p:cNvSpPr>
            <a:spLocks noGrp="1"/>
          </p:cNvSpPr>
          <p:nvPr>
            <p:ph type="sldNum" sz="quarter" idx="12"/>
          </p:nvPr>
        </p:nvSpPr>
        <p:spPr>
          <a:noFill/>
        </p:spPr>
        <p:txBody>
          <a:bodyPr/>
          <a:lstStyle/>
          <a:p>
            <a:fld id="{2303934C-B583-406B-B66D-23667EA03AC6}" type="slidenum">
              <a:rPr lang="en-US" smtClean="0"/>
              <a:pPr/>
              <a:t>227</a:t>
            </a:fld>
            <a:endParaRPr lang="en-US" smtClean="0"/>
          </a:p>
        </p:txBody>
      </p:sp>
      <p:sp>
        <p:nvSpPr>
          <p:cNvPr id="100356" name="Rectangle 2"/>
          <p:cNvSpPr>
            <a:spLocks noGrp="1" noChangeArrowheads="1"/>
          </p:cNvSpPr>
          <p:nvPr>
            <p:ph type="title"/>
          </p:nvPr>
        </p:nvSpPr>
        <p:spPr>
          <a:xfrm>
            <a:off x="228600" y="0"/>
            <a:ext cx="8915400" cy="1143000"/>
          </a:xfrm>
        </p:spPr>
        <p:txBody>
          <a:bodyPr/>
          <a:lstStyle/>
          <a:p>
            <a:pPr eaLnBrk="1" hangingPunct="1"/>
            <a:r>
              <a:rPr lang="en-US" sz="4000" dirty="0" smtClean="0"/>
              <a:t>Adequacy of the Regression Model </a:t>
            </a:r>
          </a:p>
        </p:txBody>
      </p:sp>
      <p:sp>
        <p:nvSpPr>
          <p:cNvPr id="100357" name="Rectangle 4"/>
          <p:cNvSpPr>
            <a:spLocks noChangeArrowheads="1"/>
          </p:cNvSpPr>
          <p:nvPr/>
        </p:nvSpPr>
        <p:spPr bwMode="auto">
          <a:xfrm>
            <a:off x="228600" y="1143000"/>
            <a:ext cx="7010400" cy="519113"/>
          </a:xfrm>
          <a:prstGeom prst="rect">
            <a:avLst/>
          </a:prstGeom>
          <a:noFill/>
          <a:ln w="9525">
            <a:noFill/>
            <a:miter lim="800000"/>
            <a:headEnd/>
            <a:tailEnd/>
          </a:ln>
        </p:spPr>
        <p:txBody>
          <a:bodyPr>
            <a:spAutoFit/>
          </a:bodyPr>
          <a:lstStyle/>
          <a:p>
            <a:pPr>
              <a:spcBef>
                <a:spcPct val="50000"/>
              </a:spcBef>
            </a:pPr>
            <a:r>
              <a:rPr lang="en-US" sz="2800" b="1" dirty="0">
                <a:solidFill>
                  <a:schemeClr val="accent2"/>
                </a:solidFill>
              </a:rPr>
              <a:t>Coefficient of Determination (R</a:t>
            </a:r>
            <a:r>
              <a:rPr lang="en-US" sz="2800" b="1" baseline="30000" dirty="0">
                <a:solidFill>
                  <a:schemeClr val="accent2"/>
                </a:solidFill>
              </a:rPr>
              <a:t>2</a:t>
            </a:r>
            <a:r>
              <a:rPr lang="en-US" sz="2800" b="1" dirty="0">
                <a:solidFill>
                  <a:schemeClr val="accent2"/>
                </a:solidFill>
              </a:rPr>
              <a:t>)</a:t>
            </a:r>
          </a:p>
        </p:txBody>
      </p:sp>
      <p:sp>
        <p:nvSpPr>
          <p:cNvPr id="100358" name="Text Box 5"/>
          <p:cNvSpPr txBox="1">
            <a:spLocks noChangeArrowheads="1"/>
          </p:cNvSpPr>
          <p:nvPr/>
        </p:nvSpPr>
        <p:spPr bwMode="auto">
          <a:xfrm>
            <a:off x="609600" y="2057400"/>
            <a:ext cx="8229600" cy="3511550"/>
          </a:xfrm>
          <a:prstGeom prst="rect">
            <a:avLst/>
          </a:prstGeom>
          <a:noFill/>
          <a:ln w="9525">
            <a:noFill/>
            <a:miter lim="800000"/>
            <a:headEnd/>
            <a:tailEnd/>
          </a:ln>
        </p:spPr>
        <p:txBody>
          <a:bodyPr>
            <a:spAutoFit/>
          </a:bodyPr>
          <a:lstStyle/>
          <a:p>
            <a:pPr>
              <a:spcBef>
                <a:spcPct val="50000"/>
              </a:spcBef>
              <a:buFontTx/>
              <a:buChar char="•"/>
            </a:pPr>
            <a:r>
              <a:rPr lang="en-US" sz="2800" dirty="0">
                <a:solidFill>
                  <a:srgbClr val="000000"/>
                </a:solidFill>
              </a:rPr>
              <a:t> For the bag strength regression model, </a:t>
            </a:r>
          </a:p>
          <a:p>
            <a:pPr>
              <a:spcBef>
                <a:spcPct val="50000"/>
              </a:spcBef>
            </a:pPr>
            <a:r>
              <a:rPr lang="en-US" sz="2800" dirty="0">
                <a:solidFill>
                  <a:srgbClr val="000000"/>
                </a:solidFill>
              </a:rPr>
              <a:t>  		R</a:t>
            </a:r>
            <a:r>
              <a:rPr lang="en-US" sz="2800" baseline="30000" dirty="0">
                <a:solidFill>
                  <a:srgbClr val="000000"/>
                </a:solidFill>
              </a:rPr>
              <a:t>2</a:t>
            </a:r>
            <a:r>
              <a:rPr lang="en-US" sz="2800" dirty="0">
                <a:solidFill>
                  <a:srgbClr val="000000"/>
                </a:solidFill>
              </a:rPr>
              <a:t> = SS</a:t>
            </a:r>
            <a:r>
              <a:rPr lang="en-US" sz="2800" baseline="-25000" dirty="0">
                <a:solidFill>
                  <a:srgbClr val="000000"/>
                </a:solidFill>
              </a:rPr>
              <a:t>R</a:t>
            </a:r>
            <a:r>
              <a:rPr lang="en-US" sz="2800" dirty="0">
                <a:solidFill>
                  <a:srgbClr val="000000"/>
                </a:solidFill>
              </a:rPr>
              <a:t>/SS</a:t>
            </a:r>
            <a:r>
              <a:rPr lang="en-US" sz="2800" baseline="-25000" dirty="0">
                <a:solidFill>
                  <a:srgbClr val="000000"/>
                </a:solidFill>
              </a:rPr>
              <a:t>T</a:t>
            </a:r>
            <a:r>
              <a:rPr lang="en-US" sz="2800" dirty="0">
                <a:solidFill>
                  <a:srgbClr val="000000"/>
                </a:solidFill>
              </a:rPr>
              <a:t> </a:t>
            </a:r>
          </a:p>
          <a:p>
            <a:pPr>
              <a:spcBef>
                <a:spcPct val="50000"/>
              </a:spcBef>
            </a:pPr>
            <a:r>
              <a:rPr lang="en-US" sz="2800" dirty="0">
                <a:solidFill>
                  <a:srgbClr val="000000"/>
                </a:solidFill>
              </a:rPr>
              <a:t>		     = 364.01 / 512.96 </a:t>
            </a:r>
          </a:p>
          <a:p>
            <a:pPr>
              <a:spcBef>
                <a:spcPct val="50000"/>
              </a:spcBef>
            </a:pPr>
            <a:r>
              <a:rPr lang="en-US" sz="2800" dirty="0">
                <a:solidFill>
                  <a:srgbClr val="000000"/>
                </a:solidFill>
              </a:rPr>
              <a:t>		     = 0.710</a:t>
            </a:r>
          </a:p>
          <a:p>
            <a:pPr>
              <a:spcBef>
                <a:spcPct val="50000"/>
              </a:spcBef>
              <a:buFont typeface="Arial" pitchFamily="34" charset="0"/>
              <a:buChar char="•"/>
            </a:pPr>
            <a:r>
              <a:rPr lang="en-US" sz="2800" dirty="0" smtClean="0">
                <a:solidFill>
                  <a:srgbClr val="000000"/>
                </a:solidFill>
              </a:rPr>
              <a:t>Thus</a:t>
            </a:r>
            <a:r>
              <a:rPr lang="en-US" sz="2800" dirty="0">
                <a:solidFill>
                  <a:srgbClr val="000000"/>
                </a:solidFill>
              </a:rPr>
              <a:t>, the model accounts for 71.0% of the variability in the </a:t>
            </a:r>
            <a:r>
              <a:rPr lang="en-US" sz="2800" dirty="0" smtClean="0">
                <a:solidFill>
                  <a:srgbClr val="000000"/>
                </a:solidFill>
              </a:rPr>
              <a:t>responses (tensile strengths).</a:t>
            </a:r>
            <a:endParaRPr lang="en-US" sz="2800" dirty="0">
              <a:solidFill>
                <a:srgbClr val="000000"/>
              </a:solidFill>
            </a:endParaRPr>
          </a:p>
        </p:txBody>
      </p:sp>
    </p:spTree>
    <p:extLst>
      <p:ext uri="{BB962C8B-B14F-4D97-AF65-F5344CB8AC3E}">
        <p14:creationId xmlns:p14="http://schemas.microsoft.com/office/powerpoint/2010/main" val="341307501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 y="3124200"/>
            <a:ext cx="1981200" cy="609600"/>
          </a:xfrm>
          <a:prstGeom prst="rect">
            <a:avLst/>
          </a:prstGeom>
          <a:noFill/>
          <a:ln w="28575">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2438400" y="3124200"/>
            <a:ext cx="2133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381"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01382" name="Slide Number Placeholder 5"/>
          <p:cNvSpPr>
            <a:spLocks noGrp="1"/>
          </p:cNvSpPr>
          <p:nvPr>
            <p:ph type="sldNum" sz="quarter" idx="12"/>
          </p:nvPr>
        </p:nvSpPr>
        <p:spPr>
          <a:noFill/>
        </p:spPr>
        <p:txBody>
          <a:bodyPr/>
          <a:lstStyle/>
          <a:p>
            <a:fld id="{A166FD00-4B8E-4D21-9723-D01586D17009}" type="slidenum">
              <a:rPr lang="en-US" smtClean="0"/>
              <a:pPr/>
              <a:t>228</a:t>
            </a:fld>
            <a:endParaRPr lang="en-US" smtClean="0"/>
          </a:p>
        </p:txBody>
      </p:sp>
      <p:sp>
        <p:nvSpPr>
          <p:cNvPr id="101383" name="Rectangle 4"/>
          <p:cNvSpPr>
            <a:spLocks noGrp="1" noChangeArrowheads="1"/>
          </p:cNvSpPr>
          <p:nvPr>
            <p:ph type="title"/>
          </p:nvPr>
        </p:nvSpPr>
        <p:spPr>
          <a:xfrm>
            <a:off x="457200" y="-152400"/>
            <a:ext cx="8229600" cy="1143000"/>
          </a:xfrm>
        </p:spPr>
        <p:txBody>
          <a:bodyPr/>
          <a:lstStyle/>
          <a:p>
            <a:pPr eaLnBrk="1" hangingPunct="1"/>
            <a:r>
              <a:rPr lang="en-US" sz="4000" smtClean="0"/>
              <a:t>Regression Analysis in Minitab</a:t>
            </a:r>
          </a:p>
        </p:txBody>
      </p:sp>
      <p:sp>
        <p:nvSpPr>
          <p:cNvPr id="101384" name="TextBox 6"/>
          <p:cNvSpPr txBox="1">
            <a:spLocks noChangeArrowheads="1"/>
          </p:cNvSpPr>
          <p:nvPr/>
        </p:nvSpPr>
        <p:spPr bwMode="auto">
          <a:xfrm>
            <a:off x="228600" y="5486400"/>
            <a:ext cx="8686800" cy="1323975"/>
          </a:xfrm>
          <a:prstGeom prst="rect">
            <a:avLst/>
          </a:prstGeom>
          <a:solidFill>
            <a:srgbClr val="FFCCFF"/>
          </a:solidFill>
          <a:ln w="9525">
            <a:noFill/>
            <a:miter lim="800000"/>
            <a:headEnd/>
            <a:tailEnd/>
          </a:ln>
        </p:spPr>
        <p:txBody>
          <a:bodyPr>
            <a:spAutoFit/>
          </a:bodyPr>
          <a:lstStyle/>
          <a:p>
            <a:r>
              <a:rPr lang="en-US" sz="2000" dirty="0"/>
              <a:t>S represents the standard deviation of the distance that data values fall from the regression line (i.e. standard deviation of the residuals). The better the equation predicts the response, the lower S is.</a:t>
            </a:r>
          </a:p>
          <a:p>
            <a:r>
              <a:rPr lang="en-US" sz="2000" dirty="0"/>
              <a:t>S = √MS</a:t>
            </a:r>
            <a:r>
              <a:rPr lang="en-US" sz="2000" baseline="-25000" dirty="0"/>
              <a:t>E</a:t>
            </a:r>
            <a:r>
              <a:rPr lang="en-US" sz="2000" dirty="0"/>
              <a:t> and is used to calculate PI</a:t>
            </a:r>
          </a:p>
        </p:txBody>
      </p:sp>
      <p:sp>
        <p:nvSpPr>
          <p:cNvPr id="101380" name="Rectangle 3"/>
          <p:cNvSpPr>
            <a:spLocks noGrp="1" noChangeArrowheads="1"/>
          </p:cNvSpPr>
          <p:nvPr>
            <p:ph type="body" idx="1"/>
          </p:nvPr>
        </p:nvSpPr>
        <p:spPr>
          <a:xfrm>
            <a:off x="381000" y="838200"/>
            <a:ext cx="8229600" cy="5334000"/>
          </a:xfrm>
        </p:spPr>
        <p:txBody>
          <a:bodyPr/>
          <a:lstStyle/>
          <a:p>
            <a:pPr eaLnBrk="1" hangingPunct="1">
              <a:spcBef>
                <a:spcPct val="0"/>
              </a:spcBef>
              <a:buFontTx/>
              <a:buNone/>
            </a:pPr>
            <a:r>
              <a:rPr lang="en-US" sz="2000" b="1" dirty="0" smtClean="0">
                <a:latin typeface="Courier New" pitchFamily="49" charset="0"/>
              </a:rPr>
              <a:t>Regression Analysis: strength versus hardwood </a:t>
            </a:r>
            <a:endParaRPr lang="en-US" sz="2000" dirty="0" smtClean="0">
              <a:latin typeface="Courier New" pitchFamily="49" charset="0"/>
            </a:endParaRPr>
          </a:p>
          <a:p>
            <a:pPr eaLnBrk="1" hangingPunct="1">
              <a:spcBef>
                <a:spcPct val="0"/>
              </a:spcBef>
              <a:buFontTx/>
              <a:buNone/>
            </a:pPr>
            <a:r>
              <a:rPr lang="en-US" sz="2000" dirty="0" smtClean="0">
                <a:latin typeface="Courier New" pitchFamily="49" charset="0"/>
              </a:rPr>
              <a:t>The regression equation is</a:t>
            </a:r>
          </a:p>
          <a:p>
            <a:pPr eaLnBrk="1" hangingPunct="1">
              <a:spcBef>
                <a:spcPct val="0"/>
              </a:spcBef>
              <a:buFontTx/>
              <a:buNone/>
            </a:pPr>
            <a:r>
              <a:rPr lang="en-US" sz="2000" dirty="0" smtClean="0">
                <a:latin typeface="Courier New" pitchFamily="49" charset="0"/>
              </a:rPr>
              <a:t>strength = 7.25 + 0.697 hardwood</a:t>
            </a:r>
          </a:p>
          <a:p>
            <a:pPr eaLnBrk="1" hangingPunct="1">
              <a:spcBef>
                <a:spcPct val="0"/>
              </a:spcBef>
              <a:buFontTx/>
              <a:buNone/>
            </a:pPr>
            <a:endParaRPr lang="en-US" sz="2000" dirty="0" smtClean="0">
              <a:latin typeface="Courier New" pitchFamily="49" charset="0"/>
            </a:endParaRPr>
          </a:p>
          <a:p>
            <a:pPr eaLnBrk="1" hangingPunct="1">
              <a:spcBef>
                <a:spcPct val="0"/>
              </a:spcBef>
              <a:buFontTx/>
              <a:buNone/>
            </a:pPr>
            <a:r>
              <a:rPr lang="en-US" sz="2000" dirty="0" smtClean="0">
                <a:latin typeface="Courier New" pitchFamily="49" charset="0"/>
              </a:rPr>
              <a:t>Predictor     </a:t>
            </a:r>
            <a:r>
              <a:rPr lang="en-US" sz="2000" dirty="0" err="1" smtClean="0">
                <a:latin typeface="Courier New" pitchFamily="49" charset="0"/>
              </a:rPr>
              <a:t>Coef</a:t>
            </a:r>
            <a:r>
              <a:rPr lang="en-US" sz="2000" dirty="0" smtClean="0">
                <a:latin typeface="Courier New" pitchFamily="49" charset="0"/>
              </a:rPr>
              <a:t>  SE </a:t>
            </a:r>
            <a:r>
              <a:rPr lang="en-US" sz="2000" dirty="0" err="1" smtClean="0">
                <a:latin typeface="Courier New" pitchFamily="49" charset="0"/>
              </a:rPr>
              <a:t>Coef</a:t>
            </a:r>
            <a:r>
              <a:rPr lang="en-US" sz="2000" dirty="0" smtClean="0">
                <a:latin typeface="Courier New" pitchFamily="49" charset="0"/>
              </a:rPr>
              <a:t>     T      P</a:t>
            </a:r>
          </a:p>
          <a:p>
            <a:pPr eaLnBrk="1" hangingPunct="1">
              <a:spcBef>
                <a:spcPct val="0"/>
              </a:spcBef>
              <a:buFontTx/>
              <a:buNone/>
            </a:pPr>
            <a:r>
              <a:rPr lang="en-US" sz="2000" dirty="0" smtClean="0">
                <a:latin typeface="Courier New" pitchFamily="49" charset="0"/>
              </a:rPr>
              <a:t>Constant     7.250    1.301  5.57  0.000</a:t>
            </a:r>
          </a:p>
          <a:p>
            <a:pPr eaLnBrk="1" hangingPunct="1">
              <a:spcBef>
                <a:spcPct val="0"/>
              </a:spcBef>
              <a:buFontTx/>
              <a:buNone/>
            </a:pPr>
            <a:r>
              <a:rPr lang="en-US" sz="2000" dirty="0" smtClean="0">
                <a:latin typeface="Courier New" pitchFamily="49" charset="0"/>
              </a:rPr>
              <a:t>hardwood   0.69667  0.09501  7.33  0.000</a:t>
            </a:r>
          </a:p>
          <a:p>
            <a:pPr eaLnBrk="1" hangingPunct="1">
              <a:spcBef>
                <a:spcPct val="0"/>
              </a:spcBef>
              <a:buFontTx/>
              <a:buNone/>
            </a:pPr>
            <a:endParaRPr lang="en-US" sz="2000" dirty="0" smtClean="0">
              <a:latin typeface="Courier New" pitchFamily="49" charset="0"/>
            </a:endParaRPr>
          </a:p>
          <a:p>
            <a:pPr eaLnBrk="1" hangingPunct="1">
              <a:spcBef>
                <a:spcPct val="0"/>
              </a:spcBef>
              <a:buFontTx/>
              <a:buNone/>
            </a:pPr>
            <a:r>
              <a:rPr lang="en-US" sz="2000" dirty="0" smtClean="0">
                <a:latin typeface="Courier New" pitchFamily="49" charset="0"/>
              </a:rPr>
              <a:t>S = 2.60201   R-</a:t>
            </a:r>
            <a:r>
              <a:rPr lang="en-US" sz="2000" dirty="0" err="1" smtClean="0">
                <a:latin typeface="Courier New" pitchFamily="49" charset="0"/>
              </a:rPr>
              <a:t>Sq</a:t>
            </a:r>
            <a:r>
              <a:rPr lang="en-US" sz="2000" dirty="0" smtClean="0">
                <a:latin typeface="Courier New" pitchFamily="49" charset="0"/>
              </a:rPr>
              <a:t> = 71.0%   R-</a:t>
            </a:r>
            <a:r>
              <a:rPr lang="en-US" sz="2000" dirty="0" err="1" smtClean="0">
                <a:latin typeface="Courier New" pitchFamily="49" charset="0"/>
              </a:rPr>
              <a:t>Sq</a:t>
            </a:r>
            <a:r>
              <a:rPr lang="en-US" sz="2000" dirty="0" smtClean="0">
                <a:latin typeface="Courier New" pitchFamily="49" charset="0"/>
              </a:rPr>
              <a:t>(</a:t>
            </a:r>
            <a:r>
              <a:rPr lang="en-US" sz="2000" dirty="0" err="1" smtClean="0">
                <a:latin typeface="Courier New" pitchFamily="49" charset="0"/>
              </a:rPr>
              <a:t>adj</a:t>
            </a:r>
            <a:r>
              <a:rPr lang="en-US" sz="2000" dirty="0" smtClean="0">
                <a:latin typeface="Courier New" pitchFamily="49" charset="0"/>
              </a:rPr>
              <a:t>) = 69.6%</a:t>
            </a:r>
          </a:p>
          <a:p>
            <a:pPr eaLnBrk="1" hangingPunct="1">
              <a:spcBef>
                <a:spcPct val="0"/>
              </a:spcBef>
              <a:buFontTx/>
              <a:buNone/>
            </a:pPr>
            <a:endParaRPr lang="en-US" sz="2000" dirty="0" smtClean="0">
              <a:latin typeface="Courier New" pitchFamily="49" charset="0"/>
            </a:endParaRPr>
          </a:p>
          <a:p>
            <a:pPr eaLnBrk="1" hangingPunct="1">
              <a:spcBef>
                <a:spcPct val="0"/>
              </a:spcBef>
              <a:buFontTx/>
              <a:buNone/>
            </a:pPr>
            <a:r>
              <a:rPr lang="en-US" sz="2000" dirty="0" smtClean="0">
                <a:latin typeface="Courier New" pitchFamily="49" charset="0"/>
              </a:rPr>
              <a:t>Analysis of Variance</a:t>
            </a:r>
          </a:p>
          <a:p>
            <a:pPr eaLnBrk="1" hangingPunct="1">
              <a:spcBef>
                <a:spcPct val="0"/>
              </a:spcBef>
              <a:buFontTx/>
              <a:buNone/>
            </a:pPr>
            <a:r>
              <a:rPr lang="en-US" sz="2000" dirty="0" smtClean="0">
                <a:latin typeface="Courier New" pitchFamily="49" charset="0"/>
              </a:rPr>
              <a:t>Source          DF      SS      MS      F      P</a:t>
            </a:r>
          </a:p>
          <a:p>
            <a:pPr eaLnBrk="1" hangingPunct="1">
              <a:spcBef>
                <a:spcPct val="0"/>
              </a:spcBef>
              <a:buFontTx/>
              <a:buNone/>
            </a:pPr>
            <a:r>
              <a:rPr lang="en-US" sz="2000" dirty="0" smtClean="0">
                <a:latin typeface="Courier New" pitchFamily="49" charset="0"/>
              </a:rPr>
              <a:t>Regression       1  364.01  364.01  53.76  0.000</a:t>
            </a:r>
          </a:p>
          <a:p>
            <a:pPr eaLnBrk="1" hangingPunct="1">
              <a:spcBef>
                <a:spcPct val="0"/>
              </a:spcBef>
              <a:buFontTx/>
              <a:buNone/>
            </a:pPr>
            <a:r>
              <a:rPr lang="en-US" sz="2000" dirty="0" smtClean="0">
                <a:latin typeface="Courier New" pitchFamily="49" charset="0"/>
              </a:rPr>
              <a:t>Residual Error  22  148.95    6.77</a:t>
            </a:r>
          </a:p>
          <a:p>
            <a:pPr eaLnBrk="1" hangingPunct="1">
              <a:spcBef>
                <a:spcPct val="0"/>
              </a:spcBef>
              <a:buFontTx/>
              <a:buNone/>
            </a:pPr>
            <a:r>
              <a:rPr lang="en-US" sz="2000" dirty="0" smtClean="0">
                <a:latin typeface="Courier New" pitchFamily="49" charset="0"/>
              </a:rPr>
              <a:t>Total           23  512.96</a:t>
            </a:r>
          </a:p>
        </p:txBody>
      </p:sp>
    </p:spTree>
    <p:extLst>
      <p:ext uri="{BB962C8B-B14F-4D97-AF65-F5344CB8AC3E}">
        <p14:creationId xmlns:p14="http://schemas.microsoft.com/office/powerpoint/2010/main" val="78474494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95400" y="3895458"/>
            <a:ext cx="2133600" cy="608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704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87045" name="Rectangle 2"/>
          <p:cNvSpPr>
            <a:spLocks noGrp="1" noChangeArrowheads="1"/>
          </p:cNvSpPr>
          <p:nvPr>
            <p:ph type="title"/>
          </p:nvPr>
        </p:nvSpPr>
        <p:spPr/>
        <p:txBody>
          <a:bodyPr/>
          <a:lstStyle/>
          <a:p>
            <a:pPr eaLnBrk="1" hangingPunct="1"/>
            <a:r>
              <a:rPr lang="en-US" smtClean="0"/>
              <a:t>Regression Analysis in Minitab</a:t>
            </a:r>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229</a:t>
            </a:fld>
            <a:endParaRPr lang="en-US"/>
          </a:p>
        </p:txBody>
      </p:sp>
      <p:sp>
        <p:nvSpPr>
          <p:cNvPr id="9" name="Rectangle 8"/>
          <p:cNvSpPr/>
          <p:nvPr/>
        </p:nvSpPr>
        <p:spPr>
          <a:xfrm>
            <a:off x="152400" y="3886200"/>
            <a:ext cx="1143000" cy="609600"/>
          </a:xfrm>
          <a:prstGeom prst="rect">
            <a:avLst/>
          </a:prstGeom>
          <a:noFill/>
          <a:ln w="28575">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7043" name="Rectangle 3"/>
          <p:cNvSpPr>
            <a:spLocks noGrp="1" noChangeArrowheads="1"/>
          </p:cNvSpPr>
          <p:nvPr>
            <p:ph type="body" idx="1"/>
          </p:nvPr>
        </p:nvSpPr>
        <p:spPr>
          <a:xfrm>
            <a:off x="152400" y="838200"/>
            <a:ext cx="8458200" cy="5867400"/>
          </a:xfrm>
        </p:spPr>
        <p:txBody>
          <a:bodyPr/>
          <a:lstStyle/>
          <a:p>
            <a:pPr>
              <a:spcBef>
                <a:spcPct val="0"/>
              </a:spcBef>
              <a:buFontTx/>
              <a:buNone/>
            </a:pPr>
            <a:r>
              <a:rPr lang="en-US" sz="1600" b="1" dirty="0" smtClean="0">
                <a:latin typeface="Courier New" pitchFamily="49" charset="0"/>
                <a:cs typeface="Courier New" pitchFamily="49" charset="0"/>
              </a:rPr>
              <a:t>Regression Analysis: strength versus hardwood </a:t>
            </a:r>
          </a:p>
          <a:p>
            <a:pPr marL="0" indent="0">
              <a:buNone/>
            </a:pPr>
            <a:r>
              <a:rPr lang="en-US" sz="1600" dirty="0">
                <a:latin typeface="Courier New" panose="02070309020205020404" pitchFamily="49" charset="0"/>
                <a:cs typeface="Courier New" panose="02070309020205020404" pitchFamily="49" charset="0"/>
              </a:rPr>
              <a:t>Analysis of </a:t>
            </a:r>
            <a:r>
              <a:rPr lang="en-US" sz="1600" dirty="0" smtClean="0">
                <a:latin typeface="Courier New" panose="02070309020205020404" pitchFamily="49" charset="0"/>
                <a:cs typeface="Courier New" panose="02070309020205020404" pitchFamily="49" charset="0"/>
              </a:rPr>
              <a:t>Variance</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Source                    DF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SS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MS  F-Value  P-Value</a:t>
            </a:r>
          </a:p>
          <a:p>
            <a:pPr marL="0" indent="0">
              <a:buNone/>
            </a:pPr>
            <a:r>
              <a:rPr lang="en-US" sz="1600" dirty="0">
                <a:latin typeface="Courier New" panose="02070309020205020404" pitchFamily="49" charset="0"/>
                <a:cs typeface="Courier New" panose="02070309020205020404" pitchFamily="49" charset="0"/>
              </a:rPr>
              <a:t>Regression                 1  364.01  364.008    53.76    0.000</a:t>
            </a:r>
          </a:p>
          <a:p>
            <a:pPr marL="0" indent="0">
              <a:buNone/>
            </a:pPr>
            <a:r>
              <a:rPr lang="en-US" sz="1600" dirty="0">
                <a:latin typeface="Courier New" panose="02070309020205020404" pitchFamily="49" charset="0"/>
                <a:cs typeface="Courier New" panose="02070309020205020404" pitchFamily="49" charset="0"/>
              </a:rPr>
              <a:t>  hardwood concentration   1  364.01  364.008    53.76    0.000</a:t>
            </a:r>
          </a:p>
          <a:p>
            <a:pPr marL="0" indent="0">
              <a:buNone/>
            </a:pPr>
            <a:r>
              <a:rPr lang="en-US" sz="1600" dirty="0">
                <a:latin typeface="Courier New" panose="02070309020205020404" pitchFamily="49" charset="0"/>
                <a:cs typeface="Courier New" panose="02070309020205020404" pitchFamily="49" charset="0"/>
              </a:rPr>
              <a:t>Error                     22  148.95    6.770</a:t>
            </a:r>
          </a:p>
          <a:p>
            <a:pPr marL="0" indent="0">
              <a:buNone/>
            </a:pPr>
            <a:r>
              <a:rPr lang="en-US" sz="1600" dirty="0">
                <a:latin typeface="Courier New" panose="02070309020205020404" pitchFamily="49" charset="0"/>
                <a:cs typeface="Courier New" panose="02070309020205020404" pitchFamily="49" charset="0"/>
              </a:rPr>
              <a:t>  Lack-of-Fit              2   18.78    9.392     1.44    0.260</a:t>
            </a:r>
          </a:p>
          <a:p>
            <a:pPr marL="0" indent="0">
              <a:buNone/>
            </a:pPr>
            <a:r>
              <a:rPr lang="en-US" sz="1600" dirty="0">
                <a:latin typeface="Courier New" panose="02070309020205020404" pitchFamily="49" charset="0"/>
                <a:cs typeface="Courier New" panose="02070309020205020404" pitchFamily="49" charset="0"/>
              </a:rPr>
              <a:t>  Pure Error              20  130.17    6.508</a:t>
            </a:r>
          </a:p>
          <a:p>
            <a:pPr marL="0" indent="0">
              <a:buNone/>
            </a:pPr>
            <a:r>
              <a:rPr lang="en-US" sz="1600" dirty="0">
                <a:latin typeface="Courier New" panose="02070309020205020404" pitchFamily="49" charset="0"/>
                <a:cs typeface="Courier New" panose="02070309020205020404" pitchFamily="49" charset="0"/>
              </a:rPr>
              <a:t>Total                     23  512.96</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Model </a:t>
            </a:r>
            <a:r>
              <a:rPr lang="en-US" sz="1600" dirty="0" smtClean="0">
                <a:latin typeface="Courier New" panose="02070309020205020404" pitchFamily="49" charset="0"/>
                <a:cs typeface="Courier New" panose="02070309020205020404" pitchFamily="49" charset="0"/>
              </a:rPr>
              <a:t>Summary</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S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pred</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2.60201  70.96%     69.64%      65.18</a:t>
            </a: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smtClean="0">
                <a:latin typeface="Courier New" panose="02070309020205020404" pitchFamily="49" charset="0"/>
                <a:cs typeface="Courier New" panose="02070309020205020404" pitchFamily="49" charset="0"/>
              </a:rPr>
              <a:t>Coefficients</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Term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SE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T-Value  P-Value   VIF</a:t>
            </a:r>
          </a:p>
          <a:p>
            <a:pPr marL="0" indent="0">
              <a:buNone/>
            </a:pPr>
            <a:r>
              <a:rPr lang="fr-FR" sz="1600" dirty="0">
                <a:latin typeface="Courier New" panose="02070309020205020404" pitchFamily="49" charset="0"/>
                <a:cs typeface="Courier New" panose="02070309020205020404" pitchFamily="49" charset="0"/>
              </a:rPr>
              <a:t>Constant                  7.25     1.30     5.57    0.000</a:t>
            </a:r>
          </a:p>
          <a:p>
            <a:pPr marL="0" indent="0">
              <a:buNone/>
            </a:pPr>
            <a:r>
              <a:rPr lang="en-US" sz="1600" dirty="0">
                <a:latin typeface="Courier New" panose="02070309020205020404" pitchFamily="49" charset="0"/>
                <a:cs typeface="Courier New" panose="02070309020205020404" pitchFamily="49" charset="0"/>
              </a:rPr>
              <a:t>hardwood concentration  0.6967   0.0950     7.33    0.000  </a:t>
            </a:r>
            <a:r>
              <a:rPr lang="en-US" sz="1600" dirty="0" smtClean="0">
                <a:latin typeface="Courier New" panose="02070309020205020404" pitchFamily="49" charset="0"/>
                <a:cs typeface="Courier New" panose="02070309020205020404" pitchFamily="49" charset="0"/>
              </a:rPr>
              <a:t>1.00</a:t>
            </a:r>
            <a:endParaRPr lang="en-US" sz="1600" dirty="0">
              <a:latin typeface="Courier New" panose="02070309020205020404" pitchFamily="49" charset="0"/>
              <a:cs typeface="Courier New" panose="02070309020205020404" pitchFamily="49" charset="0"/>
            </a:endParaRP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Regression </a:t>
            </a:r>
            <a:r>
              <a:rPr lang="en-US" sz="1600" dirty="0" smtClean="0">
                <a:latin typeface="Courier New" panose="02070309020205020404" pitchFamily="49" charset="0"/>
                <a:cs typeface="Courier New" panose="02070309020205020404" pitchFamily="49" charset="0"/>
              </a:rPr>
              <a:t>Equation</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tensile strength = 7.25 + 0.6967 hardwood concentration</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pPr marL="0" indent="0">
              <a:spcBef>
                <a:spcPct val="0"/>
              </a:spcBef>
              <a:buNone/>
            </a:pPr>
            <a:endParaRPr lang="en-US" sz="1800" dirty="0" smtClean="0">
              <a:latin typeface="Courier New" pitchFamily="49" charset="0"/>
              <a:cs typeface="Courier New" pitchFamily="49" charset="0"/>
            </a:endParaRPr>
          </a:p>
          <a:p>
            <a:pPr marL="0" indent="0" eaLnBrk="1" hangingPunct="1">
              <a:lnSpc>
                <a:spcPct val="80000"/>
              </a:lnSpc>
              <a:spcBef>
                <a:spcPct val="0"/>
              </a:spcBef>
              <a:buNone/>
            </a:pPr>
            <a:endParaRPr lang="en-US" sz="1800" dirty="0" smtClean="0">
              <a:latin typeface="Courier New" pitchFamily="49" charset="0"/>
              <a:cs typeface="Courier New" pitchFamily="49" charset="0"/>
            </a:endParaRPr>
          </a:p>
        </p:txBody>
      </p:sp>
      <p:sp>
        <p:nvSpPr>
          <p:cNvPr id="13" name="TextBox 6"/>
          <p:cNvSpPr txBox="1">
            <a:spLocks noChangeArrowheads="1"/>
          </p:cNvSpPr>
          <p:nvPr/>
        </p:nvSpPr>
        <p:spPr bwMode="auto">
          <a:xfrm>
            <a:off x="5055550" y="3276600"/>
            <a:ext cx="3962400" cy="1569660"/>
          </a:xfrm>
          <a:prstGeom prst="rect">
            <a:avLst/>
          </a:prstGeom>
          <a:solidFill>
            <a:srgbClr val="FFCCFF"/>
          </a:solidFill>
          <a:ln w="9525">
            <a:noFill/>
            <a:miter lim="800000"/>
            <a:headEnd/>
            <a:tailEnd/>
          </a:ln>
        </p:spPr>
        <p:txBody>
          <a:bodyPr wrap="square">
            <a:spAutoFit/>
          </a:bodyPr>
          <a:lstStyle/>
          <a:p>
            <a:r>
              <a:rPr lang="en-US" sz="1600" dirty="0"/>
              <a:t>S represents the standard deviation of the distance that data values fall from the regression line (i.e. standard deviation of the residuals). The better the equation predicts the response, the lower S is.</a:t>
            </a:r>
          </a:p>
          <a:p>
            <a:r>
              <a:rPr lang="en-US" sz="1600" dirty="0"/>
              <a:t>S = √MS</a:t>
            </a:r>
            <a:r>
              <a:rPr lang="en-US" sz="1600" baseline="-25000" dirty="0"/>
              <a:t>E</a:t>
            </a:r>
            <a:r>
              <a:rPr lang="en-US" sz="1600" dirty="0"/>
              <a:t> and is used to calculate PI</a:t>
            </a:r>
          </a:p>
        </p:txBody>
      </p:sp>
    </p:spTree>
    <p:extLst>
      <p:ext uri="{BB962C8B-B14F-4D97-AF65-F5344CB8AC3E}">
        <p14:creationId xmlns:p14="http://schemas.microsoft.com/office/powerpoint/2010/main" val="4233350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28600"/>
            <a:ext cx="8229600" cy="1143000"/>
          </a:xfrm>
          <a:noFill/>
        </p:spPr>
        <p:txBody>
          <a:bodyPr/>
          <a:lstStyle/>
          <a:p>
            <a:pPr eaLnBrk="1" hangingPunct="1"/>
            <a:r>
              <a:rPr lang="en-US" smtClean="0"/>
              <a:t>DOE Steps</a:t>
            </a:r>
          </a:p>
        </p:txBody>
      </p:sp>
      <p:sp>
        <p:nvSpPr>
          <p:cNvPr id="49155" name="Rectangle 3"/>
          <p:cNvSpPr>
            <a:spLocks noGrp="1" noChangeArrowheads="1"/>
          </p:cNvSpPr>
          <p:nvPr>
            <p:ph type="body" idx="1"/>
          </p:nvPr>
        </p:nvSpPr>
        <p:spPr>
          <a:xfrm>
            <a:off x="609600" y="1828800"/>
            <a:ext cx="8229600" cy="3973513"/>
          </a:xfrm>
          <a:noFill/>
        </p:spPr>
        <p:txBody>
          <a:bodyPr/>
          <a:lstStyle/>
          <a:p>
            <a:pPr marL="609600" indent="-609600" eaLnBrk="1" hangingPunct="1">
              <a:spcBef>
                <a:spcPts val="600"/>
              </a:spcBef>
              <a:spcAft>
                <a:spcPts val="600"/>
              </a:spcAft>
              <a:buFontTx/>
              <a:buAutoNum type="arabicPeriod"/>
            </a:pPr>
            <a:r>
              <a:rPr lang="en-US" smtClean="0"/>
              <a:t>Problem statement</a:t>
            </a:r>
          </a:p>
          <a:p>
            <a:pPr marL="609600" indent="-609600" eaLnBrk="1" hangingPunct="1">
              <a:spcBef>
                <a:spcPts val="600"/>
              </a:spcBef>
              <a:spcAft>
                <a:spcPts val="600"/>
              </a:spcAft>
              <a:buFontTx/>
              <a:buAutoNum type="arabicPeriod"/>
            </a:pPr>
            <a:r>
              <a:rPr lang="en-US" smtClean="0"/>
              <a:t>Choose response(s)</a:t>
            </a:r>
          </a:p>
          <a:p>
            <a:pPr marL="609600" indent="-609600" eaLnBrk="1" hangingPunct="1">
              <a:spcBef>
                <a:spcPts val="600"/>
              </a:spcBef>
              <a:spcAft>
                <a:spcPts val="600"/>
              </a:spcAft>
              <a:buFontTx/>
              <a:buAutoNum type="arabicPeriod"/>
            </a:pPr>
            <a:r>
              <a:rPr lang="en-US" smtClean="0"/>
              <a:t>Choose factors and levels</a:t>
            </a:r>
          </a:p>
          <a:p>
            <a:pPr marL="609600" indent="-609600" eaLnBrk="1" hangingPunct="1">
              <a:spcBef>
                <a:spcPts val="600"/>
              </a:spcBef>
              <a:spcAft>
                <a:spcPts val="600"/>
              </a:spcAft>
              <a:buFontTx/>
              <a:buAutoNum type="arabicPeriod"/>
            </a:pPr>
            <a:r>
              <a:rPr lang="en-US" smtClean="0"/>
              <a:t>Perform experiment</a:t>
            </a:r>
          </a:p>
          <a:p>
            <a:pPr marL="609600" indent="-609600" eaLnBrk="1" hangingPunct="1">
              <a:spcBef>
                <a:spcPts val="600"/>
              </a:spcBef>
              <a:spcAft>
                <a:spcPts val="600"/>
              </a:spcAft>
              <a:buFontTx/>
              <a:buAutoNum type="arabicPeriod"/>
            </a:pPr>
            <a:r>
              <a:rPr lang="en-US" smtClean="0"/>
              <a:t>Data analysis</a:t>
            </a:r>
          </a:p>
          <a:p>
            <a:pPr marL="609600" indent="-609600" eaLnBrk="1" hangingPunct="1">
              <a:spcBef>
                <a:spcPts val="600"/>
              </a:spcBef>
              <a:spcAft>
                <a:spcPts val="600"/>
              </a:spcAft>
              <a:buFontTx/>
              <a:buAutoNum type="arabicPeriod"/>
            </a:pPr>
            <a:r>
              <a:rPr lang="en-US" smtClean="0"/>
              <a:t>Conclusions and recommendations</a:t>
            </a:r>
          </a:p>
        </p:txBody>
      </p:sp>
      <p:sp>
        <p:nvSpPr>
          <p:cNvPr id="49156" name="Slide Number Placeholder 3"/>
          <p:cNvSpPr>
            <a:spLocks noGrp="1"/>
          </p:cNvSpPr>
          <p:nvPr>
            <p:ph type="sldNum" sz="quarter" idx="12"/>
          </p:nvPr>
        </p:nvSpPr>
        <p:spPr>
          <a:noFill/>
        </p:spPr>
        <p:txBody>
          <a:bodyPr/>
          <a:lstStyle/>
          <a:p>
            <a:fld id="{15F09E9A-6D05-4541-A5F1-1D4BD4DB7CC5}" type="slidenum">
              <a:rPr lang="en-US" smtClean="0"/>
              <a:pPr/>
              <a:t>23</a:t>
            </a:fld>
            <a:endParaRPr lang="en-US" smtClean="0"/>
          </a:p>
        </p:txBody>
      </p:sp>
      <p:sp>
        <p:nvSpPr>
          <p:cNvPr id="49157"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03427" name="Slide Number Placeholder 5"/>
          <p:cNvSpPr>
            <a:spLocks noGrp="1"/>
          </p:cNvSpPr>
          <p:nvPr>
            <p:ph type="sldNum" sz="quarter" idx="12"/>
          </p:nvPr>
        </p:nvSpPr>
        <p:spPr>
          <a:noFill/>
        </p:spPr>
        <p:txBody>
          <a:bodyPr/>
          <a:lstStyle/>
          <a:p>
            <a:fld id="{9690A7E5-7626-488D-A280-EBAB569AA576}" type="slidenum">
              <a:rPr lang="en-US" smtClean="0"/>
              <a:pPr/>
              <a:t>230</a:t>
            </a:fld>
            <a:endParaRPr lang="en-US" smtClean="0"/>
          </a:p>
        </p:txBody>
      </p:sp>
      <p:sp>
        <p:nvSpPr>
          <p:cNvPr id="103428" name="Rectangle 2"/>
          <p:cNvSpPr>
            <a:spLocks noGrp="1" noChangeArrowheads="1"/>
          </p:cNvSpPr>
          <p:nvPr>
            <p:ph type="title"/>
          </p:nvPr>
        </p:nvSpPr>
        <p:spPr>
          <a:xfrm>
            <a:off x="457200" y="-228600"/>
            <a:ext cx="8229600" cy="1143000"/>
          </a:xfrm>
        </p:spPr>
        <p:txBody>
          <a:bodyPr/>
          <a:lstStyle/>
          <a:p>
            <a:pPr eaLnBrk="1" hangingPunct="1"/>
            <a:r>
              <a:rPr lang="en-US" dirty="0" smtClean="0"/>
              <a:t>R</a:t>
            </a:r>
            <a:r>
              <a:rPr lang="en-US" baseline="30000" dirty="0" smtClean="0"/>
              <a:t>2</a:t>
            </a:r>
            <a:r>
              <a:rPr lang="en-US" dirty="0" smtClean="0"/>
              <a:t> </a:t>
            </a:r>
            <a:r>
              <a:rPr lang="en-US" dirty="0" err="1" smtClean="0"/>
              <a:t>vs</a:t>
            </a:r>
            <a:r>
              <a:rPr lang="en-US" dirty="0" smtClean="0"/>
              <a:t> P-value</a:t>
            </a:r>
          </a:p>
        </p:txBody>
      </p:sp>
      <p:pic>
        <p:nvPicPr>
          <p:cNvPr id="103429" name="Picture 4"/>
          <p:cNvPicPr>
            <a:picLocks noChangeAspect="1" noChangeArrowheads="1"/>
          </p:cNvPicPr>
          <p:nvPr/>
        </p:nvPicPr>
        <p:blipFill>
          <a:blip r:embed="rId2" cstate="print"/>
          <a:srcRect/>
          <a:stretch>
            <a:fillRect/>
          </a:stretch>
        </p:blipFill>
        <p:spPr bwMode="auto">
          <a:xfrm>
            <a:off x="838200" y="2729185"/>
            <a:ext cx="2667000" cy="2035492"/>
          </a:xfrm>
          <a:prstGeom prst="rect">
            <a:avLst/>
          </a:prstGeom>
          <a:noFill/>
          <a:ln w="9525">
            <a:noFill/>
            <a:miter lim="800000"/>
            <a:headEnd/>
            <a:tailEnd/>
          </a:ln>
        </p:spPr>
      </p:pic>
      <p:pic>
        <p:nvPicPr>
          <p:cNvPr id="103430" name="Picture 5"/>
          <p:cNvPicPr>
            <a:picLocks noChangeAspect="1" noChangeArrowheads="1"/>
          </p:cNvPicPr>
          <p:nvPr/>
        </p:nvPicPr>
        <p:blipFill>
          <a:blip r:embed="rId3" cstate="print"/>
          <a:srcRect/>
          <a:stretch>
            <a:fillRect/>
          </a:stretch>
        </p:blipFill>
        <p:spPr bwMode="auto">
          <a:xfrm>
            <a:off x="2273300" y="3733800"/>
            <a:ext cx="1612900" cy="657225"/>
          </a:xfrm>
          <a:prstGeom prst="rect">
            <a:avLst/>
          </a:prstGeom>
          <a:noFill/>
          <a:ln w="9525">
            <a:noFill/>
            <a:miter lim="800000"/>
            <a:headEnd/>
            <a:tailEnd/>
          </a:ln>
        </p:spPr>
      </p:pic>
      <p:pic>
        <p:nvPicPr>
          <p:cNvPr id="103431" name="Picture 6"/>
          <p:cNvPicPr>
            <a:picLocks noChangeAspect="1" noChangeArrowheads="1"/>
          </p:cNvPicPr>
          <p:nvPr/>
        </p:nvPicPr>
        <p:blipFill>
          <a:blip r:embed="rId4" cstate="print"/>
          <a:srcRect/>
          <a:stretch>
            <a:fillRect/>
          </a:stretch>
        </p:blipFill>
        <p:spPr bwMode="auto">
          <a:xfrm>
            <a:off x="5181600" y="2743200"/>
            <a:ext cx="2695704" cy="2057400"/>
          </a:xfrm>
          <a:prstGeom prst="rect">
            <a:avLst/>
          </a:prstGeom>
          <a:noFill/>
          <a:ln w="9525">
            <a:noFill/>
            <a:miter lim="800000"/>
            <a:headEnd/>
            <a:tailEnd/>
          </a:ln>
        </p:spPr>
      </p:pic>
      <p:pic>
        <p:nvPicPr>
          <p:cNvPr id="103432" name="Picture 7"/>
          <p:cNvPicPr>
            <a:picLocks noChangeAspect="1" noChangeArrowheads="1"/>
          </p:cNvPicPr>
          <p:nvPr/>
        </p:nvPicPr>
        <p:blipFill>
          <a:blip r:embed="rId5" cstate="print"/>
          <a:srcRect/>
          <a:stretch>
            <a:fillRect/>
          </a:stretch>
        </p:blipFill>
        <p:spPr bwMode="auto">
          <a:xfrm>
            <a:off x="7454900" y="3717925"/>
            <a:ext cx="1536700" cy="625475"/>
          </a:xfrm>
          <a:prstGeom prst="rect">
            <a:avLst/>
          </a:prstGeom>
          <a:noFill/>
          <a:ln w="9525">
            <a:noFill/>
            <a:miter lim="800000"/>
            <a:headEnd/>
            <a:tailEnd/>
          </a:ln>
        </p:spPr>
      </p:pic>
      <p:pic>
        <p:nvPicPr>
          <p:cNvPr id="103433" name="Picture 11"/>
          <p:cNvPicPr>
            <a:picLocks noChangeAspect="1" noChangeArrowheads="1"/>
          </p:cNvPicPr>
          <p:nvPr/>
        </p:nvPicPr>
        <p:blipFill>
          <a:blip r:embed="rId6" cstate="print"/>
          <a:srcRect/>
          <a:stretch>
            <a:fillRect/>
          </a:stretch>
        </p:blipFill>
        <p:spPr bwMode="auto">
          <a:xfrm>
            <a:off x="5181600" y="4864553"/>
            <a:ext cx="2711751" cy="2069647"/>
          </a:xfrm>
          <a:prstGeom prst="rect">
            <a:avLst/>
          </a:prstGeom>
          <a:noFill/>
          <a:ln w="9525">
            <a:noFill/>
            <a:miter lim="800000"/>
            <a:headEnd/>
            <a:tailEnd/>
          </a:ln>
        </p:spPr>
      </p:pic>
      <p:pic>
        <p:nvPicPr>
          <p:cNvPr id="103434" name="Picture 12"/>
          <p:cNvPicPr>
            <a:picLocks noChangeAspect="1" noChangeArrowheads="1"/>
          </p:cNvPicPr>
          <p:nvPr/>
        </p:nvPicPr>
        <p:blipFill>
          <a:blip r:embed="rId7" cstate="print"/>
          <a:srcRect/>
          <a:stretch>
            <a:fillRect/>
          </a:stretch>
        </p:blipFill>
        <p:spPr bwMode="auto">
          <a:xfrm>
            <a:off x="7454900" y="5943600"/>
            <a:ext cx="1536700" cy="625475"/>
          </a:xfrm>
          <a:prstGeom prst="rect">
            <a:avLst/>
          </a:prstGeom>
          <a:noFill/>
          <a:ln w="9525">
            <a:noFill/>
            <a:miter lim="800000"/>
            <a:headEnd/>
            <a:tailEnd/>
          </a:ln>
        </p:spPr>
      </p:pic>
      <p:pic>
        <p:nvPicPr>
          <p:cNvPr id="103435" name="Picture 13"/>
          <p:cNvPicPr>
            <a:picLocks noChangeAspect="1" noChangeArrowheads="1"/>
          </p:cNvPicPr>
          <p:nvPr/>
        </p:nvPicPr>
        <p:blipFill>
          <a:blip r:embed="rId8" cstate="print"/>
          <a:srcRect/>
          <a:stretch>
            <a:fillRect/>
          </a:stretch>
        </p:blipFill>
        <p:spPr bwMode="auto">
          <a:xfrm>
            <a:off x="838200" y="4876801"/>
            <a:ext cx="2695703" cy="2057400"/>
          </a:xfrm>
          <a:prstGeom prst="rect">
            <a:avLst/>
          </a:prstGeom>
          <a:noFill/>
          <a:ln w="9525">
            <a:noFill/>
            <a:miter lim="800000"/>
            <a:headEnd/>
            <a:tailEnd/>
          </a:ln>
        </p:spPr>
      </p:pic>
      <p:pic>
        <p:nvPicPr>
          <p:cNvPr id="103436" name="Picture 16"/>
          <p:cNvPicPr>
            <a:picLocks noChangeAspect="1" noChangeArrowheads="1"/>
          </p:cNvPicPr>
          <p:nvPr/>
        </p:nvPicPr>
        <p:blipFill>
          <a:blip r:embed="rId9" cstate="print"/>
          <a:srcRect/>
          <a:stretch>
            <a:fillRect/>
          </a:stretch>
        </p:blipFill>
        <p:spPr bwMode="auto">
          <a:xfrm>
            <a:off x="2286000" y="5943600"/>
            <a:ext cx="1600200" cy="650875"/>
          </a:xfrm>
          <a:prstGeom prst="rect">
            <a:avLst/>
          </a:prstGeom>
          <a:noFill/>
          <a:ln w="9525">
            <a:noFill/>
            <a:miter lim="800000"/>
            <a:headEnd/>
            <a:tailEnd/>
          </a:ln>
        </p:spPr>
      </p:pic>
      <p:sp>
        <p:nvSpPr>
          <p:cNvPr id="13" name="Rectangle 3"/>
          <p:cNvSpPr txBox="1">
            <a:spLocks noChangeArrowheads="1"/>
          </p:cNvSpPr>
          <p:nvPr/>
        </p:nvSpPr>
        <p:spPr bwMode="auto">
          <a:xfrm>
            <a:off x="152400" y="838200"/>
            <a:ext cx="87630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ts val="0"/>
              </a:spcBef>
              <a:spcAft>
                <a:spcPct val="0"/>
              </a:spcAft>
              <a:buClrTx/>
              <a:buSzTx/>
              <a:buFontTx/>
              <a:buChar char="•"/>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R</a:t>
            </a:r>
            <a:r>
              <a:rPr kumimoji="0" lang="en-US" sz="2000" b="0" i="0" u="none" strike="noStrike" kern="0" cap="none" spc="0" normalizeH="0" baseline="30000" noProof="0" dirty="0" smtClean="0">
                <a:ln>
                  <a:noFill/>
                </a:ln>
                <a:solidFill>
                  <a:schemeClr val="tx1"/>
                </a:solidFill>
                <a:effectLst/>
                <a:uLnTx/>
                <a:uFillTx/>
                <a:latin typeface="+mn-lt"/>
                <a:ea typeface="+mn-ea"/>
                <a:cs typeface="+mn-cs"/>
              </a:rPr>
              <a:t>2</a:t>
            </a:r>
            <a:r>
              <a:rPr kumimoji="0" lang="en-US" sz="2000" b="0" i="0" u="none" strike="noStrike" kern="0" cap="none" spc="0" normalizeH="0" baseline="0" noProof="0" dirty="0" smtClean="0">
                <a:ln>
                  <a:noFill/>
                </a:ln>
                <a:solidFill>
                  <a:schemeClr val="tx1"/>
                </a:solidFill>
                <a:effectLst/>
                <a:uLnTx/>
                <a:uFillTx/>
                <a:latin typeface="+mn-lt"/>
                <a:ea typeface="+mn-ea"/>
                <a:cs typeface="+mn-cs"/>
              </a:rPr>
              <a:t> measures amount of variability in the data explained by the regression model.  </a:t>
            </a:r>
          </a:p>
          <a:p>
            <a:pPr marL="742950" marR="0" lvl="1" indent="-285750" algn="l" defTabSz="914400" rtl="0" eaLnBrk="1" fontAlgn="base" latinLnBrk="0" hangingPunct="1">
              <a:lnSpc>
                <a:spcPct val="100000"/>
              </a:lnSpc>
              <a:spcBef>
                <a:spcPts val="0"/>
              </a:spcBef>
              <a:spcAft>
                <a:spcPct val="0"/>
              </a:spcAft>
              <a:buClrTx/>
              <a:buSzTx/>
              <a:buFont typeface="Arial" pitchFamily="34" charset="0"/>
              <a:buChar char="•"/>
              <a:tabLst/>
              <a:defRPr/>
            </a:pPr>
            <a:r>
              <a:rPr kumimoji="0" lang="en-US" b="0" i="0" u="none" strike="noStrike" kern="0" cap="none" spc="0" normalizeH="0" baseline="0" noProof="0" dirty="0" smtClean="0">
                <a:ln>
                  <a:noFill/>
                </a:ln>
                <a:solidFill>
                  <a:schemeClr val="tx1"/>
                </a:solidFill>
                <a:effectLst/>
                <a:uLnTx/>
                <a:uFillTx/>
                <a:latin typeface="+mn-lt"/>
              </a:rPr>
              <a:t>Closeness of data to regression model</a:t>
            </a:r>
          </a:p>
          <a:p>
            <a:pPr marL="342900" marR="0" lvl="0" indent="-342900" algn="l" defTabSz="914400" rtl="0" eaLnBrk="1" fontAlgn="base" latinLnBrk="0" hangingPunct="1">
              <a:lnSpc>
                <a:spcPct val="100000"/>
              </a:lnSpc>
              <a:spcBef>
                <a:spcPts val="0"/>
              </a:spcBef>
              <a:spcAft>
                <a:spcPct val="0"/>
              </a:spcAft>
              <a:buClrTx/>
              <a:buSzTx/>
              <a:buFontTx/>
              <a:buChar char="•"/>
              <a:tabLst/>
              <a:defRPr/>
            </a:pP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ts val="0"/>
              </a:spcBef>
              <a:spcAft>
                <a:spcPct val="0"/>
              </a:spcAft>
              <a:buClrTx/>
              <a:buSzTx/>
              <a:buFontTx/>
              <a:buChar char="•"/>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P-value indicates whether relationship exists between X and Y</a:t>
            </a:r>
          </a:p>
          <a:p>
            <a:pPr marL="742950" marR="0" lvl="1" indent="-285750" algn="l" defTabSz="914400" rtl="0" eaLnBrk="1" fontAlgn="base" latinLnBrk="0" hangingPunct="1">
              <a:lnSpc>
                <a:spcPct val="100000"/>
              </a:lnSpc>
              <a:spcBef>
                <a:spcPts val="0"/>
              </a:spcBef>
              <a:spcAft>
                <a:spcPct val="0"/>
              </a:spcAft>
              <a:buClrTx/>
              <a:buSzTx/>
              <a:buFont typeface="Arial" pitchFamily="34" charset="0"/>
              <a:buChar char="•"/>
              <a:tabLst/>
              <a:defRPr/>
            </a:pPr>
            <a:r>
              <a:rPr kumimoji="0" lang="en-US" b="0" i="0" u="none" strike="noStrike" kern="0" cap="none" spc="0" normalizeH="0" baseline="0" noProof="0" dirty="0" smtClean="0">
                <a:ln>
                  <a:noFill/>
                </a:ln>
                <a:solidFill>
                  <a:schemeClr val="tx1"/>
                </a:solidFill>
                <a:effectLst/>
                <a:uLnTx/>
                <a:uFillTx/>
                <a:latin typeface="+mn-lt"/>
              </a:rPr>
              <a:t>non-zero slope</a:t>
            </a:r>
          </a:p>
        </p:txBody>
      </p:sp>
    </p:spTree>
    <p:extLst>
      <p:ext uri="{BB962C8B-B14F-4D97-AF65-F5344CB8AC3E}">
        <p14:creationId xmlns:p14="http://schemas.microsoft.com/office/powerpoint/2010/main" val="2612947731"/>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2227" name="Slide Number Placeholder 5"/>
          <p:cNvSpPr>
            <a:spLocks noGrp="1"/>
          </p:cNvSpPr>
          <p:nvPr>
            <p:ph type="sldNum" sz="quarter" idx="12"/>
          </p:nvPr>
        </p:nvSpPr>
        <p:spPr>
          <a:noFill/>
        </p:spPr>
        <p:txBody>
          <a:bodyPr/>
          <a:lstStyle/>
          <a:p>
            <a:fld id="{347AE873-0F76-48A5-9231-2274F306E429}" type="slidenum">
              <a:rPr lang="en-US" smtClean="0"/>
              <a:pPr/>
              <a:t>231</a:t>
            </a:fld>
            <a:endParaRPr lang="en-US" smtClean="0"/>
          </a:p>
        </p:txBody>
      </p:sp>
      <p:sp>
        <p:nvSpPr>
          <p:cNvPr id="52228" name="Rectangle 2"/>
          <p:cNvSpPr>
            <a:spLocks noGrp="1" noChangeArrowheads="1"/>
          </p:cNvSpPr>
          <p:nvPr>
            <p:ph type="title"/>
          </p:nvPr>
        </p:nvSpPr>
        <p:spPr/>
        <p:txBody>
          <a:bodyPr/>
          <a:lstStyle/>
          <a:p>
            <a:pPr eaLnBrk="1" hangingPunct="1"/>
            <a:r>
              <a:rPr lang="en-US" sz="4000" dirty="0" smtClean="0"/>
              <a:t>Adequacy of the Regression Model </a:t>
            </a:r>
          </a:p>
        </p:txBody>
      </p:sp>
      <p:sp>
        <p:nvSpPr>
          <p:cNvPr id="52229" name="Rectangle 3"/>
          <p:cNvSpPr>
            <a:spLocks noGrp="1" noChangeArrowheads="1"/>
          </p:cNvSpPr>
          <p:nvPr>
            <p:ph type="body" idx="1"/>
          </p:nvPr>
        </p:nvSpPr>
        <p:spPr>
          <a:xfrm>
            <a:off x="457200" y="1371600"/>
            <a:ext cx="8382000" cy="4754563"/>
          </a:xfrm>
        </p:spPr>
        <p:txBody>
          <a:bodyPr/>
          <a:lstStyle/>
          <a:p>
            <a:pPr eaLnBrk="1" hangingPunct="1"/>
            <a:r>
              <a:rPr lang="en-US" sz="2800" dirty="0" smtClean="0"/>
              <a:t>Regression analysis based on several assumptions</a:t>
            </a:r>
          </a:p>
          <a:p>
            <a:pPr eaLnBrk="1" hangingPunct="1"/>
            <a:r>
              <a:rPr lang="en-US" sz="2800" dirty="0" smtClean="0"/>
              <a:t>Check to see if these assumptions are valid.  </a:t>
            </a:r>
          </a:p>
          <a:p>
            <a:pPr eaLnBrk="1" hangingPunct="1"/>
            <a:r>
              <a:rPr lang="en-US" sz="2800" dirty="0" smtClean="0"/>
              <a:t>Random error, </a:t>
            </a:r>
            <a:r>
              <a:rPr lang="el-GR" sz="2800" dirty="0" smtClean="0">
                <a:cs typeface="Arial" pitchFamily="34" charset="0"/>
              </a:rPr>
              <a:t>ε</a:t>
            </a:r>
            <a:r>
              <a:rPr lang="en-US" sz="2800" baseline="-25000" dirty="0" err="1" smtClean="0"/>
              <a:t>ij</a:t>
            </a:r>
            <a:r>
              <a:rPr lang="en-US" sz="2800" dirty="0" smtClean="0"/>
              <a:t>, assumed to be NID(0, </a:t>
            </a:r>
            <a:r>
              <a:rPr lang="el-GR" sz="2800" dirty="0" smtClean="0">
                <a:cs typeface="Arial" pitchFamily="34" charset="0"/>
              </a:rPr>
              <a:t>σ</a:t>
            </a:r>
            <a:r>
              <a:rPr lang="en-US" sz="2800" baseline="30000" dirty="0" smtClean="0"/>
              <a:t>2</a:t>
            </a:r>
            <a:r>
              <a:rPr lang="en-US" sz="2800" dirty="0" smtClean="0"/>
              <a:t>)</a:t>
            </a:r>
          </a:p>
          <a:p>
            <a:pPr lvl="1" eaLnBrk="1" hangingPunct="1">
              <a:buFont typeface="Arial" pitchFamily="34" charset="0"/>
              <a:buChar char="•"/>
            </a:pPr>
            <a:r>
              <a:rPr lang="en-US" sz="2400" dirty="0" smtClean="0"/>
              <a:t>Error normally distributed</a:t>
            </a:r>
          </a:p>
          <a:p>
            <a:pPr lvl="1" eaLnBrk="1" hangingPunct="1">
              <a:buFont typeface="Arial" pitchFamily="34" charset="0"/>
              <a:buChar char="•"/>
            </a:pPr>
            <a:r>
              <a:rPr lang="en-US" sz="2400" dirty="0" smtClean="0"/>
              <a:t>Error independently distributed</a:t>
            </a:r>
          </a:p>
          <a:p>
            <a:pPr lvl="1" eaLnBrk="1" hangingPunct="1">
              <a:buFont typeface="Arial" pitchFamily="34" charset="0"/>
              <a:buChar char="•"/>
            </a:pPr>
            <a:r>
              <a:rPr lang="en-US" sz="2400" dirty="0" smtClean="0"/>
              <a:t>Error has mean of 0</a:t>
            </a:r>
          </a:p>
          <a:p>
            <a:pPr lvl="1" eaLnBrk="1" hangingPunct="1">
              <a:buFont typeface="Arial" pitchFamily="34" charset="0"/>
              <a:buChar char="•"/>
            </a:pPr>
            <a:r>
              <a:rPr lang="en-US" sz="2400" dirty="0" smtClean="0"/>
              <a:t>Error has constant variance</a:t>
            </a:r>
          </a:p>
        </p:txBody>
      </p:sp>
    </p:spTree>
    <p:extLst>
      <p:ext uri="{BB962C8B-B14F-4D97-AF65-F5344CB8AC3E}">
        <p14:creationId xmlns:p14="http://schemas.microsoft.com/office/powerpoint/2010/main" val="22548061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38800" y="4572000"/>
            <a:ext cx="2209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53" name="Rectangle 3"/>
          <p:cNvSpPr>
            <a:spLocks noGrp="1" noChangeArrowheads="1"/>
          </p:cNvSpPr>
          <p:nvPr>
            <p:ph type="body" idx="1"/>
          </p:nvPr>
        </p:nvSpPr>
        <p:spPr>
          <a:xfrm>
            <a:off x="457200" y="1219200"/>
            <a:ext cx="8458200" cy="5486400"/>
          </a:xfrm>
        </p:spPr>
        <p:txBody>
          <a:bodyPr/>
          <a:lstStyle/>
          <a:p>
            <a:pPr eaLnBrk="1" hangingPunct="1">
              <a:spcBef>
                <a:spcPts val="1200"/>
              </a:spcBef>
            </a:pPr>
            <a:r>
              <a:rPr lang="en-US" sz="2400" dirty="0" smtClean="0"/>
              <a:t>We use </a:t>
            </a:r>
            <a:r>
              <a:rPr lang="en-US" sz="2400" b="1" dirty="0" smtClean="0">
                <a:solidFill>
                  <a:schemeClr val="accent2"/>
                </a:solidFill>
              </a:rPr>
              <a:t>residuals</a:t>
            </a:r>
            <a:r>
              <a:rPr lang="en-US" sz="2400" dirty="0" smtClean="0"/>
              <a:t>, </a:t>
            </a:r>
            <a:r>
              <a:rPr lang="en-US" sz="2400" dirty="0" err="1" smtClean="0"/>
              <a:t>e</a:t>
            </a:r>
            <a:r>
              <a:rPr lang="en-US" sz="2400" baseline="-25000" dirty="0" err="1" smtClean="0"/>
              <a:t>ij</a:t>
            </a:r>
            <a:r>
              <a:rPr lang="en-US" sz="2400" dirty="0" smtClean="0"/>
              <a:t>, as estimator of random error </a:t>
            </a:r>
            <a:r>
              <a:rPr lang="el-GR" sz="2400" dirty="0" smtClean="0">
                <a:cs typeface="Arial" pitchFamily="34" charset="0"/>
              </a:rPr>
              <a:t>ε</a:t>
            </a:r>
            <a:r>
              <a:rPr lang="en-US" sz="2400" baseline="-25000" dirty="0" err="1" smtClean="0"/>
              <a:t>ij</a:t>
            </a:r>
            <a:endParaRPr lang="en-US" sz="2400" baseline="-25000" dirty="0" smtClean="0"/>
          </a:p>
          <a:p>
            <a:pPr eaLnBrk="1" hangingPunct="1">
              <a:spcBef>
                <a:spcPts val="1200"/>
              </a:spcBef>
            </a:pPr>
            <a:endParaRPr lang="en-US" sz="2400" baseline="-25000" dirty="0" smtClean="0"/>
          </a:p>
          <a:p>
            <a:pPr eaLnBrk="1" hangingPunct="1">
              <a:spcBef>
                <a:spcPts val="1200"/>
              </a:spcBef>
            </a:pPr>
            <a:endParaRPr lang="en-US" sz="2400" baseline="-25000" dirty="0" smtClean="0"/>
          </a:p>
          <a:p>
            <a:pPr eaLnBrk="1" hangingPunct="1">
              <a:spcBef>
                <a:spcPts val="1200"/>
              </a:spcBef>
            </a:pPr>
            <a:r>
              <a:rPr lang="en-US" sz="2400" dirty="0" smtClean="0"/>
              <a:t>Residual is difference between actual observation and estimated observation</a:t>
            </a:r>
          </a:p>
          <a:p>
            <a:pPr eaLnBrk="1" hangingPunct="1">
              <a:spcBef>
                <a:spcPts val="1200"/>
              </a:spcBef>
            </a:pPr>
            <a:endParaRPr lang="en-US" dirty="0" smtClean="0"/>
          </a:p>
          <a:p>
            <a:pPr eaLnBrk="1" hangingPunct="1">
              <a:spcBef>
                <a:spcPts val="1200"/>
              </a:spcBef>
            </a:pPr>
            <a:r>
              <a:rPr lang="en-US" sz="2400" dirty="0" smtClean="0"/>
              <a:t>Calculation of estimated observation depends on model</a:t>
            </a:r>
          </a:p>
          <a:p>
            <a:pPr lvl="1" eaLnBrk="1" hangingPunct="1">
              <a:spcBef>
                <a:spcPts val="1200"/>
              </a:spcBef>
            </a:pPr>
            <a:r>
              <a:rPr lang="en-US" sz="2000" dirty="0" smtClean="0"/>
              <a:t>For simple linear regression:</a:t>
            </a:r>
          </a:p>
          <a:p>
            <a:pPr lvl="1" eaLnBrk="1" hangingPunct="1">
              <a:spcBef>
                <a:spcPts val="1200"/>
              </a:spcBef>
            </a:pPr>
            <a:endParaRPr lang="en-US" sz="2000" dirty="0" smtClean="0"/>
          </a:p>
          <a:p>
            <a:pPr eaLnBrk="1" hangingPunct="1">
              <a:spcBef>
                <a:spcPts val="1200"/>
              </a:spcBef>
            </a:pPr>
            <a:r>
              <a:rPr lang="en-US" sz="2400" dirty="0" smtClean="0"/>
              <a:t>So, for simple linear regression</a:t>
            </a:r>
          </a:p>
        </p:txBody>
      </p:sp>
      <p:graphicFrame>
        <p:nvGraphicFramePr>
          <p:cNvPr id="10" name="Object 9"/>
          <p:cNvGraphicFramePr>
            <a:graphicFrameLocks noChangeAspect="1"/>
          </p:cNvGraphicFramePr>
          <p:nvPr/>
        </p:nvGraphicFramePr>
        <p:xfrm>
          <a:off x="5673725" y="4648200"/>
          <a:ext cx="2024063" cy="590550"/>
        </p:xfrm>
        <a:graphic>
          <a:graphicData uri="http://schemas.openxmlformats.org/presentationml/2006/ole">
            <mc:AlternateContent xmlns:mc="http://schemas.openxmlformats.org/markup-compatibility/2006">
              <mc:Choice xmlns:v="urn:schemas-microsoft-com:vml" Requires="v">
                <p:oleObj spid="_x0000_s43034" name="Equation" r:id="rId3" imgW="914003" imgH="266584" progId="Equation.3">
                  <p:embed/>
                </p:oleObj>
              </mc:Choice>
              <mc:Fallback>
                <p:oleObj name="Equation" r:id="rId3" imgW="914003" imgH="26658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725" y="4648200"/>
                        <a:ext cx="2024063"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5562600" y="5715000"/>
            <a:ext cx="2971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5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53251" name="Slide Number Placeholder 5"/>
          <p:cNvSpPr>
            <a:spLocks noGrp="1"/>
          </p:cNvSpPr>
          <p:nvPr>
            <p:ph type="sldNum" sz="quarter" idx="12"/>
          </p:nvPr>
        </p:nvSpPr>
        <p:spPr>
          <a:noFill/>
        </p:spPr>
        <p:txBody>
          <a:bodyPr/>
          <a:lstStyle/>
          <a:p>
            <a:fld id="{9C4CF4A3-B059-435A-8839-6A2A6B30A44C}" type="slidenum">
              <a:rPr lang="en-US" smtClean="0"/>
              <a:pPr/>
              <a:t>232</a:t>
            </a:fld>
            <a:endParaRPr lang="en-US" smtClean="0"/>
          </a:p>
        </p:txBody>
      </p:sp>
      <p:sp>
        <p:nvSpPr>
          <p:cNvPr id="53252" name="Rectangle 2"/>
          <p:cNvSpPr>
            <a:spLocks noGrp="1" noChangeArrowheads="1"/>
          </p:cNvSpPr>
          <p:nvPr>
            <p:ph type="title"/>
          </p:nvPr>
        </p:nvSpPr>
        <p:spPr>
          <a:xfrm>
            <a:off x="152400" y="0"/>
            <a:ext cx="8686800" cy="1143000"/>
          </a:xfrm>
        </p:spPr>
        <p:txBody>
          <a:bodyPr/>
          <a:lstStyle/>
          <a:p>
            <a:pPr eaLnBrk="1" hangingPunct="1"/>
            <a:r>
              <a:rPr lang="en-US" sz="4000" dirty="0" smtClean="0"/>
              <a:t>Adequacy of the Regression Model </a:t>
            </a:r>
          </a:p>
        </p:txBody>
      </p:sp>
      <p:pic>
        <p:nvPicPr>
          <p:cNvPr id="230406" name="Picture 4"/>
          <p:cNvPicPr>
            <a:picLocks noChangeAspect="1" noChangeArrowheads="1"/>
          </p:cNvPicPr>
          <p:nvPr/>
        </p:nvPicPr>
        <p:blipFill>
          <a:blip r:embed="rId5" cstate="print"/>
          <a:srcRect/>
          <a:stretch>
            <a:fillRect/>
          </a:stretch>
        </p:blipFill>
        <p:spPr bwMode="auto">
          <a:xfrm>
            <a:off x="5638800" y="1727200"/>
            <a:ext cx="1295400" cy="635000"/>
          </a:xfrm>
          <a:prstGeom prst="rect">
            <a:avLst/>
          </a:prstGeom>
          <a:solidFill>
            <a:schemeClr val="accent5">
              <a:lumMod val="90000"/>
            </a:schemeClr>
          </a:solidFill>
          <a:ln w="9525">
            <a:solidFill>
              <a:schemeClr val="tx1"/>
            </a:solidFill>
            <a:miter lim="800000"/>
            <a:headEnd/>
            <a:tailEnd/>
          </a:ln>
        </p:spPr>
      </p:pic>
      <p:pic>
        <p:nvPicPr>
          <p:cNvPr id="230407" name="Picture 5"/>
          <p:cNvPicPr>
            <a:picLocks noChangeAspect="1" noChangeArrowheads="1"/>
          </p:cNvPicPr>
          <p:nvPr/>
        </p:nvPicPr>
        <p:blipFill>
          <a:blip r:embed="rId6" cstate="print"/>
          <a:srcRect/>
          <a:stretch>
            <a:fillRect/>
          </a:stretch>
        </p:blipFill>
        <p:spPr bwMode="auto">
          <a:xfrm>
            <a:off x="5638800" y="3101975"/>
            <a:ext cx="1828800" cy="631825"/>
          </a:xfrm>
          <a:prstGeom prst="rect">
            <a:avLst/>
          </a:prstGeom>
          <a:solidFill>
            <a:schemeClr val="accent5">
              <a:lumMod val="90000"/>
            </a:schemeClr>
          </a:solidFill>
          <a:ln w="9525">
            <a:solidFill>
              <a:schemeClr val="tx1"/>
            </a:solidFill>
            <a:miter lim="800000"/>
            <a:headEnd/>
            <a:tailEnd/>
          </a:ln>
        </p:spPr>
      </p:pic>
      <p:graphicFrame>
        <p:nvGraphicFramePr>
          <p:cNvPr id="134147" name="Object 3"/>
          <p:cNvGraphicFramePr>
            <a:graphicFrameLocks noChangeAspect="1"/>
          </p:cNvGraphicFramePr>
          <p:nvPr/>
        </p:nvGraphicFramePr>
        <p:xfrm>
          <a:off x="5640388" y="5810250"/>
          <a:ext cx="2782887" cy="590550"/>
        </p:xfrm>
        <a:graphic>
          <a:graphicData uri="http://schemas.openxmlformats.org/presentationml/2006/ole">
            <mc:AlternateContent xmlns:mc="http://schemas.openxmlformats.org/markup-compatibility/2006">
              <mc:Choice xmlns:v="urn:schemas-microsoft-com:vml" Requires="v">
                <p:oleObj spid="_x0000_s43035" name="Equation" r:id="rId7" imgW="1256755" imgH="266584" progId="Equation.3">
                  <p:embed/>
                </p:oleObj>
              </mc:Choice>
              <mc:Fallback>
                <p:oleObj name="Equation" r:id="rId7" imgW="1256755" imgH="26658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0388" y="5810250"/>
                        <a:ext cx="2782887"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5127187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05475" name="Slide Number Placeholder 5"/>
          <p:cNvSpPr>
            <a:spLocks noGrp="1"/>
          </p:cNvSpPr>
          <p:nvPr>
            <p:ph type="sldNum" sz="quarter" idx="12"/>
          </p:nvPr>
        </p:nvSpPr>
        <p:spPr>
          <a:noFill/>
        </p:spPr>
        <p:txBody>
          <a:bodyPr/>
          <a:lstStyle/>
          <a:p>
            <a:fld id="{BF60FAFD-BE43-486D-A4EF-BB781415B351}" type="slidenum">
              <a:rPr lang="en-US" smtClean="0"/>
              <a:pPr/>
              <a:t>233</a:t>
            </a:fld>
            <a:endParaRPr lang="en-US" smtClean="0"/>
          </a:p>
        </p:txBody>
      </p:sp>
      <p:sp>
        <p:nvSpPr>
          <p:cNvPr id="105476" name="Rectangle 2"/>
          <p:cNvSpPr>
            <a:spLocks noGrp="1" noChangeArrowheads="1"/>
          </p:cNvSpPr>
          <p:nvPr>
            <p:ph type="body" idx="1"/>
          </p:nvPr>
        </p:nvSpPr>
        <p:spPr>
          <a:xfrm>
            <a:off x="476250" y="1295400"/>
            <a:ext cx="8229600" cy="5211763"/>
          </a:xfrm>
          <a:noFill/>
        </p:spPr>
        <p:txBody>
          <a:bodyPr/>
          <a:lstStyle/>
          <a:p>
            <a:pPr eaLnBrk="1" hangingPunct="1">
              <a:lnSpc>
                <a:spcPct val="80000"/>
              </a:lnSpc>
            </a:pPr>
            <a:r>
              <a:rPr lang="en-US" dirty="0" smtClean="0"/>
              <a:t>Residuals Normally distributed?</a:t>
            </a:r>
          </a:p>
          <a:p>
            <a:pPr lvl="1" eaLnBrk="1" hangingPunct="1">
              <a:lnSpc>
                <a:spcPct val="80000"/>
              </a:lnSpc>
            </a:pPr>
            <a:r>
              <a:rPr lang="en-US" dirty="0" smtClean="0"/>
              <a:t>Check </a:t>
            </a:r>
            <a:r>
              <a:rPr lang="en-US" dirty="0" smtClean="0">
                <a:solidFill>
                  <a:srgbClr val="0000FF"/>
                </a:solidFill>
              </a:rPr>
              <a:t>normal probability plot of residuals</a:t>
            </a:r>
          </a:p>
          <a:p>
            <a:pPr lvl="2" eaLnBrk="1" hangingPunct="1">
              <a:lnSpc>
                <a:spcPct val="80000"/>
              </a:lnSpc>
            </a:pPr>
            <a:r>
              <a:rPr lang="en-US" dirty="0" smtClean="0">
                <a:solidFill>
                  <a:srgbClr val="CC0099"/>
                </a:solidFill>
              </a:rPr>
              <a:t>Straight line? If not, use Box-Cox transformation</a:t>
            </a:r>
          </a:p>
          <a:p>
            <a:pPr eaLnBrk="1" hangingPunct="1">
              <a:lnSpc>
                <a:spcPct val="80000"/>
              </a:lnSpc>
            </a:pPr>
            <a:r>
              <a:rPr lang="en-US" dirty="0" smtClean="0"/>
              <a:t>Residuals have a mean of zero?</a:t>
            </a:r>
          </a:p>
          <a:p>
            <a:pPr lvl="1" eaLnBrk="1" hangingPunct="1">
              <a:lnSpc>
                <a:spcPct val="80000"/>
              </a:lnSpc>
            </a:pPr>
            <a:r>
              <a:rPr lang="en-US" dirty="0" smtClean="0"/>
              <a:t>Check </a:t>
            </a:r>
            <a:r>
              <a:rPr lang="en-US" dirty="0" smtClean="0">
                <a:solidFill>
                  <a:srgbClr val="0000FF"/>
                </a:solidFill>
              </a:rPr>
              <a:t>normal probability plot of residuals</a:t>
            </a:r>
          </a:p>
          <a:p>
            <a:pPr lvl="2" eaLnBrk="1" hangingPunct="1">
              <a:lnSpc>
                <a:spcPct val="80000"/>
              </a:lnSpc>
            </a:pPr>
            <a:r>
              <a:rPr lang="en-US" dirty="0" smtClean="0">
                <a:solidFill>
                  <a:srgbClr val="CC0099"/>
                </a:solidFill>
              </a:rPr>
              <a:t>Centered around zero?</a:t>
            </a:r>
          </a:p>
          <a:p>
            <a:pPr eaLnBrk="1" hangingPunct="1">
              <a:lnSpc>
                <a:spcPct val="80000"/>
              </a:lnSpc>
            </a:pPr>
            <a:r>
              <a:rPr lang="en-US" dirty="0" smtClean="0"/>
              <a:t>Residuals independently distributed?</a:t>
            </a:r>
          </a:p>
          <a:p>
            <a:pPr lvl="1" eaLnBrk="1" hangingPunct="1">
              <a:lnSpc>
                <a:spcPct val="80000"/>
              </a:lnSpc>
            </a:pPr>
            <a:r>
              <a:rPr lang="en-US" dirty="0" smtClean="0"/>
              <a:t>Check </a:t>
            </a:r>
            <a:r>
              <a:rPr lang="en-US" dirty="0" smtClean="0">
                <a:solidFill>
                  <a:srgbClr val="0000FF"/>
                </a:solidFill>
              </a:rPr>
              <a:t>residuals vs run order plot</a:t>
            </a:r>
          </a:p>
          <a:p>
            <a:pPr lvl="2" eaLnBrk="1" hangingPunct="1">
              <a:lnSpc>
                <a:spcPct val="80000"/>
              </a:lnSpc>
            </a:pPr>
            <a:r>
              <a:rPr lang="en-US" dirty="0" smtClean="0">
                <a:solidFill>
                  <a:srgbClr val="CC0099"/>
                </a:solidFill>
              </a:rPr>
              <a:t>No patterns?</a:t>
            </a:r>
          </a:p>
          <a:p>
            <a:pPr eaLnBrk="1" hangingPunct="1">
              <a:lnSpc>
                <a:spcPct val="80000"/>
              </a:lnSpc>
            </a:pPr>
            <a:r>
              <a:rPr lang="en-US" dirty="0" smtClean="0"/>
              <a:t>Residuals have a constant variance?</a:t>
            </a:r>
          </a:p>
          <a:p>
            <a:pPr lvl="1" eaLnBrk="1" hangingPunct="1">
              <a:lnSpc>
                <a:spcPct val="80000"/>
              </a:lnSpc>
            </a:pPr>
            <a:r>
              <a:rPr lang="en-US" dirty="0" smtClean="0"/>
              <a:t>Check </a:t>
            </a:r>
            <a:r>
              <a:rPr lang="en-US" dirty="0" smtClean="0">
                <a:solidFill>
                  <a:srgbClr val="0000FF"/>
                </a:solidFill>
              </a:rPr>
              <a:t>residuals vs predicted value (fit) plot</a:t>
            </a:r>
          </a:p>
          <a:p>
            <a:pPr lvl="2" eaLnBrk="1" hangingPunct="1">
              <a:lnSpc>
                <a:spcPct val="80000"/>
              </a:lnSpc>
            </a:pPr>
            <a:r>
              <a:rPr lang="en-US" dirty="0" smtClean="0">
                <a:solidFill>
                  <a:srgbClr val="CC0099"/>
                </a:solidFill>
              </a:rPr>
              <a:t>No patterns? If not, use Box-Cox transformation</a:t>
            </a:r>
          </a:p>
          <a:p>
            <a:pPr eaLnBrk="1" hangingPunct="1">
              <a:lnSpc>
                <a:spcPct val="80000"/>
              </a:lnSpc>
            </a:pPr>
            <a:endParaRPr lang="en-US" sz="2800" dirty="0" smtClean="0"/>
          </a:p>
        </p:txBody>
      </p:sp>
      <p:sp>
        <p:nvSpPr>
          <p:cNvPr id="105477" name="Rectangle 3"/>
          <p:cNvSpPr>
            <a:spLocks noGrp="1" noChangeArrowheads="1"/>
          </p:cNvSpPr>
          <p:nvPr>
            <p:ph type="title"/>
          </p:nvPr>
        </p:nvSpPr>
        <p:spPr>
          <a:xfrm>
            <a:off x="228600" y="0"/>
            <a:ext cx="8915400" cy="1143000"/>
          </a:xfrm>
          <a:noFill/>
        </p:spPr>
        <p:txBody>
          <a:bodyPr/>
          <a:lstStyle/>
          <a:p>
            <a:pPr eaLnBrk="1" hangingPunct="1"/>
            <a:r>
              <a:rPr lang="en-US" sz="4000" smtClean="0"/>
              <a:t>Adequacy of the Regression Model </a:t>
            </a:r>
          </a:p>
        </p:txBody>
      </p:sp>
    </p:spTree>
    <p:extLst>
      <p:ext uri="{BB962C8B-B14F-4D97-AF65-F5344CB8AC3E}">
        <p14:creationId xmlns:p14="http://schemas.microsoft.com/office/powerpoint/2010/main" val="230150236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06499" name="Slide Number Placeholder 5"/>
          <p:cNvSpPr>
            <a:spLocks noGrp="1"/>
          </p:cNvSpPr>
          <p:nvPr>
            <p:ph type="sldNum" sz="quarter" idx="12"/>
          </p:nvPr>
        </p:nvSpPr>
        <p:spPr>
          <a:noFill/>
        </p:spPr>
        <p:txBody>
          <a:bodyPr/>
          <a:lstStyle/>
          <a:p>
            <a:fld id="{49569C31-54DB-4050-9EA3-F36510930AEB}" type="slidenum">
              <a:rPr lang="en-US" smtClean="0"/>
              <a:pPr/>
              <a:t>234</a:t>
            </a:fld>
            <a:endParaRPr lang="en-US" smtClean="0"/>
          </a:p>
        </p:txBody>
      </p:sp>
      <p:sp>
        <p:nvSpPr>
          <p:cNvPr id="106500" name="Rectangle 2"/>
          <p:cNvSpPr>
            <a:spLocks noGrp="1" noChangeArrowheads="1"/>
          </p:cNvSpPr>
          <p:nvPr>
            <p:ph type="title"/>
          </p:nvPr>
        </p:nvSpPr>
        <p:spPr>
          <a:xfrm>
            <a:off x="228600" y="0"/>
            <a:ext cx="8915400" cy="1143000"/>
          </a:xfrm>
        </p:spPr>
        <p:txBody>
          <a:bodyPr/>
          <a:lstStyle/>
          <a:p>
            <a:pPr eaLnBrk="1" hangingPunct="1"/>
            <a:r>
              <a:rPr lang="en-US" sz="4000" smtClean="0"/>
              <a:t>Adequacy of the Regression Model </a:t>
            </a:r>
          </a:p>
        </p:txBody>
      </p:sp>
      <p:sp>
        <p:nvSpPr>
          <p:cNvPr id="106501" name="Rectangle 4"/>
          <p:cNvSpPr>
            <a:spLocks noChangeArrowheads="1"/>
          </p:cNvSpPr>
          <p:nvPr/>
        </p:nvSpPr>
        <p:spPr bwMode="auto">
          <a:xfrm>
            <a:off x="228600" y="1066800"/>
            <a:ext cx="4191000" cy="519113"/>
          </a:xfrm>
          <a:prstGeom prst="rect">
            <a:avLst/>
          </a:prstGeom>
          <a:noFill/>
          <a:ln w="9525">
            <a:noFill/>
            <a:miter lim="800000"/>
            <a:headEnd/>
            <a:tailEnd/>
          </a:ln>
        </p:spPr>
        <p:txBody>
          <a:bodyPr>
            <a:spAutoFit/>
          </a:bodyPr>
          <a:lstStyle/>
          <a:p>
            <a:pPr>
              <a:spcBef>
                <a:spcPct val="50000"/>
              </a:spcBef>
            </a:pPr>
            <a:r>
              <a:rPr lang="en-US" sz="2800" b="1" u="sng">
                <a:solidFill>
                  <a:srgbClr val="0000FF"/>
                </a:solidFill>
              </a:rPr>
              <a:t>Bag Strength Example</a:t>
            </a:r>
          </a:p>
        </p:txBody>
      </p:sp>
      <p:sp>
        <p:nvSpPr>
          <p:cNvPr id="106502" name="Text Box 9"/>
          <p:cNvSpPr txBox="1">
            <a:spLocks noChangeArrowheads="1"/>
          </p:cNvSpPr>
          <p:nvPr/>
        </p:nvSpPr>
        <p:spPr bwMode="auto">
          <a:xfrm>
            <a:off x="4572000" y="1219200"/>
            <a:ext cx="3810000" cy="376238"/>
          </a:xfrm>
          <a:prstGeom prst="rect">
            <a:avLst/>
          </a:prstGeom>
          <a:solidFill>
            <a:srgbClr val="FFFF99"/>
          </a:solidFill>
          <a:ln w="9525">
            <a:solidFill>
              <a:schemeClr val="tx1"/>
            </a:solidFill>
            <a:miter lim="800000"/>
            <a:headEnd/>
            <a:tailEnd/>
          </a:ln>
        </p:spPr>
        <p:txBody>
          <a:bodyPr>
            <a:spAutoFit/>
          </a:bodyPr>
          <a:lstStyle/>
          <a:p>
            <a:pPr>
              <a:spcBef>
                <a:spcPct val="50000"/>
              </a:spcBef>
            </a:pPr>
            <a:r>
              <a:rPr lang="en-US"/>
              <a:t>Strength = 7.25 + 0.697*Hardwood</a:t>
            </a:r>
          </a:p>
        </p:txBody>
      </p:sp>
      <p:pic>
        <p:nvPicPr>
          <p:cNvPr id="106503" name="Picture 10"/>
          <p:cNvPicPr>
            <a:picLocks noChangeAspect="1" noChangeArrowheads="1"/>
          </p:cNvPicPr>
          <p:nvPr/>
        </p:nvPicPr>
        <p:blipFill>
          <a:blip r:embed="rId2" cstate="print"/>
          <a:srcRect/>
          <a:stretch>
            <a:fillRect/>
          </a:stretch>
        </p:blipFill>
        <p:spPr bwMode="auto">
          <a:xfrm>
            <a:off x="2209800" y="1828800"/>
            <a:ext cx="3390900" cy="4976813"/>
          </a:xfrm>
          <a:prstGeom prst="rect">
            <a:avLst/>
          </a:prstGeom>
          <a:noFill/>
          <a:ln w="9525">
            <a:noFill/>
            <a:miter lim="800000"/>
            <a:headEnd/>
            <a:tailEnd/>
          </a:ln>
        </p:spPr>
      </p:pic>
    </p:spTree>
    <p:extLst>
      <p:ext uri="{BB962C8B-B14F-4D97-AF65-F5344CB8AC3E}">
        <p14:creationId xmlns:p14="http://schemas.microsoft.com/office/powerpoint/2010/main" val="33188362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07523" name="Slide Number Placeholder 5"/>
          <p:cNvSpPr>
            <a:spLocks noGrp="1"/>
          </p:cNvSpPr>
          <p:nvPr>
            <p:ph type="sldNum" sz="quarter" idx="12"/>
          </p:nvPr>
        </p:nvSpPr>
        <p:spPr>
          <a:noFill/>
        </p:spPr>
        <p:txBody>
          <a:bodyPr/>
          <a:lstStyle/>
          <a:p>
            <a:fld id="{BB967D46-A591-472D-A6AC-551D66A713CE}" type="slidenum">
              <a:rPr lang="en-US" smtClean="0"/>
              <a:pPr/>
              <a:t>235</a:t>
            </a:fld>
            <a:endParaRPr lang="en-US" smtClean="0"/>
          </a:p>
        </p:txBody>
      </p:sp>
      <p:sp>
        <p:nvSpPr>
          <p:cNvPr id="107524" name="Rectangle 2"/>
          <p:cNvSpPr>
            <a:spLocks noGrp="1" noChangeArrowheads="1"/>
          </p:cNvSpPr>
          <p:nvPr>
            <p:ph type="title"/>
          </p:nvPr>
        </p:nvSpPr>
        <p:spPr>
          <a:xfrm>
            <a:off x="228600" y="0"/>
            <a:ext cx="8915400" cy="1143000"/>
          </a:xfrm>
        </p:spPr>
        <p:txBody>
          <a:bodyPr/>
          <a:lstStyle/>
          <a:p>
            <a:pPr eaLnBrk="1" hangingPunct="1"/>
            <a:r>
              <a:rPr lang="en-US" sz="4000" smtClean="0"/>
              <a:t>Adequacy of the Regression Model </a:t>
            </a:r>
          </a:p>
        </p:txBody>
      </p:sp>
      <p:pic>
        <p:nvPicPr>
          <p:cNvPr id="107525" name="Picture 11"/>
          <p:cNvPicPr>
            <a:picLocks noChangeAspect="1" noChangeArrowheads="1"/>
          </p:cNvPicPr>
          <p:nvPr/>
        </p:nvPicPr>
        <p:blipFill>
          <a:blip r:embed="rId3" cstate="print"/>
          <a:srcRect/>
          <a:stretch>
            <a:fillRect/>
          </a:stretch>
        </p:blipFill>
        <p:spPr bwMode="auto">
          <a:xfrm>
            <a:off x="457200" y="1092200"/>
            <a:ext cx="7620000" cy="5080000"/>
          </a:xfrm>
          <a:prstGeom prst="rect">
            <a:avLst/>
          </a:prstGeom>
          <a:noFill/>
          <a:ln w="9525">
            <a:noFill/>
            <a:miter lim="800000"/>
            <a:headEnd/>
            <a:tailEnd/>
          </a:ln>
        </p:spPr>
      </p:pic>
      <p:sp>
        <p:nvSpPr>
          <p:cNvPr id="6" name="Oval 5"/>
          <p:cNvSpPr/>
          <p:nvPr/>
        </p:nvSpPr>
        <p:spPr>
          <a:xfrm>
            <a:off x="4495800" y="3733800"/>
            <a:ext cx="3886200" cy="2362200"/>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Connector 7"/>
          <p:cNvCxnSpPr/>
          <p:nvPr/>
        </p:nvCxnSpPr>
        <p:spPr>
          <a:xfrm>
            <a:off x="4953000" y="4191000"/>
            <a:ext cx="2819400" cy="16002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08817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08547" name="Slide Number Placeholder 5"/>
          <p:cNvSpPr>
            <a:spLocks noGrp="1"/>
          </p:cNvSpPr>
          <p:nvPr>
            <p:ph type="sldNum" sz="quarter" idx="12"/>
          </p:nvPr>
        </p:nvSpPr>
        <p:spPr>
          <a:noFill/>
        </p:spPr>
        <p:txBody>
          <a:bodyPr/>
          <a:lstStyle/>
          <a:p>
            <a:fld id="{E843A049-3639-4C2E-A57F-9F68F5CB1C6D}" type="slidenum">
              <a:rPr lang="en-US" smtClean="0"/>
              <a:pPr/>
              <a:t>236</a:t>
            </a:fld>
            <a:endParaRPr lang="en-US" smtClean="0"/>
          </a:p>
        </p:txBody>
      </p:sp>
      <p:sp>
        <p:nvSpPr>
          <p:cNvPr id="108548" name="Rectangle 2"/>
          <p:cNvSpPr>
            <a:spLocks noGrp="1" noChangeArrowheads="1"/>
          </p:cNvSpPr>
          <p:nvPr>
            <p:ph type="title"/>
          </p:nvPr>
        </p:nvSpPr>
        <p:spPr/>
        <p:txBody>
          <a:bodyPr/>
          <a:lstStyle/>
          <a:p>
            <a:pPr eaLnBrk="1" hangingPunct="1"/>
            <a:r>
              <a:rPr lang="en-US" smtClean="0"/>
              <a:t>ANOVA &amp; Regression Analysis</a:t>
            </a:r>
          </a:p>
        </p:txBody>
      </p:sp>
      <p:sp>
        <p:nvSpPr>
          <p:cNvPr id="108549" name="Rectangle 3"/>
          <p:cNvSpPr>
            <a:spLocks noGrp="1" noChangeArrowheads="1"/>
          </p:cNvSpPr>
          <p:nvPr>
            <p:ph type="body" idx="1"/>
          </p:nvPr>
        </p:nvSpPr>
        <p:spPr>
          <a:xfrm>
            <a:off x="228600" y="1143000"/>
            <a:ext cx="8686800" cy="5562600"/>
          </a:xfrm>
        </p:spPr>
        <p:txBody>
          <a:bodyPr/>
          <a:lstStyle/>
          <a:p>
            <a:pPr eaLnBrk="1" hangingPunct="1">
              <a:lnSpc>
                <a:spcPct val="90000"/>
              </a:lnSpc>
              <a:spcAft>
                <a:spcPct val="20000"/>
              </a:spcAft>
            </a:pPr>
            <a:r>
              <a:rPr lang="en-US" sz="2400" dirty="0" smtClean="0"/>
              <a:t>Usually we do ANOVA first then Regression</a:t>
            </a:r>
          </a:p>
          <a:p>
            <a:pPr eaLnBrk="1" hangingPunct="1">
              <a:lnSpc>
                <a:spcPct val="90000"/>
              </a:lnSpc>
              <a:spcAft>
                <a:spcPct val="20000"/>
              </a:spcAft>
            </a:pPr>
            <a:endParaRPr lang="en-US" sz="2400" dirty="0" smtClean="0"/>
          </a:p>
          <a:p>
            <a:pPr eaLnBrk="1" hangingPunct="1">
              <a:lnSpc>
                <a:spcPct val="90000"/>
              </a:lnSpc>
              <a:spcAft>
                <a:spcPct val="20000"/>
              </a:spcAft>
            </a:pPr>
            <a:r>
              <a:rPr lang="en-US" sz="2400" dirty="0" smtClean="0"/>
              <a:t>ANOVA tells us, in general, which factors significantly affect the response</a:t>
            </a:r>
          </a:p>
          <a:p>
            <a:pPr lvl="1" eaLnBrk="1" hangingPunct="1">
              <a:lnSpc>
                <a:spcPct val="90000"/>
              </a:lnSpc>
              <a:spcAft>
                <a:spcPct val="20000"/>
              </a:spcAft>
            </a:pPr>
            <a:r>
              <a:rPr lang="en-US" sz="2000" dirty="0" smtClean="0"/>
              <a:t>Often we use the significant factors from ANOVA to build our regression model</a:t>
            </a:r>
          </a:p>
          <a:p>
            <a:pPr eaLnBrk="1" hangingPunct="1">
              <a:lnSpc>
                <a:spcPct val="90000"/>
              </a:lnSpc>
              <a:spcAft>
                <a:spcPct val="20000"/>
              </a:spcAft>
            </a:pPr>
            <a:endParaRPr lang="en-US" sz="2400" dirty="0" smtClean="0"/>
          </a:p>
          <a:p>
            <a:pPr eaLnBrk="1" hangingPunct="1">
              <a:lnSpc>
                <a:spcPct val="90000"/>
              </a:lnSpc>
              <a:spcAft>
                <a:spcPct val="20000"/>
              </a:spcAft>
            </a:pPr>
            <a:r>
              <a:rPr lang="en-US" sz="2400" dirty="0" smtClean="0"/>
              <a:t>Regression analysis tests the significance of a particular model</a:t>
            </a:r>
          </a:p>
          <a:p>
            <a:pPr lvl="1" eaLnBrk="1" hangingPunct="1">
              <a:lnSpc>
                <a:spcPct val="90000"/>
              </a:lnSpc>
              <a:spcAft>
                <a:spcPct val="20000"/>
              </a:spcAft>
            </a:pPr>
            <a:r>
              <a:rPr lang="en-US" sz="2000" dirty="0" smtClean="0"/>
              <a:t>There are many regression models which could be fit</a:t>
            </a:r>
          </a:p>
          <a:p>
            <a:pPr lvl="2" eaLnBrk="1" hangingPunct="1">
              <a:lnSpc>
                <a:spcPct val="90000"/>
              </a:lnSpc>
              <a:spcAft>
                <a:spcPct val="20000"/>
              </a:spcAft>
            </a:pPr>
            <a:r>
              <a:rPr lang="en-US" sz="1800" dirty="0" smtClean="0"/>
              <a:t>Particularly an issue for multiple linear regression </a:t>
            </a:r>
          </a:p>
          <a:p>
            <a:pPr lvl="1" eaLnBrk="1" hangingPunct="1">
              <a:lnSpc>
                <a:spcPct val="90000"/>
              </a:lnSpc>
              <a:spcAft>
                <a:spcPct val="20000"/>
              </a:spcAft>
            </a:pPr>
            <a:r>
              <a:rPr lang="en-US" sz="2000" dirty="0" smtClean="0"/>
              <a:t>If you do not fit a good model, the results could be misleading</a:t>
            </a:r>
          </a:p>
        </p:txBody>
      </p:sp>
    </p:spTree>
    <p:extLst>
      <p:ext uri="{BB962C8B-B14F-4D97-AF65-F5344CB8AC3E}">
        <p14:creationId xmlns:p14="http://schemas.microsoft.com/office/powerpoint/2010/main" val="388668560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09571" name="Slide Number Placeholder 5"/>
          <p:cNvSpPr>
            <a:spLocks noGrp="1"/>
          </p:cNvSpPr>
          <p:nvPr>
            <p:ph type="sldNum" sz="quarter" idx="12"/>
          </p:nvPr>
        </p:nvSpPr>
        <p:spPr>
          <a:noFill/>
        </p:spPr>
        <p:txBody>
          <a:bodyPr/>
          <a:lstStyle/>
          <a:p>
            <a:fld id="{3B47A308-9A23-4F35-B713-3ECC6F70DBD6}" type="slidenum">
              <a:rPr lang="en-US" smtClean="0"/>
              <a:pPr/>
              <a:t>237</a:t>
            </a:fld>
            <a:endParaRPr lang="en-US" smtClean="0"/>
          </a:p>
        </p:txBody>
      </p:sp>
      <p:sp>
        <p:nvSpPr>
          <p:cNvPr id="109572" name="Rectangle 2"/>
          <p:cNvSpPr>
            <a:spLocks noGrp="1" noChangeArrowheads="1"/>
          </p:cNvSpPr>
          <p:nvPr>
            <p:ph type="title"/>
          </p:nvPr>
        </p:nvSpPr>
        <p:spPr/>
        <p:txBody>
          <a:bodyPr/>
          <a:lstStyle/>
          <a:p>
            <a:pPr eaLnBrk="1" hangingPunct="1"/>
            <a:r>
              <a:rPr lang="en-US" smtClean="0"/>
              <a:t>Another example</a:t>
            </a:r>
          </a:p>
        </p:txBody>
      </p:sp>
      <p:sp>
        <p:nvSpPr>
          <p:cNvPr id="109573" name="Rectangle 3"/>
          <p:cNvSpPr>
            <a:spLocks noGrp="1" noChangeArrowheads="1"/>
          </p:cNvSpPr>
          <p:nvPr>
            <p:ph type="body" idx="1"/>
          </p:nvPr>
        </p:nvSpPr>
        <p:spPr>
          <a:xfrm>
            <a:off x="457200" y="1295400"/>
            <a:ext cx="8229600" cy="4525963"/>
          </a:xfrm>
        </p:spPr>
        <p:txBody>
          <a:bodyPr/>
          <a:lstStyle/>
          <a:p>
            <a:pPr eaLnBrk="1" hangingPunct="1"/>
            <a:r>
              <a:rPr lang="en-US" sz="2800" dirty="0" smtClean="0"/>
              <a:t>Does temperature affect concrete density?</a:t>
            </a:r>
          </a:p>
          <a:p>
            <a:pPr eaLnBrk="1" hangingPunct="1"/>
            <a:r>
              <a:rPr lang="en-US" sz="2800" dirty="0" smtClean="0"/>
              <a:t>If so, how?  What is the relationship?</a:t>
            </a:r>
          </a:p>
          <a:p>
            <a:pPr eaLnBrk="1" hangingPunct="1"/>
            <a:r>
              <a:rPr lang="en-US" sz="2800" dirty="0" smtClean="0"/>
              <a:t>Following data collected in completely randomized order.</a:t>
            </a:r>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spcBef>
                <a:spcPts val="1800"/>
              </a:spcBef>
            </a:pPr>
            <a:r>
              <a:rPr lang="en-US" sz="2400" dirty="0" smtClean="0"/>
              <a:t>Response?    Factor?    # Factor levels?    # Replicates?</a:t>
            </a:r>
          </a:p>
          <a:p>
            <a:pPr eaLnBrk="1" hangingPunct="1"/>
            <a:endParaRPr lang="en-US" sz="2800" dirty="0" smtClean="0"/>
          </a:p>
        </p:txBody>
      </p:sp>
      <p:graphicFrame>
        <p:nvGraphicFramePr>
          <p:cNvPr id="8" name="Table 7"/>
          <p:cNvGraphicFramePr>
            <a:graphicFrameLocks noGrp="1"/>
          </p:cNvGraphicFramePr>
          <p:nvPr>
            <p:extLst/>
          </p:nvPr>
        </p:nvGraphicFramePr>
        <p:xfrm>
          <a:off x="914400" y="3352800"/>
          <a:ext cx="7315200" cy="2362199"/>
        </p:xfrm>
        <a:graphic>
          <a:graphicData uri="http://schemas.openxmlformats.org/drawingml/2006/table">
            <a:tbl>
              <a:tblPr firstRow="1" firstCol="1" bandRow="1">
                <a:tableStyleId>{5C22544A-7EE6-4342-B048-85BDC9FD1C3A}</a:tableStyleId>
              </a:tblPr>
              <a:tblGrid>
                <a:gridCol w="1828800"/>
                <a:gridCol w="1097280"/>
                <a:gridCol w="1097280"/>
                <a:gridCol w="1097280"/>
                <a:gridCol w="1097280"/>
                <a:gridCol w="1097280"/>
              </a:tblGrid>
              <a:tr h="712051">
                <a:tc>
                  <a:txBody>
                    <a:bodyPr/>
                    <a:lstStyle/>
                    <a:p>
                      <a:pPr algn="ctr"/>
                      <a:r>
                        <a:rPr lang="en-US" sz="2000" dirty="0" smtClean="0">
                          <a:solidFill>
                            <a:schemeClr val="tx1"/>
                          </a:solidFill>
                        </a:rPr>
                        <a:t>Temperature (in degrees)</a:t>
                      </a:r>
                      <a:endParaRPr lang="en-US" sz="2000" dirty="0">
                        <a:solidFill>
                          <a:schemeClr val="tx1"/>
                        </a:solidFill>
                      </a:endParaRPr>
                    </a:p>
                  </a:txBody>
                  <a:tcPr anchor="ctr"/>
                </a:tc>
                <a:tc gridSpan="5">
                  <a:txBody>
                    <a:bodyPr/>
                    <a:lstStyle/>
                    <a:p>
                      <a:pPr algn="ctr"/>
                      <a:r>
                        <a:rPr lang="en-US" sz="2000" dirty="0" smtClean="0">
                          <a:solidFill>
                            <a:schemeClr val="tx1"/>
                          </a:solidFill>
                        </a:rPr>
                        <a:t>Density</a:t>
                      </a:r>
                      <a:r>
                        <a:rPr lang="en-US" sz="2000" baseline="0" dirty="0" smtClean="0">
                          <a:solidFill>
                            <a:schemeClr val="tx1"/>
                          </a:solidFill>
                        </a:rPr>
                        <a:t> (in lb/ft</a:t>
                      </a:r>
                      <a:r>
                        <a:rPr lang="en-US" sz="2000" baseline="30000" dirty="0" smtClean="0">
                          <a:solidFill>
                            <a:schemeClr val="tx1"/>
                          </a:solidFill>
                        </a:rPr>
                        <a:t>3</a:t>
                      </a:r>
                      <a:r>
                        <a:rPr lang="en-US" sz="2000" baseline="0" dirty="0" smtClean="0">
                          <a:solidFill>
                            <a:schemeClr val="tx1"/>
                          </a:solidFill>
                        </a:rPr>
                        <a:t>)</a:t>
                      </a:r>
                      <a:endParaRPr lang="en-US" sz="2000" dirty="0">
                        <a:solidFill>
                          <a:schemeClr val="tx1"/>
                        </a:solidFill>
                      </a:endParaRPr>
                    </a:p>
                  </a:txBody>
                  <a:tcPr anchor="ct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tr>
              <a:tr h="412537">
                <a:tc>
                  <a:txBody>
                    <a:bodyPr/>
                    <a:lstStyle/>
                    <a:p>
                      <a:pPr algn="ctr"/>
                      <a:r>
                        <a:rPr lang="en-US" sz="2000" dirty="0" smtClean="0">
                          <a:solidFill>
                            <a:schemeClr val="tx1"/>
                          </a:solidFill>
                        </a:rPr>
                        <a:t>100</a:t>
                      </a:r>
                      <a:endParaRPr lang="en-US" sz="2000" dirty="0">
                        <a:solidFill>
                          <a:schemeClr val="tx1"/>
                        </a:solidFill>
                      </a:endParaRPr>
                    </a:p>
                  </a:txBody>
                  <a:tcPr anchor="ctr"/>
                </a:tc>
                <a:tc>
                  <a:txBody>
                    <a:bodyPr/>
                    <a:lstStyle/>
                    <a:p>
                      <a:pPr algn="ctr"/>
                      <a:r>
                        <a:rPr lang="en-US" sz="2000" dirty="0" smtClean="0">
                          <a:solidFill>
                            <a:schemeClr val="tx1"/>
                          </a:solidFill>
                        </a:rPr>
                        <a:t>21.5</a:t>
                      </a:r>
                      <a:endParaRPr lang="en-US" sz="2000" dirty="0">
                        <a:solidFill>
                          <a:schemeClr val="tx1"/>
                        </a:solidFill>
                      </a:endParaRPr>
                    </a:p>
                  </a:txBody>
                  <a:tcPr anchor="ctr"/>
                </a:tc>
                <a:tc>
                  <a:txBody>
                    <a:bodyPr/>
                    <a:lstStyle/>
                    <a:p>
                      <a:pPr algn="ctr"/>
                      <a:r>
                        <a:rPr lang="en-US" sz="2000" dirty="0" smtClean="0">
                          <a:solidFill>
                            <a:schemeClr val="tx1"/>
                          </a:solidFill>
                        </a:rPr>
                        <a:t>22.5</a:t>
                      </a:r>
                      <a:endParaRPr lang="en-US" sz="2000" dirty="0">
                        <a:solidFill>
                          <a:schemeClr val="tx1"/>
                        </a:solidFill>
                      </a:endParaRPr>
                    </a:p>
                  </a:txBody>
                  <a:tcPr anchor="ctr"/>
                </a:tc>
                <a:tc>
                  <a:txBody>
                    <a:bodyPr/>
                    <a:lstStyle/>
                    <a:p>
                      <a:pPr algn="ctr"/>
                      <a:r>
                        <a:rPr lang="en-US" sz="2000" dirty="0" smtClean="0">
                          <a:solidFill>
                            <a:schemeClr val="tx1"/>
                          </a:solidFill>
                        </a:rPr>
                        <a:t>19.3</a:t>
                      </a:r>
                      <a:endParaRPr lang="en-US" sz="2000" dirty="0">
                        <a:solidFill>
                          <a:schemeClr val="tx1"/>
                        </a:solidFill>
                      </a:endParaRPr>
                    </a:p>
                  </a:txBody>
                  <a:tcPr anchor="ctr"/>
                </a:tc>
                <a:tc>
                  <a:txBody>
                    <a:bodyPr/>
                    <a:lstStyle/>
                    <a:p>
                      <a:pPr algn="ctr"/>
                      <a:r>
                        <a:rPr lang="en-US" sz="2000" dirty="0" smtClean="0">
                          <a:solidFill>
                            <a:schemeClr val="tx1"/>
                          </a:solidFill>
                        </a:rPr>
                        <a:t>24.9</a:t>
                      </a:r>
                      <a:endParaRPr lang="en-US" sz="2000" dirty="0">
                        <a:solidFill>
                          <a:schemeClr val="tx1"/>
                        </a:solidFill>
                      </a:endParaRPr>
                    </a:p>
                  </a:txBody>
                  <a:tcPr anchor="ctr"/>
                </a:tc>
                <a:tc>
                  <a:txBody>
                    <a:bodyPr/>
                    <a:lstStyle/>
                    <a:p>
                      <a:pPr algn="ctr"/>
                      <a:r>
                        <a:rPr lang="en-US" sz="2000" dirty="0" smtClean="0">
                          <a:solidFill>
                            <a:schemeClr val="tx1"/>
                          </a:solidFill>
                        </a:rPr>
                        <a:t>20.0</a:t>
                      </a:r>
                      <a:endParaRPr lang="en-US" sz="2000" dirty="0">
                        <a:solidFill>
                          <a:schemeClr val="tx1"/>
                        </a:solidFill>
                      </a:endParaRPr>
                    </a:p>
                  </a:txBody>
                  <a:tcPr anchor="ctr"/>
                </a:tc>
              </a:tr>
              <a:tr h="412537">
                <a:tc>
                  <a:txBody>
                    <a:bodyPr/>
                    <a:lstStyle/>
                    <a:p>
                      <a:pPr algn="ctr"/>
                      <a:r>
                        <a:rPr lang="en-US" sz="2000" dirty="0" smtClean="0">
                          <a:solidFill>
                            <a:schemeClr val="tx1"/>
                          </a:solidFill>
                        </a:rPr>
                        <a:t>125</a:t>
                      </a:r>
                      <a:endParaRPr lang="en-US" sz="2000" dirty="0">
                        <a:solidFill>
                          <a:schemeClr val="tx1"/>
                        </a:solidFill>
                      </a:endParaRPr>
                    </a:p>
                  </a:txBody>
                  <a:tcPr anchor="ctr"/>
                </a:tc>
                <a:tc>
                  <a:txBody>
                    <a:bodyPr/>
                    <a:lstStyle/>
                    <a:p>
                      <a:pPr algn="ctr"/>
                      <a:r>
                        <a:rPr lang="en-US" sz="2000" dirty="0" smtClean="0">
                          <a:solidFill>
                            <a:schemeClr val="tx1"/>
                          </a:solidFill>
                        </a:rPr>
                        <a:t>23.0</a:t>
                      </a:r>
                      <a:endParaRPr lang="en-US" sz="2000" dirty="0">
                        <a:solidFill>
                          <a:schemeClr val="tx1"/>
                        </a:solidFill>
                      </a:endParaRPr>
                    </a:p>
                  </a:txBody>
                  <a:tcPr anchor="ctr"/>
                </a:tc>
                <a:tc>
                  <a:txBody>
                    <a:bodyPr/>
                    <a:lstStyle/>
                    <a:p>
                      <a:pPr algn="ctr"/>
                      <a:r>
                        <a:rPr lang="en-US" sz="2000" dirty="0" smtClean="0">
                          <a:solidFill>
                            <a:schemeClr val="tx1"/>
                          </a:solidFill>
                        </a:rPr>
                        <a:t>24.8</a:t>
                      </a:r>
                      <a:endParaRPr lang="en-US" sz="2000" dirty="0">
                        <a:solidFill>
                          <a:schemeClr val="tx1"/>
                        </a:solidFill>
                      </a:endParaRPr>
                    </a:p>
                  </a:txBody>
                  <a:tcPr anchor="ctr"/>
                </a:tc>
                <a:tc>
                  <a:txBody>
                    <a:bodyPr/>
                    <a:lstStyle/>
                    <a:p>
                      <a:pPr algn="ctr"/>
                      <a:r>
                        <a:rPr lang="en-US" sz="2000" dirty="0" smtClean="0">
                          <a:solidFill>
                            <a:schemeClr val="tx1"/>
                          </a:solidFill>
                        </a:rPr>
                        <a:t>28.4</a:t>
                      </a:r>
                      <a:endParaRPr lang="en-US" sz="2000" dirty="0">
                        <a:solidFill>
                          <a:schemeClr val="tx1"/>
                        </a:solidFill>
                      </a:endParaRPr>
                    </a:p>
                  </a:txBody>
                  <a:tcPr anchor="ctr"/>
                </a:tc>
                <a:tc>
                  <a:txBody>
                    <a:bodyPr/>
                    <a:lstStyle/>
                    <a:p>
                      <a:pPr algn="ctr"/>
                      <a:r>
                        <a:rPr lang="en-US" sz="2000" dirty="0" smtClean="0">
                          <a:solidFill>
                            <a:schemeClr val="tx1"/>
                          </a:solidFill>
                        </a:rPr>
                        <a:t>26.4</a:t>
                      </a:r>
                      <a:endParaRPr lang="en-US" sz="2000" dirty="0">
                        <a:solidFill>
                          <a:schemeClr val="tx1"/>
                        </a:solidFill>
                      </a:endParaRPr>
                    </a:p>
                  </a:txBody>
                  <a:tcPr anchor="ctr"/>
                </a:tc>
                <a:tc>
                  <a:txBody>
                    <a:bodyPr/>
                    <a:lstStyle/>
                    <a:p>
                      <a:pPr algn="ctr"/>
                      <a:r>
                        <a:rPr lang="en-US" sz="2000" dirty="0" smtClean="0">
                          <a:solidFill>
                            <a:schemeClr val="tx1"/>
                          </a:solidFill>
                        </a:rPr>
                        <a:t>25.5</a:t>
                      </a:r>
                      <a:endParaRPr lang="en-US" sz="2000" dirty="0">
                        <a:solidFill>
                          <a:schemeClr val="tx1"/>
                        </a:solidFill>
                      </a:endParaRPr>
                    </a:p>
                  </a:txBody>
                  <a:tcPr anchor="ctr"/>
                </a:tc>
              </a:tr>
              <a:tr h="412537">
                <a:tc>
                  <a:txBody>
                    <a:bodyPr/>
                    <a:lstStyle/>
                    <a:p>
                      <a:pPr algn="ctr"/>
                      <a:r>
                        <a:rPr lang="en-US" sz="2000" dirty="0" smtClean="0">
                          <a:solidFill>
                            <a:schemeClr val="tx1"/>
                          </a:solidFill>
                        </a:rPr>
                        <a:t>150</a:t>
                      </a:r>
                      <a:endParaRPr lang="en-US" sz="2000" dirty="0">
                        <a:solidFill>
                          <a:schemeClr val="tx1"/>
                        </a:solidFill>
                      </a:endParaRPr>
                    </a:p>
                  </a:txBody>
                  <a:tcPr anchor="ctr"/>
                </a:tc>
                <a:tc>
                  <a:txBody>
                    <a:bodyPr/>
                    <a:lstStyle/>
                    <a:p>
                      <a:pPr algn="ctr"/>
                      <a:r>
                        <a:rPr lang="en-US" sz="2000" dirty="0" smtClean="0">
                          <a:solidFill>
                            <a:schemeClr val="tx1"/>
                          </a:solidFill>
                        </a:rPr>
                        <a:t>30.4</a:t>
                      </a:r>
                      <a:endParaRPr lang="en-US" sz="2000" dirty="0">
                        <a:solidFill>
                          <a:schemeClr val="tx1"/>
                        </a:solidFill>
                      </a:endParaRPr>
                    </a:p>
                  </a:txBody>
                  <a:tcPr anchor="ctr"/>
                </a:tc>
                <a:tc>
                  <a:txBody>
                    <a:bodyPr/>
                    <a:lstStyle/>
                    <a:p>
                      <a:pPr algn="ctr"/>
                      <a:r>
                        <a:rPr lang="en-US" sz="2000" dirty="0" smtClean="0">
                          <a:solidFill>
                            <a:schemeClr val="tx1"/>
                          </a:solidFill>
                        </a:rPr>
                        <a:t>28.7</a:t>
                      </a:r>
                      <a:endParaRPr lang="en-US" sz="2000" dirty="0">
                        <a:solidFill>
                          <a:schemeClr val="tx1"/>
                        </a:solidFill>
                      </a:endParaRPr>
                    </a:p>
                  </a:txBody>
                  <a:tcPr anchor="ctr"/>
                </a:tc>
                <a:tc>
                  <a:txBody>
                    <a:bodyPr/>
                    <a:lstStyle/>
                    <a:p>
                      <a:pPr algn="ctr"/>
                      <a:r>
                        <a:rPr lang="en-US" sz="2000" dirty="0" smtClean="0">
                          <a:solidFill>
                            <a:schemeClr val="tx1"/>
                          </a:solidFill>
                        </a:rPr>
                        <a:t>29.5</a:t>
                      </a:r>
                      <a:endParaRPr lang="en-US" sz="2000" dirty="0">
                        <a:solidFill>
                          <a:schemeClr val="tx1"/>
                        </a:solidFill>
                      </a:endParaRPr>
                    </a:p>
                  </a:txBody>
                  <a:tcPr anchor="ctr"/>
                </a:tc>
                <a:tc>
                  <a:txBody>
                    <a:bodyPr/>
                    <a:lstStyle/>
                    <a:p>
                      <a:pPr algn="ctr"/>
                      <a:r>
                        <a:rPr lang="en-US" sz="2000" dirty="0" smtClean="0">
                          <a:solidFill>
                            <a:schemeClr val="tx1"/>
                          </a:solidFill>
                        </a:rPr>
                        <a:t>30.0</a:t>
                      </a:r>
                      <a:endParaRPr lang="en-US" sz="2000" dirty="0">
                        <a:solidFill>
                          <a:schemeClr val="tx1"/>
                        </a:solidFill>
                      </a:endParaRPr>
                    </a:p>
                  </a:txBody>
                  <a:tcPr anchor="ctr"/>
                </a:tc>
                <a:tc>
                  <a:txBody>
                    <a:bodyPr/>
                    <a:lstStyle/>
                    <a:p>
                      <a:pPr algn="ctr"/>
                      <a:r>
                        <a:rPr lang="en-US" sz="2000" dirty="0" smtClean="0">
                          <a:solidFill>
                            <a:schemeClr val="tx1"/>
                          </a:solidFill>
                        </a:rPr>
                        <a:t>25.4</a:t>
                      </a:r>
                      <a:endParaRPr lang="en-US" sz="2000" dirty="0">
                        <a:solidFill>
                          <a:schemeClr val="tx1"/>
                        </a:solidFill>
                      </a:endParaRPr>
                    </a:p>
                  </a:txBody>
                  <a:tcPr anchor="ctr"/>
                </a:tc>
              </a:tr>
              <a:tr h="412537">
                <a:tc>
                  <a:txBody>
                    <a:bodyPr/>
                    <a:lstStyle/>
                    <a:p>
                      <a:pPr algn="ctr"/>
                      <a:r>
                        <a:rPr lang="en-US" sz="2000" dirty="0" smtClean="0">
                          <a:solidFill>
                            <a:schemeClr val="tx1"/>
                          </a:solidFill>
                        </a:rPr>
                        <a:t>175</a:t>
                      </a:r>
                      <a:endParaRPr lang="en-US" sz="2000" dirty="0">
                        <a:solidFill>
                          <a:schemeClr val="tx1"/>
                        </a:solidFill>
                      </a:endParaRPr>
                    </a:p>
                  </a:txBody>
                  <a:tcPr anchor="ctr"/>
                </a:tc>
                <a:tc>
                  <a:txBody>
                    <a:bodyPr/>
                    <a:lstStyle/>
                    <a:p>
                      <a:pPr algn="ctr"/>
                      <a:r>
                        <a:rPr lang="en-US" sz="2000" dirty="0" smtClean="0">
                          <a:solidFill>
                            <a:schemeClr val="tx1"/>
                          </a:solidFill>
                        </a:rPr>
                        <a:t>34.0</a:t>
                      </a:r>
                      <a:endParaRPr lang="en-US" sz="2000" dirty="0">
                        <a:solidFill>
                          <a:schemeClr val="tx1"/>
                        </a:solidFill>
                      </a:endParaRPr>
                    </a:p>
                  </a:txBody>
                  <a:tcPr anchor="ctr"/>
                </a:tc>
                <a:tc>
                  <a:txBody>
                    <a:bodyPr/>
                    <a:lstStyle/>
                    <a:p>
                      <a:pPr algn="ctr"/>
                      <a:r>
                        <a:rPr lang="en-US" sz="2000" dirty="0" smtClean="0">
                          <a:solidFill>
                            <a:schemeClr val="tx1"/>
                          </a:solidFill>
                        </a:rPr>
                        <a:t>35.6</a:t>
                      </a:r>
                      <a:endParaRPr lang="en-US" sz="2000" dirty="0">
                        <a:solidFill>
                          <a:schemeClr val="tx1"/>
                        </a:solidFill>
                      </a:endParaRPr>
                    </a:p>
                  </a:txBody>
                  <a:tcPr anchor="ctr"/>
                </a:tc>
                <a:tc>
                  <a:txBody>
                    <a:bodyPr/>
                    <a:lstStyle/>
                    <a:p>
                      <a:pPr algn="ctr"/>
                      <a:r>
                        <a:rPr lang="en-US" sz="2000" dirty="0" smtClean="0">
                          <a:solidFill>
                            <a:schemeClr val="tx1"/>
                          </a:solidFill>
                        </a:rPr>
                        <a:t>34.8</a:t>
                      </a:r>
                      <a:endParaRPr lang="en-US" sz="2000" dirty="0">
                        <a:solidFill>
                          <a:schemeClr val="tx1"/>
                        </a:solidFill>
                      </a:endParaRPr>
                    </a:p>
                  </a:txBody>
                  <a:tcPr anchor="ctr"/>
                </a:tc>
                <a:tc>
                  <a:txBody>
                    <a:bodyPr/>
                    <a:lstStyle/>
                    <a:p>
                      <a:pPr algn="ctr"/>
                      <a:r>
                        <a:rPr lang="en-US" sz="2000" dirty="0" smtClean="0">
                          <a:solidFill>
                            <a:schemeClr val="tx1"/>
                          </a:solidFill>
                        </a:rPr>
                        <a:t>33.9</a:t>
                      </a:r>
                      <a:endParaRPr lang="en-US" sz="2000" dirty="0">
                        <a:solidFill>
                          <a:schemeClr val="tx1"/>
                        </a:solidFill>
                      </a:endParaRPr>
                    </a:p>
                  </a:txBody>
                  <a:tcPr anchor="ctr"/>
                </a:tc>
                <a:tc>
                  <a:txBody>
                    <a:bodyPr/>
                    <a:lstStyle/>
                    <a:p>
                      <a:pPr algn="ctr"/>
                      <a:r>
                        <a:rPr lang="en-US" sz="2000" dirty="0" smtClean="0">
                          <a:solidFill>
                            <a:schemeClr val="tx1"/>
                          </a:solidFill>
                        </a:rPr>
                        <a:t>29.7</a:t>
                      </a:r>
                      <a:endParaRPr lang="en-US" sz="2000" dirty="0">
                        <a:solidFill>
                          <a:schemeClr val="tx1"/>
                        </a:solidFill>
                      </a:endParaRPr>
                    </a:p>
                  </a:txBody>
                  <a:tcPr anchor="ctr"/>
                </a:tc>
              </a:tr>
            </a:tbl>
          </a:graphicData>
        </a:graphic>
      </p:graphicFrame>
    </p:spTree>
    <p:extLst>
      <p:ext uri="{BB962C8B-B14F-4D97-AF65-F5344CB8AC3E}">
        <p14:creationId xmlns:p14="http://schemas.microsoft.com/office/powerpoint/2010/main" val="308919457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0595" name="Slide Number Placeholder 5"/>
          <p:cNvSpPr>
            <a:spLocks noGrp="1"/>
          </p:cNvSpPr>
          <p:nvPr>
            <p:ph type="sldNum" sz="quarter" idx="12"/>
          </p:nvPr>
        </p:nvSpPr>
        <p:spPr>
          <a:noFill/>
        </p:spPr>
        <p:txBody>
          <a:bodyPr/>
          <a:lstStyle/>
          <a:p>
            <a:fld id="{2F633709-EF56-41CF-98B5-3B06529915E8}" type="slidenum">
              <a:rPr lang="en-US" smtClean="0"/>
              <a:pPr/>
              <a:t>238</a:t>
            </a:fld>
            <a:endParaRPr lang="en-US" smtClean="0"/>
          </a:p>
        </p:txBody>
      </p:sp>
      <p:sp>
        <p:nvSpPr>
          <p:cNvPr id="110596" name="Rectangle 2"/>
          <p:cNvSpPr>
            <a:spLocks noGrp="1" noChangeArrowheads="1"/>
          </p:cNvSpPr>
          <p:nvPr>
            <p:ph type="title"/>
          </p:nvPr>
        </p:nvSpPr>
        <p:spPr>
          <a:xfrm>
            <a:off x="2647741" y="0"/>
            <a:ext cx="6477000" cy="1143000"/>
          </a:xfrm>
        </p:spPr>
        <p:txBody>
          <a:bodyPr/>
          <a:lstStyle/>
          <a:p>
            <a:pPr eaLnBrk="1" hangingPunct="1"/>
            <a:r>
              <a:rPr lang="en-US" smtClean="0"/>
              <a:t>Concrete example</a:t>
            </a:r>
          </a:p>
        </p:txBody>
      </p:sp>
      <p:sp>
        <p:nvSpPr>
          <p:cNvPr id="110597" name="Rectangle 3"/>
          <p:cNvSpPr>
            <a:spLocks noGrp="1" noChangeArrowheads="1"/>
          </p:cNvSpPr>
          <p:nvPr>
            <p:ph type="body" idx="1"/>
          </p:nvPr>
        </p:nvSpPr>
        <p:spPr>
          <a:xfrm>
            <a:off x="4038600" y="1493838"/>
            <a:ext cx="5029200" cy="4525962"/>
          </a:xfrm>
        </p:spPr>
        <p:txBody>
          <a:bodyPr/>
          <a:lstStyle/>
          <a:p>
            <a:pPr eaLnBrk="1" hangingPunct="1"/>
            <a:r>
              <a:rPr lang="en-US" sz="2800" dirty="0" smtClean="0"/>
              <a:t>Enter data in Minitab worksheet</a:t>
            </a:r>
          </a:p>
          <a:p>
            <a:pPr lvl="1" eaLnBrk="1" hangingPunct="1"/>
            <a:r>
              <a:rPr lang="en-US" sz="2400" dirty="0" smtClean="0"/>
              <a:t>In order collected, if available</a:t>
            </a:r>
          </a:p>
          <a:p>
            <a:pPr eaLnBrk="1" hangingPunct="1"/>
            <a:endParaRPr lang="en-US" sz="2800" dirty="0" smtClean="0"/>
          </a:p>
          <a:p>
            <a:pPr eaLnBrk="1" hangingPunct="1"/>
            <a:r>
              <a:rPr lang="en-US" sz="2800" dirty="0" smtClean="0"/>
              <a:t>Do ANOVA</a:t>
            </a:r>
          </a:p>
          <a:p>
            <a:pPr lvl="1" eaLnBrk="1" hangingPunct="1"/>
            <a:r>
              <a:rPr lang="en-US" sz="2400" dirty="0" smtClean="0"/>
              <a:t>Check ANOVA residuals</a:t>
            </a:r>
          </a:p>
          <a:p>
            <a:pPr lvl="1" eaLnBrk="1" hangingPunct="1"/>
            <a:r>
              <a:rPr lang="en-US" sz="2400" dirty="0" smtClean="0"/>
              <a:t>Draw conclusions</a:t>
            </a:r>
          </a:p>
          <a:p>
            <a:pPr eaLnBrk="1" hangingPunct="1"/>
            <a:endParaRPr lang="en-US" sz="2800" dirty="0" smtClean="0"/>
          </a:p>
          <a:p>
            <a:pPr eaLnBrk="1" hangingPunct="1"/>
            <a:r>
              <a:rPr lang="en-US" sz="2800" dirty="0" smtClean="0"/>
              <a:t>Do Regression</a:t>
            </a:r>
          </a:p>
          <a:p>
            <a:pPr lvl="1" eaLnBrk="1" hangingPunct="1"/>
            <a:r>
              <a:rPr lang="en-US" sz="2400" dirty="0" smtClean="0"/>
              <a:t>Check Regression residuals</a:t>
            </a:r>
          </a:p>
          <a:p>
            <a:pPr lvl="1" eaLnBrk="1" hangingPunct="1"/>
            <a:r>
              <a:rPr lang="en-US" sz="2400" dirty="0" smtClean="0"/>
              <a:t>Draw conclusions</a:t>
            </a:r>
          </a:p>
        </p:txBody>
      </p:sp>
      <p:pic>
        <p:nvPicPr>
          <p:cNvPr id="2" name="Picture 1"/>
          <p:cNvPicPr>
            <a:picLocks noChangeAspect="1"/>
          </p:cNvPicPr>
          <p:nvPr/>
        </p:nvPicPr>
        <p:blipFill rotWithShape="1">
          <a:blip r:embed="rId2"/>
          <a:srcRect l="484" t="3633" r="84666" b="10042"/>
          <a:stretch/>
        </p:blipFill>
        <p:spPr>
          <a:xfrm>
            <a:off x="685800" y="506160"/>
            <a:ext cx="1833785" cy="5996032"/>
          </a:xfrm>
          <a:prstGeom prst="rect">
            <a:avLst/>
          </a:prstGeom>
        </p:spPr>
      </p:pic>
    </p:spTree>
    <p:extLst>
      <p:ext uri="{BB962C8B-B14F-4D97-AF65-F5344CB8AC3E}">
        <p14:creationId xmlns:p14="http://schemas.microsoft.com/office/powerpoint/2010/main" val="190712615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1619" name="Slide Number Placeholder 5"/>
          <p:cNvSpPr>
            <a:spLocks noGrp="1"/>
          </p:cNvSpPr>
          <p:nvPr>
            <p:ph type="sldNum" sz="quarter" idx="12"/>
          </p:nvPr>
        </p:nvSpPr>
        <p:spPr>
          <a:noFill/>
        </p:spPr>
        <p:txBody>
          <a:bodyPr/>
          <a:lstStyle/>
          <a:p>
            <a:fld id="{D758CE0E-92C2-4EE9-A099-3F55796CBEB4}" type="slidenum">
              <a:rPr lang="en-US" smtClean="0"/>
              <a:pPr/>
              <a:t>239</a:t>
            </a:fld>
            <a:endParaRPr lang="en-US" smtClean="0"/>
          </a:p>
        </p:txBody>
      </p:sp>
      <p:sp>
        <p:nvSpPr>
          <p:cNvPr id="111620" name="Rectangle 2"/>
          <p:cNvSpPr>
            <a:spLocks noGrp="1" noChangeArrowheads="1"/>
          </p:cNvSpPr>
          <p:nvPr>
            <p:ph type="title"/>
          </p:nvPr>
        </p:nvSpPr>
        <p:spPr/>
        <p:txBody>
          <a:bodyPr/>
          <a:lstStyle/>
          <a:p>
            <a:pPr eaLnBrk="1" hangingPunct="1"/>
            <a:r>
              <a:rPr lang="en-US" smtClean="0"/>
              <a:t>Concrete example</a:t>
            </a:r>
          </a:p>
        </p:txBody>
      </p:sp>
      <p:sp>
        <p:nvSpPr>
          <p:cNvPr id="111621" name="Rectangle 3"/>
          <p:cNvSpPr>
            <a:spLocks noGrp="1" noChangeArrowheads="1"/>
          </p:cNvSpPr>
          <p:nvPr>
            <p:ph type="body" idx="1"/>
          </p:nvPr>
        </p:nvSpPr>
        <p:spPr>
          <a:xfrm>
            <a:off x="304800" y="1143000"/>
            <a:ext cx="8610600" cy="5562600"/>
          </a:xfrm>
        </p:spPr>
        <p:txBody>
          <a:bodyPr/>
          <a:lstStyle/>
          <a:p>
            <a:pPr eaLnBrk="1" hangingPunct="1">
              <a:lnSpc>
                <a:spcPct val="80000"/>
              </a:lnSpc>
            </a:pPr>
            <a:r>
              <a:rPr lang="en-US" dirty="0" smtClean="0"/>
              <a:t>ANOVA Table from Minitab</a:t>
            </a:r>
          </a:p>
          <a:p>
            <a:pPr eaLnBrk="1" hangingPunct="1">
              <a:lnSpc>
                <a:spcPct val="80000"/>
              </a:lnSpc>
            </a:pPr>
            <a:endParaRPr lang="en-US" sz="1800" dirty="0" smtClean="0"/>
          </a:p>
          <a:p>
            <a:pPr eaLnBrk="1" hangingPunct="1">
              <a:lnSpc>
                <a:spcPct val="80000"/>
              </a:lnSpc>
              <a:buFontTx/>
              <a:buNone/>
            </a:pPr>
            <a:r>
              <a:rPr lang="en-US" sz="2000" b="1" dirty="0" smtClean="0">
                <a:latin typeface="Courier New" pitchFamily="49" charset="0"/>
              </a:rPr>
              <a:t>General Linear Model: density versus temp </a:t>
            </a:r>
          </a:p>
          <a:p>
            <a:pPr eaLnBrk="1" hangingPunct="1">
              <a:lnSpc>
                <a:spcPct val="80000"/>
              </a:lnSpc>
              <a:buFontTx/>
              <a:buNone/>
            </a:pPr>
            <a:endParaRPr lang="en-US" sz="2000" b="1" dirty="0" smtClean="0">
              <a:latin typeface="Courier New" pitchFamily="49" charset="0"/>
            </a:endParaRPr>
          </a:p>
          <a:p>
            <a:pPr eaLnBrk="1" hangingPunct="1">
              <a:lnSpc>
                <a:spcPct val="80000"/>
              </a:lnSpc>
              <a:buFontTx/>
              <a:buNone/>
            </a:pPr>
            <a:r>
              <a:rPr lang="en-US" sz="2000" dirty="0">
                <a:latin typeface="Courier New" pitchFamily="49" charset="0"/>
              </a:rPr>
              <a:t>Factor Information</a:t>
            </a:r>
          </a:p>
          <a:p>
            <a:pPr eaLnBrk="1" hangingPunct="1">
              <a:lnSpc>
                <a:spcPct val="80000"/>
              </a:lnSpc>
              <a:buFontTx/>
              <a:buNone/>
            </a:pPr>
            <a:endParaRPr lang="en-US" sz="2000" dirty="0">
              <a:latin typeface="Courier New" pitchFamily="49" charset="0"/>
            </a:endParaRPr>
          </a:p>
          <a:p>
            <a:pPr eaLnBrk="1" hangingPunct="1">
              <a:lnSpc>
                <a:spcPct val="80000"/>
              </a:lnSpc>
              <a:buFontTx/>
              <a:buNone/>
            </a:pPr>
            <a:r>
              <a:rPr lang="en-US" sz="2000" dirty="0">
                <a:latin typeface="Courier New" pitchFamily="49" charset="0"/>
              </a:rPr>
              <a:t>Factor  Type   Levels  Values</a:t>
            </a:r>
          </a:p>
          <a:p>
            <a:pPr eaLnBrk="1" hangingPunct="1">
              <a:lnSpc>
                <a:spcPct val="80000"/>
              </a:lnSpc>
              <a:buFontTx/>
              <a:buNone/>
            </a:pPr>
            <a:r>
              <a:rPr lang="en-US" sz="2000" dirty="0">
                <a:latin typeface="Courier New" pitchFamily="49" charset="0"/>
              </a:rPr>
              <a:t>temp    Fixed       4  100, 125, 150, 175</a:t>
            </a:r>
          </a:p>
          <a:p>
            <a:pPr eaLnBrk="1" hangingPunct="1">
              <a:lnSpc>
                <a:spcPct val="80000"/>
              </a:lnSpc>
              <a:buFontTx/>
              <a:buNone/>
            </a:pPr>
            <a:endParaRPr lang="en-US" sz="2000" dirty="0">
              <a:latin typeface="Courier New" pitchFamily="49" charset="0"/>
            </a:endParaRPr>
          </a:p>
          <a:p>
            <a:pPr eaLnBrk="1" hangingPunct="1">
              <a:lnSpc>
                <a:spcPct val="80000"/>
              </a:lnSpc>
              <a:buFontTx/>
              <a:buNone/>
            </a:pPr>
            <a:r>
              <a:rPr lang="en-US" sz="2000" dirty="0">
                <a:latin typeface="Courier New" pitchFamily="49" charset="0"/>
              </a:rPr>
              <a:t>Analysis of Variance</a:t>
            </a:r>
          </a:p>
          <a:p>
            <a:pPr eaLnBrk="1" hangingPunct="1">
              <a:lnSpc>
                <a:spcPct val="80000"/>
              </a:lnSpc>
              <a:buFontTx/>
              <a:buNone/>
            </a:pPr>
            <a:r>
              <a:rPr lang="en-US" sz="2000" dirty="0" smtClean="0">
                <a:latin typeface="Courier New" pitchFamily="49" charset="0"/>
              </a:rPr>
              <a:t>Source  </a:t>
            </a:r>
            <a:r>
              <a:rPr lang="en-US" sz="2000" dirty="0">
                <a:latin typeface="Courier New" pitchFamily="49" charset="0"/>
              </a:rPr>
              <a:t>DF  </a:t>
            </a:r>
            <a:r>
              <a:rPr lang="en-US" sz="2000" dirty="0" err="1">
                <a:latin typeface="Courier New" pitchFamily="49" charset="0"/>
              </a:rPr>
              <a:t>Adj</a:t>
            </a:r>
            <a:r>
              <a:rPr lang="en-US" sz="2000" dirty="0">
                <a:latin typeface="Courier New" pitchFamily="49" charset="0"/>
              </a:rPr>
              <a:t> SS   </a:t>
            </a:r>
            <a:r>
              <a:rPr lang="en-US" sz="2000" dirty="0" err="1">
                <a:latin typeface="Courier New" pitchFamily="49" charset="0"/>
              </a:rPr>
              <a:t>Adj</a:t>
            </a:r>
            <a:r>
              <a:rPr lang="en-US" sz="2000" dirty="0">
                <a:latin typeface="Courier New" pitchFamily="49" charset="0"/>
              </a:rPr>
              <a:t> MS  F-Value  P-Value</a:t>
            </a:r>
          </a:p>
          <a:p>
            <a:pPr eaLnBrk="1" hangingPunct="1">
              <a:lnSpc>
                <a:spcPct val="80000"/>
              </a:lnSpc>
              <a:buFontTx/>
              <a:buNone/>
            </a:pPr>
            <a:r>
              <a:rPr lang="en-US" sz="2000" dirty="0">
                <a:latin typeface="Courier New" pitchFamily="49" charset="0"/>
              </a:rPr>
              <a:t>  temp   3  383.73  127.909    28.27    0.000</a:t>
            </a:r>
          </a:p>
          <a:p>
            <a:pPr eaLnBrk="1" hangingPunct="1">
              <a:lnSpc>
                <a:spcPct val="80000"/>
              </a:lnSpc>
              <a:buFontTx/>
              <a:buNone/>
            </a:pPr>
            <a:r>
              <a:rPr lang="en-US" sz="2000" dirty="0">
                <a:latin typeface="Courier New" pitchFamily="49" charset="0"/>
              </a:rPr>
              <a:t>Error   16   72.40    4.525</a:t>
            </a:r>
          </a:p>
          <a:p>
            <a:pPr eaLnBrk="1" hangingPunct="1">
              <a:lnSpc>
                <a:spcPct val="80000"/>
              </a:lnSpc>
              <a:buFontTx/>
              <a:buNone/>
            </a:pPr>
            <a:r>
              <a:rPr lang="en-US" sz="2000" dirty="0">
                <a:latin typeface="Courier New" pitchFamily="49" charset="0"/>
              </a:rPr>
              <a:t>Total   19  456.13</a:t>
            </a:r>
            <a:endParaRPr lang="en-US" sz="1800" dirty="0" smtClean="0"/>
          </a:p>
          <a:p>
            <a:pPr eaLnBrk="1" hangingPunct="1">
              <a:lnSpc>
                <a:spcPct val="80000"/>
              </a:lnSpc>
            </a:pPr>
            <a:r>
              <a:rPr lang="en-US" dirty="0" smtClean="0"/>
              <a:t>Does temperature affect concrete density?</a:t>
            </a:r>
          </a:p>
        </p:txBody>
      </p:sp>
      <p:sp>
        <p:nvSpPr>
          <p:cNvPr id="111622" name="Text Box 5"/>
          <p:cNvSpPr txBox="1">
            <a:spLocks noChangeArrowheads="1"/>
          </p:cNvSpPr>
          <p:nvPr/>
        </p:nvSpPr>
        <p:spPr bwMode="auto">
          <a:xfrm>
            <a:off x="762000" y="6238875"/>
            <a:ext cx="3505200" cy="466725"/>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a:t>H</a:t>
            </a:r>
            <a:r>
              <a:rPr lang="en-US" sz="2400" baseline="-25000"/>
              <a:t>0</a:t>
            </a:r>
            <a:r>
              <a:rPr lang="en-US" sz="2400"/>
              <a:t>: </a:t>
            </a:r>
            <a:r>
              <a:rPr lang="el-GR" sz="2400"/>
              <a:t>μ</a:t>
            </a:r>
            <a:r>
              <a:rPr lang="en-US" sz="2400" baseline="-25000"/>
              <a:t>100</a:t>
            </a:r>
            <a:r>
              <a:rPr lang="en-US" sz="2400"/>
              <a:t>=</a:t>
            </a:r>
            <a:r>
              <a:rPr lang="el-GR" sz="2400"/>
              <a:t>μ</a:t>
            </a:r>
            <a:r>
              <a:rPr lang="en-US" sz="2400" baseline="-25000"/>
              <a:t>125</a:t>
            </a:r>
            <a:r>
              <a:rPr lang="en-US" sz="2400"/>
              <a:t>=</a:t>
            </a:r>
            <a:r>
              <a:rPr lang="el-GR" sz="2400"/>
              <a:t>μ</a:t>
            </a:r>
            <a:r>
              <a:rPr lang="en-US" sz="2400" baseline="-25000"/>
              <a:t>150</a:t>
            </a:r>
            <a:r>
              <a:rPr lang="en-US" sz="2400"/>
              <a:t>=</a:t>
            </a:r>
            <a:r>
              <a:rPr lang="el-GR" sz="2400"/>
              <a:t>μ</a:t>
            </a:r>
            <a:r>
              <a:rPr lang="en-US" sz="2400" baseline="-25000"/>
              <a:t>175</a:t>
            </a:r>
          </a:p>
        </p:txBody>
      </p:sp>
    </p:spTree>
    <p:extLst>
      <p:ext uri="{BB962C8B-B14F-4D97-AF65-F5344CB8AC3E}">
        <p14:creationId xmlns:p14="http://schemas.microsoft.com/office/powerpoint/2010/main" val="39150735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noFill/>
        </p:spPr>
        <p:txBody>
          <a:bodyPr/>
          <a:lstStyle/>
          <a:p>
            <a:pPr eaLnBrk="1" hangingPunct="1"/>
            <a:r>
              <a:rPr lang="en-US" smtClean="0"/>
              <a:t>Step 1. Problem Statement</a:t>
            </a:r>
          </a:p>
        </p:txBody>
      </p:sp>
      <p:sp>
        <p:nvSpPr>
          <p:cNvPr id="50179" name="Rectangle 3"/>
          <p:cNvSpPr>
            <a:spLocks noGrp="1" noChangeArrowheads="1"/>
          </p:cNvSpPr>
          <p:nvPr>
            <p:ph type="body" idx="1"/>
          </p:nvPr>
        </p:nvSpPr>
        <p:spPr>
          <a:xfrm>
            <a:off x="457200" y="1676400"/>
            <a:ext cx="8229600" cy="4525963"/>
          </a:xfrm>
          <a:noFill/>
        </p:spPr>
        <p:txBody>
          <a:bodyPr/>
          <a:lstStyle/>
          <a:p>
            <a:pPr eaLnBrk="1" hangingPunct="1">
              <a:spcBef>
                <a:spcPts val="600"/>
              </a:spcBef>
              <a:spcAft>
                <a:spcPts val="600"/>
              </a:spcAft>
            </a:pPr>
            <a:r>
              <a:rPr lang="en-US" dirty="0" smtClean="0"/>
              <a:t>Clearly define goals of experiment</a:t>
            </a:r>
          </a:p>
          <a:p>
            <a:pPr eaLnBrk="1" hangingPunct="1">
              <a:spcBef>
                <a:spcPts val="600"/>
              </a:spcBef>
              <a:spcAft>
                <a:spcPts val="600"/>
              </a:spcAft>
            </a:pPr>
            <a:r>
              <a:rPr lang="en-US" dirty="0" smtClean="0"/>
              <a:t>Involve many departments</a:t>
            </a:r>
          </a:p>
          <a:p>
            <a:pPr lvl="1" eaLnBrk="1" hangingPunct="1">
              <a:spcBef>
                <a:spcPts val="600"/>
              </a:spcBef>
              <a:spcAft>
                <a:spcPts val="600"/>
              </a:spcAft>
              <a:buFont typeface="Arial" pitchFamily="34" charset="0"/>
              <a:buChar char="•"/>
            </a:pPr>
            <a:r>
              <a:rPr lang="en-US" dirty="0" smtClean="0"/>
              <a:t>Engineering</a:t>
            </a:r>
          </a:p>
          <a:p>
            <a:pPr lvl="1" eaLnBrk="1" hangingPunct="1">
              <a:spcBef>
                <a:spcPts val="600"/>
              </a:spcBef>
              <a:spcAft>
                <a:spcPts val="600"/>
              </a:spcAft>
              <a:buFont typeface="Arial" pitchFamily="34" charset="0"/>
              <a:buChar char="•"/>
            </a:pPr>
            <a:r>
              <a:rPr lang="en-US" dirty="0" smtClean="0"/>
              <a:t>Management</a:t>
            </a:r>
          </a:p>
          <a:p>
            <a:pPr lvl="1" eaLnBrk="1" hangingPunct="1">
              <a:spcBef>
                <a:spcPts val="600"/>
              </a:spcBef>
              <a:spcAft>
                <a:spcPts val="600"/>
              </a:spcAft>
              <a:buFont typeface="Arial" pitchFamily="34" charset="0"/>
              <a:buChar char="•"/>
            </a:pPr>
            <a:r>
              <a:rPr lang="en-US" dirty="0" smtClean="0"/>
              <a:t>Marketing</a:t>
            </a:r>
          </a:p>
          <a:p>
            <a:pPr lvl="1" eaLnBrk="1" hangingPunct="1">
              <a:spcBef>
                <a:spcPts val="600"/>
              </a:spcBef>
              <a:spcAft>
                <a:spcPts val="600"/>
              </a:spcAft>
              <a:buFont typeface="Arial" pitchFamily="34" charset="0"/>
              <a:buChar char="•"/>
            </a:pPr>
            <a:r>
              <a:rPr lang="en-US" dirty="0" smtClean="0"/>
              <a:t>Manufacturing</a:t>
            </a:r>
          </a:p>
          <a:p>
            <a:pPr lvl="1" eaLnBrk="1" hangingPunct="1">
              <a:spcBef>
                <a:spcPts val="600"/>
              </a:spcBef>
              <a:spcAft>
                <a:spcPts val="600"/>
              </a:spcAft>
              <a:buFont typeface="Arial" pitchFamily="34" charset="0"/>
              <a:buChar char="•"/>
            </a:pPr>
            <a:r>
              <a:rPr lang="en-US" dirty="0" smtClean="0"/>
              <a:t>Quality Control</a:t>
            </a:r>
          </a:p>
          <a:p>
            <a:pPr lvl="1" eaLnBrk="1" hangingPunct="1">
              <a:spcBef>
                <a:spcPts val="600"/>
              </a:spcBef>
              <a:spcAft>
                <a:spcPts val="600"/>
              </a:spcAft>
              <a:buFont typeface="Arial" pitchFamily="34" charset="0"/>
              <a:buChar char="•"/>
            </a:pPr>
            <a:r>
              <a:rPr lang="en-US" dirty="0" smtClean="0"/>
              <a:t>Customer service</a:t>
            </a:r>
          </a:p>
        </p:txBody>
      </p:sp>
      <p:sp>
        <p:nvSpPr>
          <p:cNvPr id="50180" name="Slide Number Placeholder 3"/>
          <p:cNvSpPr>
            <a:spLocks noGrp="1"/>
          </p:cNvSpPr>
          <p:nvPr>
            <p:ph type="sldNum" sz="quarter" idx="12"/>
          </p:nvPr>
        </p:nvSpPr>
        <p:spPr>
          <a:noFill/>
        </p:spPr>
        <p:txBody>
          <a:bodyPr/>
          <a:lstStyle/>
          <a:p>
            <a:fld id="{A47CD995-F64E-405A-9165-0A2E9C072C3A}" type="slidenum">
              <a:rPr lang="en-US" smtClean="0"/>
              <a:pPr/>
              <a:t>24</a:t>
            </a:fld>
            <a:endParaRPr lang="en-US" smtClean="0"/>
          </a:p>
        </p:txBody>
      </p:sp>
      <p:sp>
        <p:nvSpPr>
          <p:cNvPr id="50181"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2643" name="Slide Number Placeholder 5"/>
          <p:cNvSpPr>
            <a:spLocks noGrp="1"/>
          </p:cNvSpPr>
          <p:nvPr>
            <p:ph type="sldNum" sz="quarter" idx="12"/>
          </p:nvPr>
        </p:nvSpPr>
        <p:spPr>
          <a:noFill/>
        </p:spPr>
        <p:txBody>
          <a:bodyPr/>
          <a:lstStyle/>
          <a:p>
            <a:fld id="{C785FCF1-2241-4F24-AB1F-28617329E671}" type="slidenum">
              <a:rPr lang="en-US" smtClean="0"/>
              <a:pPr/>
              <a:t>240</a:t>
            </a:fld>
            <a:endParaRPr lang="en-US" smtClean="0"/>
          </a:p>
        </p:txBody>
      </p:sp>
      <p:sp>
        <p:nvSpPr>
          <p:cNvPr id="112644" name="Rectangle 2"/>
          <p:cNvSpPr>
            <a:spLocks noGrp="1" noChangeArrowheads="1"/>
          </p:cNvSpPr>
          <p:nvPr>
            <p:ph type="title"/>
          </p:nvPr>
        </p:nvSpPr>
        <p:spPr>
          <a:xfrm>
            <a:off x="457200" y="228600"/>
            <a:ext cx="8229600" cy="1143000"/>
          </a:xfrm>
        </p:spPr>
        <p:txBody>
          <a:bodyPr/>
          <a:lstStyle/>
          <a:p>
            <a:pPr eaLnBrk="1" hangingPunct="1"/>
            <a:r>
              <a:rPr lang="en-US" sz="4000" smtClean="0"/>
              <a:t>Concrete example: ANOVA Residual Analysis</a:t>
            </a:r>
          </a:p>
        </p:txBody>
      </p:sp>
      <p:pic>
        <p:nvPicPr>
          <p:cNvPr id="2" name="Picture 1"/>
          <p:cNvPicPr>
            <a:picLocks noChangeAspect="1"/>
          </p:cNvPicPr>
          <p:nvPr/>
        </p:nvPicPr>
        <p:blipFill>
          <a:blip r:embed="rId2"/>
          <a:stretch>
            <a:fillRect/>
          </a:stretch>
        </p:blipFill>
        <p:spPr>
          <a:xfrm>
            <a:off x="990600" y="1576699"/>
            <a:ext cx="7543800" cy="5019971"/>
          </a:xfrm>
          <a:prstGeom prst="rect">
            <a:avLst/>
          </a:prstGeom>
        </p:spPr>
      </p:pic>
    </p:spTree>
    <p:extLst>
      <p:ext uri="{BB962C8B-B14F-4D97-AF65-F5344CB8AC3E}">
        <p14:creationId xmlns:p14="http://schemas.microsoft.com/office/powerpoint/2010/main" val="114610874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3667" name="Slide Number Placeholder 5"/>
          <p:cNvSpPr>
            <a:spLocks noGrp="1"/>
          </p:cNvSpPr>
          <p:nvPr>
            <p:ph type="sldNum" sz="quarter" idx="12"/>
          </p:nvPr>
        </p:nvSpPr>
        <p:spPr>
          <a:noFill/>
        </p:spPr>
        <p:txBody>
          <a:bodyPr/>
          <a:lstStyle/>
          <a:p>
            <a:fld id="{19629AA7-34F2-4D67-A8FA-1C4D394C37C6}" type="slidenum">
              <a:rPr lang="en-US" smtClean="0"/>
              <a:pPr/>
              <a:t>241</a:t>
            </a:fld>
            <a:endParaRPr lang="en-US" smtClean="0"/>
          </a:p>
        </p:txBody>
      </p:sp>
      <p:sp>
        <p:nvSpPr>
          <p:cNvPr id="113668" name="Rectangle 2"/>
          <p:cNvSpPr>
            <a:spLocks noGrp="1" noChangeArrowheads="1"/>
          </p:cNvSpPr>
          <p:nvPr>
            <p:ph type="title"/>
          </p:nvPr>
        </p:nvSpPr>
        <p:spPr>
          <a:xfrm>
            <a:off x="457200" y="-161732"/>
            <a:ext cx="8229600" cy="1143000"/>
          </a:xfrm>
        </p:spPr>
        <p:txBody>
          <a:bodyPr/>
          <a:lstStyle/>
          <a:p>
            <a:pPr eaLnBrk="1" hangingPunct="1"/>
            <a:r>
              <a:rPr lang="en-US" smtClean="0"/>
              <a:t>Concrete Example</a:t>
            </a:r>
          </a:p>
        </p:txBody>
      </p:sp>
      <p:sp>
        <p:nvSpPr>
          <p:cNvPr id="113669" name="Rectangle 3"/>
          <p:cNvSpPr>
            <a:spLocks noGrp="1" noChangeArrowheads="1"/>
          </p:cNvSpPr>
          <p:nvPr>
            <p:ph type="body" idx="1"/>
          </p:nvPr>
        </p:nvSpPr>
        <p:spPr>
          <a:xfrm>
            <a:off x="304800" y="866775"/>
            <a:ext cx="8686800" cy="5257800"/>
          </a:xfrm>
        </p:spPr>
        <p:txBody>
          <a:bodyPr/>
          <a:lstStyle/>
          <a:p>
            <a:pPr eaLnBrk="1" hangingPunct="1">
              <a:lnSpc>
                <a:spcPct val="80000"/>
              </a:lnSpc>
            </a:pPr>
            <a:r>
              <a:rPr lang="en-US" dirty="0" smtClean="0"/>
              <a:t>Regression Analysis</a:t>
            </a:r>
          </a:p>
          <a:p>
            <a:pPr eaLnBrk="1" hangingPunct="1">
              <a:lnSpc>
                <a:spcPct val="80000"/>
              </a:lnSpc>
            </a:pPr>
            <a:endParaRPr lang="en-US" sz="800" dirty="0" smtClean="0"/>
          </a:p>
          <a:p>
            <a:pPr eaLnBrk="1" hangingPunct="1">
              <a:lnSpc>
                <a:spcPct val="80000"/>
              </a:lnSpc>
              <a:buFontTx/>
              <a:buNone/>
            </a:pPr>
            <a:r>
              <a:rPr lang="en-US" sz="1600" b="1" dirty="0" smtClean="0">
                <a:latin typeface="Courier New" pitchFamily="49" charset="0"/>
              </a:rPr>
              <a:t>Regression Analysis: density versus temp </a:t>
            </a:r>
          </a:p>
          <a:p>
            <a:pPr marL="0" indent="0">
              <a:buNone/>
            </a:pPr>
            <a:r>
              <a:rPr lang="en-US" sz="1600" dirty="0">
                <a:latin typeface="Courier New" panose="02070309020205020404" pitchFamily="49" charset="0"/>
                <a:cs typeface="Courier New" panose="02070309020205020404" pitchFamily="49" charset="0"/>
              </a:rPr>
              <a:t>Analysis of Variance</a:t>
            </a:r>
          </a:p>
          <a:p>
            <a:pPr marL="0" indent="0">
              <a:buNone/>
            </a:pPr>
            <a:r>
              <a:rPr lang="en-US" sz="1600" dirty="0" smtClean="0">
                <a:latin typeface="Courier New" panose="02070309020205020404" pitchFamily="49" charset="0"/>
                <a:cs typeface="Courier New" panose="02070309020205020404" pitchFamily="49" charset="0"/>
              </a:rPr>
              <a:t>Source         </a:t>
            </a:r>
            <a:r>
              <a:rPr lang="en-US" sz="1600" dirty="0">
                <a:latin typeface="Courier New" panose="02070309020205020404" pitchFamily="49" charset="0"/>
                <a:cs typeface="Courier New" panose="02070309020205020404" pitchFamily="49" charset="0"/>
              </a:rPr>
              <a:t>DF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SS   </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MS  F-Value  P-Value</a:t>
            </a:r>
          </a:p>
          <a:p>
            <a:pPr marL="0" indent="0">
              <a:buNone/>
            </a:pPr>
            <a:r>
              <a:rPr lang="en-US" sz="1600" dirty="0">
                <a:latin typeface="Courier New" panose="02070309020205020404" pitchFamily="49" charset="0"/>
                <a:cs typeface="Courier New" panose="02070309020205020404" pitchFamily="49" charset="0"/>
              </a:rPr>
              <a:t>Regression      1  381.421  381.421    91.90    0.000</a:t>
            </a:r>
          </a:p>
          <a:p>
            <a:pPr marL="0" indent="0">
              <a:buNone/>
            </a:pPr>
            <a:r>
              <a:rPr lang="en-US" sz="1600" dirty="0">
                <a:latin typeface="Courier New" panose="02070309020205020404" pitchFamily="49" charset="0"/>
                <a:cs typeface="Courier New" panose="02070309020205020404" pitchFamily="49" charset="0"/>
              </a:rPr>
              <a:t>  temp          1  381.421  381.421    91.90    0.000</a:t>
            </a:r>
          </a:p>
          <a:p>
            <a:pPr marL="0" indent="0">
              <a:buNone/>
            </a:pPr>
            <a:r>
              <a:rPr lang="en-US" sz="1600" dirty="0">
                <a:latin typeface="Courier New" panose="02070309020205020404" pitchFamily="49" charset="0"/>
                <a:cs typeface="Courier New" panose="02070309020205020404" pitchFamily="49" charset="0"/>
              </a:rPr>
              <a:t>Error          18   74.705    4.150</a:t>
            </a:r>
          </a:p>
          <a:p>
            <a:pPr marL="0" indent="0">
              <a:buNone/>
            </a:pPr>
            <a:r>
              <a:rPr lang="en-US" sz="1600" dirty="0">
                <a:latin typeface="Courier New" panose="02070309020205020404" pitchFamily="49" charset="0"/>
                <a:cs typeface="Courier New" panose="02070309020205020404" pitchFamily="49" charset="0"/>
              </a:rPr>
              <a:t>  Lack-of-Fit   2    2.305    1.152     0.25    0.778</a:t>
            </a:r>
          </a:p>
          <a:p>
            <a:pPr marL="0" indent="0">
              <a:buNone/>
            </a:pPr>
            <a:r>
              <a:rPr lang="en-US" sz="1600" dirty="0">
                <a:latin typeface="Courier New" panose="02070309020205020404" pitchFamily="49" charset="0"/>
                <a:cs typeface="Courier New" panose="02070309020205020404" pitchFamily="49" charset="0"/>
              </a:rPr>
              <a:t>  Pure Error   16   72.400    4.525</a:t>
            </a:r>
          </a:p>
          <a:p>
            <a:pPr marL="0" indent="0">
              <a:buNone/>
            </a:pPr>
            <a:r>
              <a:rPr lang="en-US" sz="1600" dirty="0">
                <a:latin typeface="Courier New" panose="02070309020205020404" pitchFamily="49" charset="0"/>
                <a:cs typeface="Courier New" panose="02070309020205020404" pitchFamily="49" charset="0"/>
              </a:rPr>
              <a:t>Total          19  456.125</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Model Summary</a:t>
            </a:r>
          </a:p>
          <a:p>
            <a:pPr marL="0" indent="0">
              <a:buNone/>
            </a:pP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S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adj</a:t>
            </a:r>
            <a:r>
              <a:rPr lang="en-US" sz="1600" dirty="0">
                <a:latin typeface="Courier New" panose="02070309020205020404" pitchFamily="49" charset="0"/>
                <a:cs typeface="Courier New" panose="02070309020205020404" pitchFamily="49" charset="0"/>
              </a:rPr>
              <a:t>)  R-</a:t>
            </a:r>
            <a:r>
              <a:rPr lang="en-US" sz="1600" dirty="0" err="1">
                <a:latin typeface="Courier New" panose="02070309020205020404" pitchFamily="49" charset="0"/>
                <a:cs typeface="Courier New" panose="02070309020205020404" pitchFamily="49" charset="0"/>
              </a:rPr>
              <a:t>sq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pred</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2.03722  83.62%     82.71%      79.48%</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smtClean="0">
                <a:latin typeface="Courier New" panose="02070309020205020404" pitchFamily="49" charset="0"/>
                <a:cs typeface="Courier New" panose="02070309020205020404" pitchFamily="49" charset="0"/>
              </a:rPr>
              <a:t>Coefficients</a:t>
            </a:r>
            <a:endParaRPr lang="en-US" sz="1600" dirty="0">
              <a:latin typeface="Courier New" panose="02070309020205020404" pitchFamily="49" charset="0"/>
              <a:cs typeface="Courier New" panose="02070309020205020404" pitchFamily="49" charset="0"/>
            </a:endParaRPr>
          </a:p>
          <a:p>
            <a:pPr marL="0" indent="0">
              <a:buNone/>
            </a:pPr>
            <a:r>
              <a:rPr lang="en-US" sz="1600" dirty="0" smtClean="0">
                <a:latin typeface="Courier New" panose="02070309020205020404" pitchFamily="49" charset="0"/>
                <a:cs typeface="Courier New" panose="02070309020205020404" pitchFamily="49" charset="0"/>
              </a:rPr>
              <a:t>Term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SE </a:t>
            </a:r>
            <a:r>
              <a:rPr lang="en-US" sz="1600" dirty="0" err="1">
                <a:latin typeface="Courier New" panose="02070309020205020404" pitchFamily="49" charset="0"/>
                <a:cs typeface="Courier New" panose="02070309020205020404" pitchFamily="49" charset="0"/>
              </a:rPr>
              <a:t>Coef</a:t>
            </a:r>
            <a:r>
              <a:rPr lang="en-US" sz="1600" dirty="0">
                <a:latin typeface="Courier New" panose="02070309020205020404" pitchFamily="49" charset="0"/>
                <a:cs typeface="Courier New" panose="02070309020205020404" pitchFamily="49" charset="0"/>
              </a:rPr>
              <a:t>  T-Value  P-Value   VIF</a:t>
            </a:r>
          </a:p>
          <a:p>
            <a:pPr marL="0" indent="0">
              <a:buNone/>
            </a:pPr>
            <a:r>
              <a:rPr lang="fr-FR" sz="1600" dirty="0">
                <a:latin typeface="Courier New" panose="02070309020205020404" pitchFamily="49" charset="0"/>
                <a:cs typeface="Courier New" panose="02070309020205020404" pitchFamily="49" charset="0"/>
              </a:rPr>
              <a:t>Constant    5.93     2.29     2.59    0.018</a:t>
            </a:r>
          </a:p>
          <a:p>
            <a:pPr marL="0" indent="0">
              <a:buNone/>
            </a:pPr>
            <a:r>
              <a:rPr lang="en-US" sz="1600" dirty="0">
                <a:latin typeface="Courier New" panose="02070309020205020404" pitchFamily="49" charset="0"/>
                <a:cs typeface="Courier New" panose="02070309020205020404" pitchFamily="49" charset="0"/>
              </a:rPr>
              <a:t>temp      0.1562   0.0163     9.59    0.000  1.00</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Regression Equation</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density = 5.93 + 0.1562 temp</a:t>
            </a:r>
          </a:p>
          <a:p>
            <a:pPr marL="0" indent="0">
              <a:buNone/>
            </a:pPr>
            <a:endParaRPr lang="en-US" sz="1600" dirty="0">
              <a:latin typeface="Courier New" panose="02070309020205020404" pitchFamily="49" charset="0"/>
              <a:cs typeface="Courier New" panose="02070309020205020404" pitchFamily="49" charset="0"/>
            </a:endParaRPr>
          </a:p>
          <a:p>
            <a:pPr marL="0" indent="0" eaLnBrk="1" hangingPunct="1">
              <a:lnSpc>
                <a:spcPct val="80000"/>
              </a:lnSpc>
              <a:buNone/>
            </a:pPr>
            <a:endParaRPr lang="en-US" sz="1600" dirty="0" smtClean="0">
              <a:latin typeface="Courier New" pitchFamily="49" charset="0"/>
              <a:cs typeface="Courier New" panose="02070309020205020404" pitchFamily="49" charset="0"/>
            </a:endParaRPr>
          </a:p>
          <a:p>
            <a:pPr marL="0" indent="0" eaLnBrk="1" hangingPunct="1">
              <a:lnSpc>
                <a:spcPct val="80000"/>
              </a:lnSpc>
              <a:buNone/>
            </a:pPr>
            <a:endParaRPr lang="en-US" sz="1600" dirty="0" smtClean="0">
              <a:latin typeface="Courier New" pitchFamily="49" charset="0"/>
              <a:cs typeface="Courier New" panose="02070309020205020404" pitchFamily="49" charset="0"/>
            </a:endParaRPr>
          </a:p>
        </p:txBody>
      </p:sp>
      <p:sp>
        <p:nvSpPr>
          <p:cNvPr id="113670" name="Text Box 4"/>
          <p:cNvSpPr txBox="1">
            <a:spLocks noChangeArrowheads="1"/>
          </p:cNvSpPr>
          <p:nvPr/>
        </p:nvSpPr>
        <p:spPr bwMode="auto">
          <a:xfrm>
            <a:off x="6235581" y="3856037"/>
            <a:ext cx="2743200" cy="1187450"/>
          </a:xfrm>
          <a:prstGeom prst="rect">
            <a:avLst/>
          </a:prstGeom>
          <a:solidFill>
            <a:srgbClr val="FF99CC"/>
          </a:solidFill>
          <a:ln w="9525">
            <a:noFill/>
            <a:miter lim="800000"/>
            <a:headEnd/>
            <a:tailEnd/>
          </a:ln>
        </p:spPr>
        <p:txBody>
          <a:bodyPr>
            <a:spAutoFit/>
          </a:bodyPr>
          <a:lstStyle/>
          <a:p>
            <a:pPr>
              <a:spcBef>
                <a:spcPct val="50000"/>
              </a:spcBef>
            </a:pPr>
            <a:r>
              <a:rPr lang="en-US" sz="2400" dirty="0"/>
              <a:t>Does temperature affect density?  How?</a:t>
            </a:r>
          </a:p>
        </p:txBody>
      </p:sp>
      <p:sp>
        <p:nvSpPr>
          <p:cNvPr id="113671" name="Text Box 5"/>
          <p:cNvSpPr txBox="1">
            <a:spLocks noChangeArrowheads="1"/>
          </p:cNvSpPr>
          <p:nvPr/>
        </p:nvSpPr>
        <p:spPr bwMode="auto">
          <a:xfrm>
            <a:off x="7142148" y="5605269"/>
            <a:ext cx="1524000" cy="466725"/>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a:t>H</a:t>
            </a:r>
            <a:r>
              <a:rPr lang="en-US" sz="2400" baseline="-25000"/>
              <a:t>0</a:t>
            </a:r>
            <a:r>
              <a:rPr lang="en-US" sz="2400"/>
              <a:t>:</a:t>
            </a:r>
            <a:r>
              <a:rPr lang="el-GR" sz="2400">
                <a:cs typeface="Arial" pitchFamily="34" charset="0"/>
              </a:rPr>
              <a:t>β</a:t>
            </a:r>
            <a:r>
              <a:rPr lang="en-US" sz="2400" baseline="-25000">
                <a:cs typeface="Arial" pitchFamily="34" charset="0"/>
              </a:rPr>
              <a:t>1</a:t>
            </a:r>
            <a:r>
              <a:rPr lang="en-US" sz="2400">
                <a:cs typeface="Arial" pitchFamily="34" charset="0"/>
              </a:rPr>
              <a:t> = 0</a:t>
            </a:r>
            <a:endParaRPr lang="el-GR" sz="2400" baseline="-25000">
              <a:cs typeface="Arial" pitchFamily="34" charset="0"/>
            </a:endParaRPr>
          </a:p>
        </p:txBody>
      </p:sp>
    </p:spTree>
    <p:extLst>
      <p:ext uri="{BB962C8B-B14F-4D97-AF65-F5344CB8AC3E}">
        <p14:creationId xmlns:p14="http://schemas.microsoft.com/office/powerpoint/2010/main" val="19265821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4691" name="Slide Number Placeholder 5"/>
          <p:cNvSpPr>
            <a:spLocks noGrp="1"/>
          </p:cNvSpPr>
          <p:nvPr>
            <p:ph type="sldNum" sz="quarter" idx="12"/>
          </p:nvPr>
        </p:nvSpPr>
        <p:spPr>
          <a:noFill/>
        </p:spPr>
        <p:txBody>
          <a:bodyPr/>
          <a:lstStyle/>
          <a:p>
            <a:fld id="{37D59F1A-7075-486B-BC8B-D5E52FFAEA63}" type="slidenum">
              <a:rPr lang="en-US" smtClean="0"/>
              <a:pPr/>
              <a:t>242</a:t>
            </a:fld>
            <a:endParaRPr lang="en-US" smtClean="0"/>
          </a:p>
        </p:txBody>
      </p:sp>
      <p:sp>
        <p:nvSpPr>
          <p:cNvPr id="114692" name="Rectangle 2"/>
          <p:cNvSpPr>
            <a:spLocks noGrp="1" noChangeArrowheads="1"/>
          </p:cNvSpPr>
          <p:nvPr>
            <p:ph type="title"/>
          </p:nvPr>
        </p:nvSpPr>
        <p:spPr>
          <a:xfrm>
            <a:off x="457200" y="304800"/>
            <a:ext cx="8229600" cy="1143000"/>
          </a:xfrm>
        </p:spPr>
        <p:txBody>
          <a:bodyPr/>
          <a:lstStyle/>
          <a:p>
            <a:pPr eaLnBrk="1" hangingPunct="1"/>
            <a:r>
              <a:rPr lang="en-US" sz="4000" dirty="0" smtClean="0"/>
              <a:t>Concrete example: Regression  Residual Analysis</a:t>
            </a:r>
          </a:p>
        </p:txBody>
      </p:sp>
      <p:pic>
        <p:nvPicPr>
          <p:cNvPr id="2" name="Picture 1"/>
          <p:cNvPicPr>
            <a:picLocks noChangeAspect="1"/>
          </p:cNvPicPr>
          <p:nvPr/>
        </p:nvPicPr>
        <p:blipFill>
          <a:blip r:embed="rId2"/>
          <a:stretch>
            <a:fillRect/>
          </a:stretch>
        </p:blipFill>
        <p:spPr>
          <a:xfrm>
            <a:off x="914399" y="1752600"/>
            <a:ext cx="6985119" cy="4648200"/>
          </a:xfrm>
          <a:prstGeom prst="rect">
            <a:avLst/>
          </a:prstGeom>
        </p:spPr>
      </p:pic>
    </p:spTree>
    <p:extLst>
      <p:ext uri="{BB962C8B-B14F-4D97-AF65-F5344CB8AC3E}">
        <p14:creationId xmlns:p14="http://schemas.microsoft.com/office/powerpoint/2010/main" val="351569170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6390" name="Slide Number Placeholder 5"/>
          <p:cNvSpPr>
            <a:spLocks noGrp="1"/>
          </p:cNvSpPr>
          <p:nvPr>
            <p:ph type="sldNum" sz="quarter" idx="12"/>
          </p:nvPr>
        </p:nvSpPr>
        <p:spPr>
          <a:noFill/>
        </p:spPr>
        <p:txBody>
          <a:bodyPr/>
          <a:lstStyle/>
          <a:p>
            <a:fld id="{48165F56-3362-4599-A3B6-909E9000AE2F}" type="slidenum">
              <a:rPr lang="en-US" smtClean="0"/>
              <a:pPr/>
              <a:t>243</a:t>
            </a:fld>
            <a:endParaRPr lang="en-US" smtClean="0"/>
          </a:p>
        </p:txBody>
      </p:sp>
      <p:sp>
        <p:nvSpPr>
          <p:cNvPr id="16391" name="Rectangle 2"/>
          <p:cNvSpPr>
            <a:spLocks noGrp="1" noChangeArrowheads="1"/>
          </p:cNvSpPr>
          <p:nvPr>
            <p:ph type="title"/>
          </p:nvPr>
        </p:nvSpPr>
        <p:spPr>
          <a:xfrm>
            <a:off x="457200" y="-152400"/>
            <a:ext cx="8229600" cy="1143000"/>
          </a:xfrm>
        </p:spPr>
        <p:txBody>
          <a:bodyPr/>
          <a:lstStyle/>
          <a:p>
            <a:pPr eaLnBrk="1" hangingPunct="1"/>
            <a:r>
              <a:rPr lang="en-US" dirty="0" smtClean="0"/>
              <a:t>More </a:t>
            </a:r>
            <a:r>
              <a:rPr lang="en-US" b="1" dirty="0" smtClean="0">
                <a:solidFill>
                  <a:srgbClr val="FF0000"/>
                </a:solidFill>
              </a:rPr>
              <a:t>NOTES</a:t>
            </a:r>
          </a:p>
        </p:txBody>
      </p:sp>
      <p:sp>
        <p:nvSpPr>
          <p:cNvPr id="16392" name="Rectangle 3"/>
          <p:cNvSpPr>
            <a:spLocks noGrp="1" noChangeArrowheads="1"/>
          </p:cNvSpPr>
          <p:nvPr>
            <p:ph type="body" idx="1"/>
          </p:nvPr>
        </p:nvSpPr>
        <p:spPr>
          <a:xfrm>
            <a:off x="228600" y="914400"/>
            <a:ext cx="8686800" cy="5334000"/>
          </a:xfrm>
        </p:spPr>
        <p:txBody>
          <a:bodyPr/>
          <a:lstStyle/>
          <a:p>
            <a:pPr eaLnBrk="1" hangingPunct="1">
              <a:spcBef>
                <a:spcPts val="600"/>
              </a:spcBef>
              <a:spcAft>
                <a:spcPts val="600"/>
              </a:spcAft>
            </a:pPr>
            <a:r>
              <a:rPr lang="en-US" sz="2400" dirty="0" smtClean="0"/>
              <a:t>Residual analysis from designed experiment will </a:t>
            </a:r>
            <a:r>
              <a:rPr lang="en-US" sz="2400" b="1" dirty="0" smtClean="0"/>
              <a:t>NOT</a:t>
            </a:r>
            <a:r>
              <a:rPr lang="en-US" sz="2400" dirty="0" smtClean="0"/>
              <a:t> look the same as regression residual analysis</a:t>
            </a:r>
          </a:p>
          <a:p>
            <a:pPr eaLnBrk="1" hangingPunct="1">
              <a:spcBef>
                <a:spcPts val="600"/>
              </a:spcBef>
              <a:spcAft>
                <a:spcPts val="600"/>
              </a:spcAft>
            </a:pPr>
            <a:r>
              <a:rPr lang="en-US" sz="2400" dirty="0" smtClean="0"/>
              <a:t>Why? Residuals will not have same values</a:t>
            </a:r>
          </a:p>
          <a:p>
            <a:pPr eaLnBrk="1" hangingPunct="1">
              <a:spcBef>
                <a:spcPts val="600"/>
              </a:spcBef>
              <a:spcAft>
                <a:spcPts val="600"/>
              </a:spcAft>
            </a:pPr>
            <a:r>
              <a:rPr lang="en-US" sz="2400" dirty="0" smtClean="0"/>
              <a:t>Remember, in general:  </a:t>
            </a:r>
          </a:p>
          <a:p>
            <a:pPr eaLnBrk="1" hangingPunct="1">
              <a:spcBef>
                <a:spcPts val="600"/>
              </a:spcBef>
              <a:spcAft>
                <a:spcPts val="600"/>
              </a:spcAft>
            </a:pPr>
            <a:endParaRPr lang="en-US" sz="2400" dirty="0" smtClean="0"/>
          </a:p>
          <a:p>
            <a:pPr eaLnBrk="1" hangingPunct="1">
              <a:spcBef>
                <a:spcPts val="600"/>
              </a:spcBef>
              <a:spcAft>
                <a:spcPts val="600"/>
              </a:spcAft>
            </a:pPr>
            <a:r>
              <a:rPr lang="en-US" sz="2400" dirty="0" smtClean="0"/>
              <a:t>For single factor ANOVA:</a:t>
            </a:r>
          </a:p>
          <a:p>
            <a:pPr eaLnBrk="1" hangingPunct="1">
              <a:spcBef>
                <a:spcPts val="600"/>
              </a:spcBef>
              <a:spcAft>
                <a:spcPts val="600"/>
              </a:spcAft>
            </a:pPr>
            <a:endParaRPr lang="en-US" sz="2400" dirty="0" smtClean="0"/>
          </a:p>
          <a:p>
            <a:pPr eaLnBrk="1" hangingPunct="1">
              <a:spcBef>
                <a:spcPts val="600"/>
              </a:spcBef>
              <a:spcAft>
                <a:spcPts val="600"/>
              </a:spcAft>
            </a:pPr>
            <a:r>
              <a:rPr lang="en-US" sz="2400" dirty="0" smtClean="0"/>
              <a:t>For simple linear regression: </a:t>
            </a:r>
          </a:p>
        </p:txBody>
      </p:sp>
      <p:graphicFrame>
        <p:nvGraphicFramePr>
          <p:cNvPr id="16386" name="Object 9"/>
          <p:cNvGraphicFramePr>
            <a:graphicFrameLocks noChangeAspect="1"/>
          </p:cNvGraphicFramePr>
          <p:nvPr/>
        </p:nvGraphicFramePr>
        <p:xfrm>
          <a:off x="1752600" y="2743200"/>
          <a:ext cx="1428750" cy="508000"/>
        </p:xfrm>
        <a:graphic>
          <a:graphicData uri="http://schemas.openxmlformats.org/presentationml/2006/ole">
            <mc:AlternateContent xmlns:mc="http://schemas.openxmlformats.org/markup-compatibility/2006">
              <mc:Choice xmlns:v="urn:schemas-microsoft-com:vml" Requires="v">
                <p:oleObj spid="_x0000_s44070" name="Equation" r:id="rId3" imgW="571252" imgH="203112" progId="Equation.3">
                  <p:embed/>
                </p:oleObj>
              </mc:Choice>
              <mc:Fallback>
                <p:oleObj name="Equation" r:id="rId3" imgW="571252"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743200"/>
                        <a:ext cx="142875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10"/>
          <p:cNvGraphicFramePr>
            <a:graphicFrameLocks noChangeAspect="1"/>
          </p:cNvGraphicFramePr>
          <p:nvPr/>
        </p:nvGraphicFramePr>
        <p:xfrm>
          <a:off x="1701800" y="3740150"/>
          <a:ext cx="1270000" cy="603250"/>
        </p:xfrm>
        <a:graphic>
          <a:graphicData uri="http://schemas.openxmlformats.org/presentationml/2006/ole">
            <mc:AlternateContent xmlns:mc="http://schemas.openxmlformats.org/markup-compatibility/2006">
              <mc:Choice xmlns:v="urn:schemas-microsoft-com:vml" Requires="v">
                <p:oleObj spid="_x0000_s44071" name="Equation" r:id="rId5" imgW="508000" imgH="241300" progId="Equation.3">
                  <p:embed/>
                </p:oleObj>
              </mc:Choice>
              <mc:Fallback>
                <p:oleObj name="Equation" r:id="rId5" imgW="5080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3740150"/>
                        <a:ext cx="1270000"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11"/>
          <p:cNvGraphicFramePr>
            <a:graphicFrameLocks noChangeAspect="1"/>
          </p:cNvGraphicFramePr>
          <p:nvPr/>
        </p:nvGraphicFramePr>
        <p:xfrm>
          <a:off x="1695450" y="4819650"/>
          <a:ext cx="2190750" cy="666750"/>
        </p:xfrm>
        <a:graphic>
          <a:graphicData uri="http://schemas.openxmlformats.org/presentationml/2006/ole">
            <mc:AlternateContent xmlns:mc="http://schemas.openxmlformats.org/markup-compatibility/2006">
              <mc:Choice xmlns:v="urn:schemas-microsoft-com:vml" Requires="v">
                <p:oleObj spid="_x0000_s44072" name="Equation" r:id="rId7" imgW="875920" imgH="266584" progId="Equation.3">
                  <p:embed/>
                </p:oleObj>
              </mc:Choice>
              <mc:Fallback>
                <p:oleObj name="Equation" r:id="rId7" imgW="875920" imgH="26658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5450" y="4819650"/>
                        <a:ext cx="219075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410" name="Picture 26"/>
          <p:cNvPicPr>
            <a:picLocks noChangeAspect="1" noChangeArrowheads="1"/>
          </p:cNvPicPr>
          <p:nvPr/>
        </p:nvPicPr>
        <p:blipFill>
          <a:blip r:embed="rId9" cstate="print"/>
          <a:srcRect/>
          <a:stretch>
            <a:fillRect/>
          </a:stretch>
        </p:blipFill>
        <p:spPr bwMode="auto">
          <a:xfrm>
            <a:off x="6019800" y="2209800"/>
            <a:ext cx="2817040" cy="4495800"/>
          </a:xfrm>
          <a:prstGeom prst="rect">
            <a:avLst/>
          </a:prstGeom>
          <a:noFill/>
          <a:ln w="9525">
            <a:noFill/>
            <a:miter lim="800000"/>
            <a:headEnd/>
            <a:tailEnd/>
          </a:ln>
          <a:effectLst/>
        </p:spPr>
      </p:pic>
    </p:spTree>
    <p:extLst>
      <p:ext uri="{BB962C8B-B14F-4D97-AF65-F5344CB8AC3E}">
        <p14:creationId xmlns:p14="http://schemas.microsoft.com/office/powerpoint/2010/main" val="149702276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91200" y="5105400"/>
            <a:ext cx="2514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381000" y="5143500"/>
            <a:ext cx="1143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5719" name="Rectangle 3"/>
          <p:cNvSpPr>
            <a:spLocks noGrp="1" noChangeArrowheads="1"/>
          </p:cNvSpPr>
          <p:nvPr>
            <p:ph type="body" idx="1"/>
          </p:nvPr>
        </p:nvSpPr>
        <p:spPr>
          <a:xfrm>
            <a:off x="457200" y="1371600"/>
            <a:ext cx="8229600" cy="4754563"/>
          </a:xfrm>
        </p:spPr>
        <p:txBody>
          <a:bodyPr/>
          <a:lstStyle/>
          <a:p>
            <a:pPr eaLnBrk="1" hangingPunct="1">
              <a:lnSpc>
                <a:spcPct val="90000"/>
              </a:lnSpc>
            </a:pPr>
            <a:r>
              <a:rPr lang="en-US" sz="2400" dirty="0" smtClean="0"/>
              <a:t>Predict density at temperature of 160.</a:t>
            </a:r>
          </a:p>
          <a:p>
            <a:pPr eaLnBrk="1" hangingPunct="1">
              <a:lnSpc>
                <a:spcPct val="90000"/>
              </a:lnSpc>
            </a:pPr>
            <a:r>
              <a:rPr lang="en-US" sz="2400" dirty="0" smtClean="0"/>
              <a:t>Find 90% PI for density at temperature of 160.</a:t>
            </a:r>
          </a:p>
          <a:p>
            <a:pPr eaLnBrk="1" hangingPunct="1">
              <a:lnSpc>
                <a:spcPct val="90000"/>
              </a:lnSpc>
            </a:pPr>
            <a:endParaRPr lang="en-US" sz="2400" dirty="0" smtClean="0"/>
          </a:p>
          <a:p>
            <a:pPr eaLnBrk="1" hangingPunct="1">
              <a:lnSpc>
                <a:spcPct val="90000"/>
              </a:lnSpc>
              <a:buFontTx/>
              <a:buNone/>
            </a:pPr>
            <a:r>
              <a:rPr lang="en-US" sz="1800" dirty="0">
                <a:latin typeface="Courier New" pitchFamily="49" charset="0"/>
              </a:rPr>
              <a:t>Regression Equation</a:t>
            </a:r>
          </a:p>
          <a:p>
            <a:pPr eaLnBrk="1" hangingPunct="1">
              <a:lnSpc>
                <a:spcPct val="90000"/>
              </a:lnSpc>
              <a:buFontTx/>
              <a:buNone/>
            </a:pPr>
            <a:endParaRPr lang="en-US" sz="1800" dirty="0">
              <a:latin typeface="Courier New" pitchFamily="49" charset="0"/>
            </a:endParaRPr>
          </a:p>
          <a:p>
            <a:pPr eaLnBrk="1" hangingPunct="1">
              <a:lnSpc>
                <a:spcPct val="90000"/>
              </a:lnSpc>
              <a:buFontTx/>
              <a:buNone/>
            </a:pPr>
            <a:r>
              <a:rPr lang="en-US" sz="1800" dirty="0">
                <a:latin typeface="Courier New" pitchFamily="49" charset="0"/>
              </a:rPr>
              <a:t>density = 5.93 + 0.1562 temp</a:t>
            </a:r>
          </a:p>
          <a:p>
            <a:pPr eaLnBrk="1" hangingPunct="1">
              <a:lnSpc>
                <a:spcPct val="90000"/>
              </a:lnSpc>
              <a:buFontTx/>
              <a:buNone/>
            </a:pPr>
            <a:endParaRPr lang="en-US" sz="1800" dirty="0">
              <a:latin typeface="Courier New" pitchFamily="49" charset="0"/>
            </a:endParaRPr>
          </a:p>
          <a:p>
            <a:pPr eaLnBrk="1" hangingPunct="1">
              <a:lnSpc>
                <a:spcPct val="90000"/>
              </a:lnSpc>
              <a:buFontTx/>
              <a:buNone/>
            </a:pPr>
            <a:endParaRPr lang="en-US" sz="1800" dirty="0">
              <a:latin typeface="Courier New" pitchFamily="49" charset="0"/>
            </a:endParaRPr>
          </a:p>
          <a:p>
            <a:pPr eaLnBrk="1" hangingPunct="1">
              <a:lnSpc>
                <a:spcPct val="90000"/>
              </a:lnSpc>
              <a:buFontTx/>
              <a:buNone/>
            </a:pPr>
            <a:r>
              <a:rPr lang="en-US" sz="1800" dirty="0">
                <a:latin typeface="Courier New" pitchFamily="49" charset="0"/>
              </a:rPr>
              <a:t>Variable  Setting</a:t>
            </a:r>
          </a:p>
          <a:p>
            <a:pPr eaLnBrk="1" hangingPunct="1">
              <a:lnSpc>
                <a:spcPct val="90000"/>
              </a:lnSpc>
              <a:buFontTx/>
              <a:buNone/>
            </a:pPr>
            <a:r>
              <a:rPr lang="en-US" sz="1800" dirty="0">
                <a:latin typeface="Courier New" pitchFamily="49" charset="0"/>
              </a:rPr>
              <a:t>temp          160</a:t>
            </a:r>
          </a:p>
          <a:p>
            <a:pPr eaLnBrk="1" hangingPunct="1">
              <a:lnSpc>
                <a:spcPct val="90000"/>
              </a:lnSpc>
              <a:buFontTx/>
              <a:buNone/>
            </a:pPr>
            <a:endParaRPr lang="en-US" sz="1800" dirty="0">
              <a:latin typeface="Courier New" pitchFamily="49" charset="0"/>
            </a:endParaRPr>
          </a:p>
          <a:p>
            <a:pPr eaLnBrk="1" hangingPunct="1">
              <a:lnSpc>
                <a:spcPct val="90000"/>
              </a:lnSpc>
              <a:buFontTx/>
              <a:buNone/>
            </a:pPr>
            <a:endParaRPr lang="en-US" sz="1800" dirty="0">
              <a:latin typeface="Courier New" pitchFamily="49" charset="0"/>
            </a:endParaRPr>
          </a:p>
          <a:p>
            <a:pPr eaLnBrk="1" hangingPunct="1">
              <a:lnSpc>
                <a:spcPct val="90000"/>
              </a:lnSpc>
              <a:buFontTx/>
              <a:buNone/>
            </a:pPr>
            <a:r>
              <a:rPr lang="en-US" sz="1800" dirty="0">
                <a:latin typeface="Courier New" pitchFamily="49" charset="0"/>
              </a:rPr>
              <a:t>    Fit    SE Fit        90% CI              90% PI</a:t>
            </a:r>
          </a:p>
          <a:p>
            <a:pPr eaLnBrk="1" hangingPunct="1">
              <a:lnSpc>
                <a:spcPct val="90000"/>
              </a:lnSpc>
              <a:buFontTx/>
              <a:buNone/>
            </a:pPr>
            <a:r>
              <a:rPr lang="en-US" sz="1800" dirty="0">
                <a:latin typeface="Courier New" pitchFamily="49" charset="0"/>
              </a:rPr>
              <a:t>30.9304  0.584791  (29.9163, 31.9445)  (27.2551, 34.6057)</a:t>
            </a:r>
            <a:endParaRPr lang="en-US" sz="1800" dirty="0" smtClean="0">
              <a:latin typeface="Courier New" pitchFamily="49" charset="0"/>
            </a:endParaRPr>
          </a:p>
        </p:txBody>
      </p:sp>
      <p:sp>
        <p:nvSpPr>
          <p:cNvPr id="11571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5717" name="Slide Number Placeholder 5"/>
          <p:cNvSpPr>
            <a:spLocks noGrp="1"/>
          </p:cNvSpPr>
          <p:nvPr>
            <p:ph type="sldNum" sz="quarter" idx="12"/>
          </p:nvPr>
        </p:nvSpPr>
        <p:spPr>
          <a:noFill/>
        </p:spPr>
        <p:txBody>
          <a:bodyPr/>
          <a:lstStyle/>
          <a:p>
            <a:fld id="{2FFA46D1-2A8B-4E1A-9FD2-8555028C4DD8}" type="slidenum">
              <a:rPr lang="en-US" smtClean="0"/>
              <a:pPr/>
              <a:t>244</a:t>
            </a:fld>
            <a:endParaRPr lang="en-US" smtClean="0"/>
          </a:p>
        </p:txBody>
      </p:sp>
      <p:sp>
        <p:nvSpPr>
          <p:cNvPr id="115718" name="Rectangle 2"/>
          <p:cNvSpPr>
            <a:spLocks noGrp="1" noChangeArrowheads="1"/>
          </p:cNvSpPr>
          <p:nvPr>
            <p:ph type="title"/>
          </p:nvPr>
        </p:nvSpPr>
        <p:spPr/>
        <p:txBody>
          <a:bodyPr/>
          <a:lstStyle/>
          <a:p>
            <a:pPr eaLnBrk="1" hangingPunct="1"/>
            <a:r>
              <a:rPr lang="en-US" smtClean="0"/>
              <a:t>Concrete Example</a:t>
            </a:r>
          </a:p>
        </p:txBody>
      </p:sp>
    </p:spTree>
    <p:extLst>
      <p:ext uri="{BB962C8B-B14F-4D97-AF65-F5344CB8AC3E}">
        <p14:creationId xmlns:p14="http://schemas.microsoft.com/office/powerpoint/2010/main" val="235488849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6739" name="Slide Number Placeholder 5"/>
          <p:cNvSpPr>
            <a:spLocks noGrp="1"/>
          </p:cNvSpPr>
          <p:nvPr>
            <p:ph type="sldNum" sz="quarter" idx="12"/>
          </p:nvPr>
        </p:nvSpPr>
        <p:spPr>
          <a:noFill/>
        </p:spPr>
        <p:txBody>
          <a:bodyPr/>
          <a:lstStyle/>
          <a:p>
            <a:fld id="{4625A266-6767-4903-8BDA-3865DB435BD2}" type="slidenum">
              <a:rPr lang="en-US" smtClean="0"/>
              <a:pPr/>
              <a:t>245</a:t>
            </a:fld>
            <a:endParaRPr lang="en-US" smtClean="0"/>
          </a:p>
        </p:txBody>
      </p:sp>
      <p:sp>
        <p:nvSpPr>
          <p:cNvPr id="116740" name="Rectangle 2"/>
          <p:cNvSpPr>
            <a:spLocks noGrp="1" noChangeArrowheads="1"/>
          </p:cNvSpPr>
          <p:nvPr>
            <p:ph type="title"/>
          </p:nvPr>
        </p:nvSpPr>
        <p:spPr>
          <a:xfrm>
            <a:off x="685800" y="0"/>
            <a:ext cx="7772400" cy="1143000"/>
          </a:xfrm>
        </p:spPr>
        <p:txBody>
          <a:bodyPr/>
          <a:lstStyle/>
          <a:p>
            <a:pPr eaLnBrk="1" hangingPunct="1"/>
            <a:r>
              <a:rPr lang="en-US" smtClean="0"/>
              <a:t>Another Example</a:t>
            </a:r>
          </a:p>
        </p:txBody>
      </p:sp>
      <p:sp>
        <p:nvSpPr>
          <p:cNvPr id="116741" name="Rectangle 3"/>
          <p:cNvSpPr>
            <a:spLocks noGrp="1" noChangeArrowheads="1"/>
          </p:cNvSpPr>
          <p:nvPr>
            <p:ph type="body" idx="1"/>
          </p:nvPr>
        </p:nvSpPr>
        <p:spPr>
          <a:xfrm>
            <a:off x="381000" y="1066800"/>
            <a:ext cx="8382000" cy="5562600"/>
          </a:xfrm>
        </p:spPr>
        <p:txBody>
          <a:bodyPr/>
          <a:lstStyle/>
          <a:p>
            <a:pPr eaLnBrk="1" hangingPunct="1"/>
            <a:r>
              <a:rPr lang="en-US" sz="2800" smtClean="0"/>
              <a:t>How does weight (in lbs) affect time (in sec) to run 100 yards?</a:t>
            </a:r>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r>
              <a:rPr lang="en-US" sz="2800" smtClean="0"/>
              <a:t>Response = Y = ?</a:t>
            </a:r>
          </a:p>
          <a:p>
            <a:pPr eaLnBrk="1" hangingPunct="1"/>
            <a:r>
              <a:rPr lang="en-US" sz="2800" smtClean="0"/>
              <a:t>Factor = X = ?</a:t>
            </a:r>
          </a:p>
        </p:txBody>
      </p:sp>
      <p:sp>
        <p:nvSpPr>
          <p:cNvPr id="116742" name="Text Box 6"/>
          <p:cNvSpPr txBox="1">
            <a:spLocks noChangeArrowheads="1"/>
          </p:cNvSpPr>
          <p:nvPr/>
        </p:nvSpPr>
        <p:spPr bwMode="auto">
          <a:xfrm>
            <a:off x="6781800" y="2819400"/>
            <a:ext cx="2133600" cy="1917700"/>
          </a:xfrm>
          <a:prstGeom prst="rect">
            <a:avLst/>
          </a:prstGeom>
          <a:solidFill>
            <a:srgbClr val="FF99CC"/>
          </a:solidFill>
          <a:ln w="9525">
            <a:noFill/>
            <a:miter lim="800000"/>
            <a:headEnd/>
            <a:tailEnd/>
          </a:ln>
        </p:spPr>
        <p:txBody>
          <a:bodyPr>
            <a:spAutoFit/>
          </a:bodyPr>
          <a:lstStyle/>
          <a:p>
            <a:pPr>
              <a:spcBef>
                <a:spcPct val="50000"/>
              </a:spcBef>
            </a:pPr>
            <a:r>
              <a:rPr lang="en-US" sz="2400"/>
              <a:t>Perform ANOVA to determine if weight affects run time?</a:t>
            </a:r>
          </a:p>
        </p:txBody>
      </p:sp>
      <p:pic>
        <p:nvPicPr>
          <p:cNvPr id="116743" name="Picture 8"/>
          <p:cNvPicPr>
            <a:picLocks noChangeAspect="1" noChangeArrowheads="1"/>
          </p:cNvPicPr>
          <p:nvPr/>
        </p:nvPicPr>
        <p:blipFill>
          <a:blip r:embed="rId2" cstate="print"/>
          <a:srcRect/>
          <a:stretch>
            <a:fillRect/>
          </a:stretch>
        </p:blipFill>
        <p:spPr bwMode="auto">
          <a:xfrm>
            <a:off x="3452813" y="1981200"/>
            <a:ext cx="2338387" cy="3495675"/>
          </a:xfrm>
          <a:prstGeom prst="rect">
            <a:avLst/>
          </a:prstGeom>
          <a:noFill/>
          <a:ln w="9525">
            <a:noFill/>
            <a:miter lim="800000"/>
            <a:headEnd/>
            <a:tailEnd/>
          </a:ln>
        </p:spPr>
      </p:pic>
    </p:spTree>
    <p:extLst>
      <p:ext uri="{BB962C8B-B14F-4D97-AF65-F5344CB8AC3E}">
        <p14:creationId xmlns:p14="http://schemas.microsoft.com/office/powerpoint/2010/main" val="417443457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smtClean="0"/>
              <a:t>ANOVA</a:t>
            </a:r>
          </a:p>
        </p:txBody>
      </p:sp>
      <p:sp>
        <p:nvSpPr>
          <p:cNvPr id="117763" name="Content Placeholder 2"/>
          <p:cNvSpPr>
            <a:spLocks noGrp="1"/>
          </p:cNvSpPr>
          <p:nvPr>
            <p:ph idx="1"/>
          </p:nvPr>
        </p:nvSpPr>
        <p:spPr>
          <a:xfrm>
            <a:off x="457200" y="1219200"/>
            <a:ext cx="8534400" cy="4525963"/>
          </a:xfrm>
        </p:spPr>
        <p:txBody>
          <a:bodyPr/>
          <a:lstStyle/>
          <a:p>
            <a:pPr>
              <a:buFontTx/>
              <a:buNone/>
            </a:pPr>
            <a:r>
              <a:rPr lang="en-US" sz="2000" b="1" dirty="0" smtClean="0">
                <a:latin typeface="Courier New" pitchFamily="49" charset="0"/>
                <a:cs typeface="Courier New" pitchFamily="49" charset="0"/>
              </a:rPr>
              <a:t>General Linear Model: run time versus weight </a:t>
            </a:r>
          </a:p>
          <a:p>
            <a:pPr>
              <a:buFontTx/>
              <a:buNone/>
            </a:pPr>
            <a:endParaRPr lang="en-US" sz="1800" b="1" dirty="0" smtClean="0">
              <a:latin typeface="Courier New" pitchFamily="49" charset="0"/>
              <a:cs typeface="Courier New" pitchFamily="49" charset="0"/>
            </a:endParaRPr>
          </a:p>
          <a:p>
            <a:pPr>
              <a:spcBef>
                <a:spcPct val="0"/>
              </a:spcBef>
              <a:buFontTx/>
              <a:buNone/>
            </a:pPr>
            <a:r>
              <a:rPr lang="en-US" sz="2000" dirty="0">
                <a:latin typeface="Courier New" pitchFamily="49" charset="0"/>
                <a:cs typeface="Courier New" pitchFamily="49" charset="0"/>
              </a:rPr>
              <a:t>Factor </a:t>
            </a:r>
            <a:r>
              <a:rPr lang="en-US" sz="2000" dirty="0" smtClean="0">
                <a:latin typeface="Courier New" pitchFamily="49" charset="0"/>
                <a:cs typeface="Courier New" pitchFamily="49" charset="0"/>
              </a:rPr>
              <a:t>Information</a:t>
            </a:r>
            <a:endParaRPr lang="en-US" sz="2000" dirty="0">
              <a:latin typeface="Courier New" pitchFamily="49" charset="0"/>
              <a:cs typeface="Courier New" pitchFamily="49" charset="0"/>
            </a:endParaRPr>
          </a:p>
          <a:p>
            <a:pPr>
              <a:spcBef>
                <a:spcPct val="0"/>
              </a:spcBef>
              <a:buFontTx/>
              <a:buNone/>
            </a:pPr>
            <a:r>
              <a:rPr lang="en-US" sz="2000" dirty="0">
                <a:latin typeface="Courier New" pitchFamily="49" charset="0"/>
                <a:cs typeface="Courier New" pitchFamily="49" charset="0"/>
              </a:rPr>
              <a:t>Factor  Type   Levels  Values</a:t>
            </a:r>
          </a:p>
          <a:p>
            <a:pPr>
              <a:spcBef>
                <a:spcPct val="0"/>
              </a:spcBef>
              <a:buFontTx/>
              <a:buNone/>
            </a:pPr>
            <a:r>
              <a:rPr lang="en-US" sz="2000" dirty="0">
                <a:latin typeface="Courier New" pitchFamily="49" charset="0"/>
                <a:cs typeface="Courier New" pitchFamily="49" charset="0"/>
              </a:rPr>
              <a:t>weight  Fixed       9  112, 120, 126, 129, 132, 137, 139, 142, 148</a:t>
            </a:r>
          </a:p>
          <a:p>
            <a:pPr>
              <a:spcBef>
                <a:spcPct val="0"/>
              </a:spcBef>
              <a:buFontTx/>
              <a:buNone/>
            </a:pPr>
            <a:endParaRPr lang="en-US" sz="2000" dirty="0">
              <a:latin typeface="Courier New" pitchFamily="49" charset="0"/>
              <a:cs typeface="Courier New" pitchFamily="49" charset="0"/>
            </a:endParaRPr>
          </a:p>
          <a:p>
            <a:pPr>
              <a:spcBef>
                <a:spcPct val="0"/>
              </a:spcBef>
              <a:buFontTx/>
              <a:buNone/>
            </a:pPr>
            <a:endParaRPr lang="en-US" sz="2000" dirty="0">
              <a:latin typeface="Courier New" pitchFamily="49" charset="0"/>
              <a:cs typeface="Courier New" pitchFamily="49" charset="0"/>
            </a:endParaRPr>
          </a:p>
          <a:p>
            <a:pPr>
              <a:spcBef>
                <a:spcPct val="0"/>
              </a:spcBef>
              <a:buFontTx/>
              <a:buNone/>
            </a:pPr>
            <a:r>
              <a:rPr lang="en-US" sz="2000" dirty="0">
                <a:latin typeface="Courier New" pitchFamily="49" charset="0"/>
                <a:cs typeface="Courier New" pitchFamily="49" charset="0"/>
              </a:rPr>
              <a:t>Analysis of </a:t>
            </a:r>
            <a:r>
              <a:rPr lang="en-US" sz="2000" dirty="0" smtClean="0">
                <a:latin typeface="Courier New" pitchFamily="49" charset="0"/>
                <a:cs typeface="Courier New" pitchFamily="49" charset="0"/>
              </a:rPr>
              <a:t>Variance</a:t>
            </a:r>
            <a:endParaRPr lang="en-US" sz="2000" dirty="0">
              <a:latin typeface="Courier New" pitchFamily="49" charset="0"/>
              <a:cs typeface="Courier New" pitchFamily="49" charset="0"/>
            </a:endParaRPr>
          </a:p>
          <a:p>
            <a:pPr>
              <a:spcBef>
                <a:spcPct val="0"/>
              </a:spcBef>
              <a:buFontTx/>
              <a:buNone/>
            </a:pPr>
            <a:r>
              <a:rPr lang="en-US" sz="2000" dirty="0">
                <a:latin typeface="Courier New" pitchFamily="49" charset="0"/>
                <a:cs typeface="Courier New" pitchFamily="49" charset="0"/>
              </a:rPr>
              <a:t>Source    DF  </a:t>
            </a:r>
            <a:r>
              <a:rPr lang="en-US" sz="2000" dirty="0" err="1">
                <a:latin typeface="Courier New" pitchFamily="49" charset="0"/>
                <a:cs typeface="Courier New" pitchFamily="49" charset="0"/>
              </a:rPr>
              <a:t>Adj</a:t>
            </a:r>
            <a:r>
              <a:rPr lang="en-US" sz="2000" dirty="0">
                <a:latin typeface="Courier New" pitchFamily="49" charset="0"/>
                <a:cs typeface="Courier New" pitchFamily="49" charset="0"/>
              </a:rPr>
              <a:t> SS  </a:t>
            </a:r>
            <a:r>
              <a:rPr lang="en-US" sz="2000" dirty="0" err="1">
                <a:latin typeface="Courier New" pitchFamily="49" charset="0"/>
                <a:cs typeface="Courier New" pitchFamily="49" charset="0"/>
              </a:rPr>
              <a:t>Adj</a:t>
            </a:r>
            <a:r>
              <a:rPr lang="en-US" sz="2000" dirty="0">
                <a:latin typeface="Courier New" pitchFamily="49" charset="0"/>
                <a:cs typeface="Courier New" pitchFamily="49" charset="0"/>
              </a:rPr>
              <a:t> MS  F-Value  P-Value</a:t>
            </a:r>
          </a:p>
          <a:p>
            <a:pPr>
              <a:spcBef>
                <a:spcPct val="0"/>
              </a:spcBef>
              <a:buFontTx/>
              <a:buNone/>
            </a:pPr>
            <a:r>
              <a:rPr lang="en-US" sz="2000" dirty="0">
                <a:latin typeface="Courier New" pitchFamily="49" charset="0"/>
                <a:cs typeface="Courier New" pitchFamily="49" charset="0"/>
              </a:rPr>
              <a:t>  weight   8   703.6   87.94        *        *</a:t>
            </a:r>
          </a:p>
          <a:p>
            <a:pPr>
              <a:spcBef>
                <a:spcPct val="0"/>
              </a:spcBef>
              <a:buFontTx/>
              <a:buNone/>
            </a:pPr>
            <a:r>
              <a:rPr lang="en-US" sz="2000" dirty="0">
                <a:latin typeface="Courier New" pitchFamily="49" charset="0"/>
                <a:cs typeface="Courier New" pitchFamily="49" charset="0"/>
              </a:rPr>
              <a:t>Error      0       *       *</a:t>
            </a:r>
          </a:p>
          <a:p>
            <a:pPr>
              <a:spcBef>
                <a:spcPct val="0"/>
              </a:spcBef>
              <a:buFontTx/>
              <a:buNone/>
            </a:pPr>
            <a:r>
              <a:rPr lang="en-US" sz="2000" dirty="0">
                <a:latin typeface="Courier New" pitchFamily="49" charset="0"/>
                <a:cs typeface="Courier New" pitchFamily="49" charset="0"/>
              </a:rPr>
              <a:t>Total      8   703.6</a:t>
            </a:r>
          </a:p>
          <a:p>
            <a:pPr>
              <a:spcBef>
                <a:spcPct val="0"/>
              </a:spcBef>
              <a:buFontTx/>
              <a:buNone/>
            </a:pPr>
            <a:endParaRPr lang="en-US" sz="2000" dirty="0">
              <a:latin typeface="Courier New" pitchFamily="49" charset="0"/>
              <a:cs typeface="Courier New" pitchFamily="49" charset="0"/>
            </a:endParaRPr>
          </a:p>
          <a:p>
            <a:pPr>
              <a:spcBef>
                <a:spcPct val="0"/>
              </a:spcBef>
              <a:buFontTx/>
              <a:buNone/>
            </a:pPr>
            <a:endParaRPr lang="en-US" sz="2000" dirty="0" smtClean="0">
              <a:latin typeface="Courier New" pitchFamily="49" charset="0"/>
              <a:cs typeface="Courier New" pitchFamily="49" charset="0"/>
            </a:endParaRPr>
          </a:p>
          <a:p>
            <a:pPr>
              <a:spcBef>
                <a:spcPct val="0"/>
              </a:spcBef>
              <a:buFontTx/>
              <a:buNone/>
            </a:pPr>
            <a:r>
              <a:rPr lang="en-US" sz="2000" dirty="0" smtClean="0">
                <a:latin typeface="Courier New" pitchFamily="49" charset="0"/>
                <a:cs typeface="Courier New" pitchFamily="49" charset="0"/>
              </a:rPr>
              <a:t>** Denominator of F-test is zero.</a:t>
            </a:r>
            <a:endParaRPr lang="en-US" sz="1800" dirty="0" smtClean="0">
              <a:latin typeface="Courier New" pitchFamily="49" charset="0"/>
              <a:cs typeface="Courier New" pitchFamily="49" charset="0"/>
            </a:endParaRPr>
          </a:p>
          <a:p>
            <a:pPr>
              <a:buFontTx/>
              <a:buNone/>
            </a:pPr>
            <a:endParaRPr lang="en-US" sz="1800" dirty="0" smtClean="0">
              <a:latin typeface="Courier New" pitchFamily="49" charset="0"/>
              <a:cs typeface="Courier New" pitchFamily="49" charset="0"/>
            </a:endParaRPr>
          </a:p>
        </p:txBody>
      </p:sp>
      <p:sp>
        <p:nvSpPr>
          <p:cNvPr id="117764"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117765" name="Slide Number Placeholder 4"/>
          <p:cNvSpPr>
            <a:spLocks noGrp="1"/>
          </p:cNvSpPr>
          <p:nvPr>
            <p:ph type="sldNum" sz="quarter" idx="12"/>
          </p:nvPr>
        </p:nvSpPr>
        <p:spPr>
          <a:noFill/>
        </p:spPr>
        <p:txBody>
          <a:bodyPr/>
          <a:lstStyle/>
          <a:p>
            <a:fld id="{2EFDE650-78B7-4513-9DDE-DBB8FC0FB77D}" type="slidenum">
              <a:rPr lang="en-US" smtClean="0"/>
              <a:pPr/>
              <a:t>246</a:t>
            </a:fld>
            <a:endParaRPr lang="en-US" smtClean="0"/>
          </a:p>
        </p:txBody>
      </p:sp>
    </p:spTree>
    <p:extLst>
      <p:ext uri="{BB962C8B-B14F-4D97-AF65-F5344CB8AC3E}">
        <p14:creationId xmlns:p14="http://schemas.microsoft.com/office/powerpoint/2010/main" val="55549157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8787" name="Slide Number Placeholder 5"/>
          <p:cNvSpPr>
            <a:spLocks noGrp="1"/>
          </p:cNvSpPr>
          <p:nvPr>
            <p:ph type="sldNum" sz="quarter" idx="12"/>
          </p:nvPr>
        </p:nvSpPr>
        <p:spPr>
          <a:noFill/>
        </p:spPr>
        <p:txBody>
          <a:bodyPr/>
          <a:lstStyle/>
          <a:p>
            <a:fld id="{7DD6B48F-DB89-4FED-8AA6-03098100C88E}" type="slidenum">
              <a:rPr lang="en-US" smtClean="0"/>
              <a:pPr/>
              <a:t>247</a:t>
            </a:fld>
            <a:endParaRPr lang="en-US" smtClean="0"/>
          </a:p>
        </p:txBody>
      </p:sp>
      <p:sp>
        <p:nvSpPr>
          <p:cNvPr id="118788" name="Rectangle 2"/>
          <p:cNvSpPr>
            <a:spLocks noGrp="1" noChangeArrowheads="1"/>
          </p:cNvSpPr>
          <p:nvPr>
            <p:ph type="title"/>
          </p:nvPr>
        </p:nvSpPr>
        <p:spPr>
          <a:xfrm>
            <a:off x="685800" y="0"/>
            <a:ext cx="7772400" cy="1143000"/>
          </a:xfrm>
        </p:spPr>
        <p:txBody>
          <a:bodyPr/>
          <a:lstStyle/>
          <a:p>
            <a:pPr eaLnBrk="1" hangingPunct="1"/>
            <a:r>
              <a:rPr lang="en-US" smtClean="0"/>
              <a:t>Plot data in Minitab</a:t>
            </a:r>
          </a:p>
        </p:txBody>
      </p:sp>
      <p:sp>
        <p:nvSpPr>
          <p:cNvPr id="118789" name="Rectangle 3"/>
          <p:cNvSpPr>
            <a:spLocks noGrp="1" noChangeArrowheads="1"/>
          </p:cNvSpPr>
          <p:nvPr>
            <p:ph type="body" idx="1"/>
          </p:nvPr>
        </p:nvSpPr>
        <p:spPr>
          <a:xfrm>
            <a:off x="457200" y="990600"/>
            <a:ext cx="7772400" cy="5486400"/>
          </a:xfrm>
        </p:spPr>
        <p:txBody>
          <a:bodyPr/>
          <a:lstStyle/>
          <a:p>
            <a:pPr eaLnBrk="1" hangingPunct="1">
              <a:buFont typeface="Wingdings" pitchFamily="2" charset="2"/>
              <a:buChar char="Ø"/>
            </a:pPr>
            <a:r>
              <a:rPr lang="en-US" smtClean="0"/>
              <a:t>Graph</a:t>
            </a:r>
          </a:p>
          <a:p>
            <a:pPr lvl="1" eaLnBrk="1" hangingPunct="1">
              <a:buFont typeface="Wingdings" pitchFamily="2" charset="2"/>
              <a:buChar char="Ø"/>
            </a:pPr>
            <a:r>
              <a:rPr lang="en-US" sz="3200" smtClean="0"/>
              <a:t>Scatterplot (simple)</a:t>
            </a:r>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r>
              <a:rPr lang="en-US" smtClean="0"/>
              <a:t>Straight line good fit?</a:t>
            </a:r>
          </a:p>
          <a:p>
            <a:pPr eaLnBrk="1" hangingPunct="1"/>
            <a:endParaRPr lang="en-US" smtClean="0"/>
          </a:p>
        </p:txBody>
      </p:sp>
      <p:pic>
        <p:nvPicPr>
          <p:cNvPr id="2" name="Picture 1"/>
          <p:cNvPicPr>
            <a:picLocks noChangeAspect="1"/>
          </p:cNvPicPr>
          <p:nvPr/>
        </p:nvPicPr>
        <p:blipFill>
          <a:blip r:embed="rId3"/>
          <a:stretch>
            <a:fillRect/>
          </a:stretch>
        </p:blipFill>
        <p:spPr>
          <a:xfrm>
            <a:off x="1819554" y="2209800"/>
            <a:ext cx="5038446" cy="3352800"/>
          </a:xfrm>
          <a:prstGeom prst="rect">
            <a:avLst/>
          </a:prstGeom>
        </p:spPr>
      </p:pic>
    </p:spTree>
    <p:extLst>
      <p:ext uri="{BB962C8B-B14F-4D97-AF65-F5344CB8AC3E}">
        <p14:creationId xmlns:p14="http://schemas.microsoft.com/office/powerpoint/2010/main" val="256588407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19811" name="Slide Number Placeholder 5"/>
          <p:cNvSpPr>
            <a:spLocks noGrp="1"/>
          </p:cNvSpPr>
          <p:nvPr>
            <p:ph type="sldNum" sz="quarter" idx="12"/>
          </p:nvPr>
        </p:nvSpPr>
        <p:spPr>
          <a:noFill/>
        </p:spPr>
        <p:txBody>
          <a:bodyPr/>
          <a:lstStyle/>
          <a:p>
            <a:fld id="{1F73B73D-9412-45BA-A50A-BDE0D20EA26E}" type="slidenum">
              <a:rPr lang="en-US" smtClean="0"/>
              <a:pPr/>
              <a:t>248</a:t>
            </a:fld>
            <a:endParaRPr lang="en-US" smtClean="0"/>
          </a:p>
        </p:txBody>
      </p:sp>
      <p:sp>
        <p:nvSpPr>
          <p:cNvPr id="119812" name="Rectangle 3"/>
          <p:cNvSpPr>
            <a:spLocks noGrp="1" noChangeArrowheads="1"/>
          </p:cNvSpPr>
          <p:nvPr>
            <p:ph type="title"/>
          </p:nvPr>
        </p:nvSpPr>
        <p:spPr>
          <a:xfrm>
            <a:off x="685800" y="0"/>
            <a:ext cx="7772400" cy="1143000"/>
          </a:xfrm>
        </p:spPr>
        <p:txBody>
          <a:bodyPr/>
          <a:lstStyle/>
          <a:p>
            <a:pPr eaLnBrk="1" hangingPunct="1"/>
            <a:r>
              <a:rPr lang="en-US" smtClean="0"/>
              <a:t>Find Regression Equation</a:t>
            </a:r>
          </a:p>
        </p:txBody>
      </p:sp>
      <p:sp>
        <p:nvSpPr>
          <p:cNvPr id="119813" name="Rectangle 4"/>
          <p:cNvSpPr>
            <a:spLocks noGrp="1" noChangeArrowheads="1"/>
          </p:cNvSpPr>
          <p:nvPr>
            <p:ph type="body" idx="1"/>
          </p:nvPr>
        </p:nvSpPr>
        <p:spPr>
          <a:xfrm>
            <a:off x="152400" y="990600"/>
            <a:ext cx="8839200" cy="5638800"/>
          </a:xfrm>
        </p:spPr>
        <p:txBody>
          <a:bodyPr/>
          <a:lstStyle/>
          <a:p>
            <a:pPr eaLnBrk="1" hangingPunct="1">
              <a:lnSpc>
                <a:spcPct val="80000"/>
              </a:lnSpc>
            </a:pPr>
            <a:r>
              <a:rPr lang="en-US" sz="2800" dirty="0" smtClean="0"/>
              <a:t>By Hand or in Minitab</a:t>
            </a:r>
          </a:p>
          <a:p>
            <a:pPr eaLnBrk="1" hangingPunct="1">
              <a:lnSpc>
                <a:spcPct val="80000"/>
              </a:lnSpc>
            </a:pPr>
            <a:endParaRPr lang="en-US" sz="1000" dirty="0" smtClean="0"/>
          </a:p>
          <a:p>
            <a:pPr>
              <a:spcBef>
                <a:spcPct val="0"/>
              </a:spcBef>
              <a:buFontTx/>
              <a:buNone/>
            </a:pPr>
            <a:r>
              <a:rPr lang="en-US" sz="1800" b="1" dirty="0" smtClean="0">
                <a:latin typeface="Courier New" pitchFamily="49" charset="0"/>
                <a:cs typeface="Courier New" pitchFamily="49" charset="0"/>
              </a:rPr>
              <a:t>Regression Analysis: run time versus weight </a:t>
            </a:r>
          </a:p>
          <a:p>
            <a:pPr>
              <a:spcBef>
                <a:spcPct val="0"/>
              </a:spcBef>
              <a:buFontTx/>
              <a:buNone/>
            </a:pPr>
            <a:r>
              <a:rPr lang="en-US" sz="1800" dirty="0">
                <a:latin typeface="Courier New" pitchFamily="49" charset="0"/>
                <a:cs typeface="Courier New" pitchFamily="49" charset="0"/>
              </a:rPr>
              <a:t>Analysis of </a:t>
            </a:r>
            <a:r>
              <a:rPr lang="en-US" sz="1800" dirty="0" smtClean="0">
                <a:latin typeface="Courier New" pitchFamily="49" charset="0"/>
                <a:cs typeface="Courier New" pitchFamily="49" charset="0"/>
              </a:rPr>
              <a:t>Variance</a:t>
            </a: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Source      DF  </a:t>
            </a:r>
            <a:r>
              <a:rPr lang="en-US" sz="1800" dirty="0" err="1">
                <a:latin typeface="Courier New" pitchFamily="49" charset="0"/>
                <a:cs typeface="Courier New" pitchFamily="49" charset="0"/>
              </a:rPr>
              <a:t>Adj</a:t>
            </a:r>
            <a:r>
              <a:rPr lang="en-US" sz="1800" dirty="0">
                <a:latin typeface="Courier New" pitchFamily="49" charset="0"/>
                <a:cs typeface="Courier New" pitchFamily="49" charset="0"/>
              </a:rPr>
              <a:t> SS   </a:t>
            </a:r>
            <a:r>
              <a:rPr lang="en-US" sz="1800" dirty="0" err="1">
                <a:latin typeface="Courier New" pitchFamily="49" charset="0"/>
                <a:cs typeface="Courier New" pitchFamily="49" charset="0"/>
              </a:rPr>
              <a:t>Adj</a:t>
            </a:r>
            <a:r>
              <a:rPr lang="en-US" sz="1800" dirty="0">
                <a:latin typeface="Courier New" pitchFamily="49" charset="0"/>
                <a:cs typeface="Courier New" pitchFamily="49" charset="0"/>
              </a:rPr>
              <a:t> MS  F-Value  P-Value</a:t>
            </a:r>
          </a:p>
          <a:p>
            <a:pPr>
              <a:spcBef>
                <a:spcPct val="0"/>
              </a:spcBef>
              <a:buFontTx/>
              <a:buNone/>
            </a:pPr>
            <a:r>
              <a:rPr lang="en-US" sz="1800" dirty="0">
                <a:latin typeface="Courier New" pitchFamily="49" charset="0"/>
                <a:cs typeface="Courier New" pitchFamily="49" charset="0"/>
              </a:rPr>
              <a:t>Regression   1  663.20  663.199   115.03    0.000</a:t>
            </a:r>
          </a:p>
          <a:p>
            <a:pPr>
              <a:spcBef>
                <a:spcPct val="0"/>
              </a:spcBef>
              <a:buFontTx/>
              <a:buNone/>
            </a:pPr>
            <a:r>
              <a:rPr lang="en-US" sz="1800" dirty="0">
                <a:latin typeface="Courier New" pitchFamily="49" charset="0"/>
                <a:cs typeface="Courier New" pitchFamily="49" charset="0"/>
              </a:rPr>
              <a:t>  weight     1  663.20  663.199   115.03    0.000</a:t>
            </a:r>
          </a:p>
          <a:p>
            <a:pPr>
              <a:spcBef>
                <a:spcPct val="0"/>
              </a:spcBef>
              <a:buFontTx/>
              <a:buNone/>
            </a:pPr>
            <a:r>
              <a:rPr lang="en-US" sz="1800" dirty="0">
                <a:latin typeface="Courier New" pitchFamily="49" charset="0"/>
                <a:cs typeface="Courier New" pitchFamily="49" charset="0"/>
              </a:rPr>
              <a:t>Error        7   40.36    5.765</a:t>
            </a:r>
          </a:p>
          <a:p>
            <a:pPr>
              <a:spcBef>
                <a:spcPct val="0"/>
              </a:spcBef>
              <a:buFontTx/>
              <a:buNone/>
            </a:pPr>
            <a:r>
              <a:rPr lang="en-US" sz="1800" dirty="0">
                <a:latin typeface="Courier New" pitchFamily="49" charset="0"/>
                <a:cs typeface="Courier New" pitchFamily="49" charset="0"/>
              </a:rPr>
              <a:t>Total        8  703.56</a:t>
            </a:r>
          </a:p>
          <a:p>
            <a:pPr>
              <a:spcBef>
                <a:spcPct val="0"/>
              </a:spcBef>
              <a:buFontTx/>
              <a:buNone/>
            </a:pP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Model </a:t>
            </a:r>
            <a:r>
              <a:rPr lang="en-US" sz="1800" dirty="0" smtClean="0">
                <a:latin typeface="Courier New" pitchFamily="49" charset="0"/>
                <a:cs typeface="Courier New" pitchFamily="49" charset="0"/>
              </a:rPr>
              <a:t>Summary</a:t>
            </a: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      S    R-</a:t>
            </a:r>
            <a:r>
              <a:rPr lang="en-US" sz="1800" dirty="0" err="1">
                <a:latin typeface="Courier New" pitchFamily="49" charset="0"/>
                <a:cs typeface="Courier New" pitchFamily="49" charset="0"/>
              </a:rPr>
              <a:t>sq</a:t>
            </a:r>
            <a:r>
              <a:rPr lang="en-US" sz="1800" dirty="0">
                <a:latin typeface="Courier New" pitchFamily="49" charset="0"/>
                <a:cs typeface="Courier New" pitchFamily="49" charset="0"/>
              </a:rPr>
              <a:t>  R-</a:t>
            </a:r>
            <a:r>
              <a:rPr lang="en-US" sz="1800" dirty="0" err="1">
                <a:latin typeface="Courier New" pitchFamily="49" charset="0"/>
                <a:cs typeface="Courier New" pitchFamily="49" charset="0"/>
              </a:rPr>
              <a:t>sq</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adj</a:t>
            </a:r>
            <a:r>
              <a:rPr lang="en-US" sz="1800" dirty="0">
                <a:latin typeface="Courier New" pitchFamily="49" charset="0"/>
                <a:cs typeface="Courier New" pitchFamily="49" charset="0"/>
              </a:rPr>
              <a:t>)  R-</a:t>
            </a:r>
            <a:r>
              <a:rPr lang="en-US" sz="1800" dirty="0" err="1">
                <a:latin typeface="Courier New" pitchFamily="49" charset="0"/>
                <a:cs typeface="Courier New" pitchFamily="49" charset="0"/>
              </a:rPr>
              <a:t>sq</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pred</a:t>
            </a:r>
            <a:r>
              <a:rPr lang="en-US" sz="1800" dirty="0">
                <a:latin typeface="Courier New" pitchFamily="49" charset="0"/>
                <a:cs typeface="Courier New" pitchFamily="49" charset="0"/>
              </a:rPr>
              <a:t>)</a:t>
            </a:r>
          </a:p>
          <a:p>
            <a:pPr>
              <a:spcBef>
                <a:spcPct val="0"/>
              </a:spcBef>
              <a:buFontTx/>
              <a:buNone/>
            </a:pPr>
            <a:r>
              <a:rPr lang="en-US" sz="1800" dirty="0">
                <a:latin typeface="Courier New" pitchFamily="49" charset="0"/>
                <a:cs typeface="Courier New" pitchFamily="49" charset="0"/>
              </a:rPr>
              <a:t>2.40110  94.26%     93.44%      89.21%</a:t>
            </a:r>
          </a:p>
          <a:p>
            <a:pPr>
              <a:spcBef>
                <a:spcPct val="0"/>
              </a:spcBef>
              <a:buFontTx/>
              <a:buNone/>
            </a:pPr>
            <a:endParaRPr lang="en-US" sz="1800" dirty="0">
              <a:latin typeface="Courier New" pitchFamily="49" charset="0"/>
              <a:cs typeface="Courier New" pitchFamily="49" charset="0"/>
            </a:endParaRPr>
          </a:p>
          <a:p>
            <a:pPr>
              <a:spcBef>
                <a:spcPct val="0"/>
              </a:spcBef>
              <a:buFontTx/>
              <a:buNone/>
            </a:pPr>
            <a:r>
              <a:rPr lang="en-US" sz="1800" dirty="0" smtClean="0">
                <a:latin typeface="Courier New" pitchFamily="49" charset="0"/>
                <a:cs typeface="Courier New" pitchFamily="49" charset="0"/>
              </a:rPr>
              <a:t>Coefficients</a:t>
            </a: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Term        </a:t>
            </a:r>
            <a:r>
              <a:rPr lang="en-US" sz="1800" dirty="0" err="1">
                <a:latin typeface="Courier New" pitchFamily="49" charset="0"/>
                <a:cs typeface="Courier New" pitchFamily="49" charset="0"/>
              </a:rPr>
              <a:t>Coef</a:t>
            </a:r>
            <a:r>
              <a:rPr lang="en-US" sz="1800" dirty="0">
                <a:latin typeface="Courier New" pitchFamily="49" charset="0"/>
                <a:cs typeface="Courier New" pitchFamily="49" charset="0"/>
              </a:rPr>
              <a:t>  SE </a:t>
            </a:r>
            <a:r>
              <a:rPr lang="en-US" sz="1800" dirty="0" err="1">
                <a:latin typeface="Courier New" pitchFamily="49" charset="0"/>
                <a:cs typeface="Courier New" pitchFamily="49" charset="0"/>
              </a:rPr>
              <a:t>Coef</a:t>
            </a:r>
            <a:r>
              <a:rPr lang="en-US" sz="1800" dirty="0">
                <a:latin typeface="Courier New" pitchFamily="49" charset="0"/>
                <a:cs typeface="Courier New" pitchFamily="49" charset="0"/>
              </a:rPr>
              <a:t>  T-Value  P-Value   VIF</a:t>
            </a:r>
          </a:p>
          <a:p>
            <a:pPr>
              <a:spcBef>
                <a:spcPct val="0"/>
              </a:spcBef>
              <a:buFontTx/>
              <a:buNone/>
            </a:pPr>
            <a:r>
              <a:rPr lang="en-US" sz="1800" dirty="0">
                <a:latin typeface="Courier New" pitchFamily="49" charset="0"/>
                <a:cs typeface="Courier New" pitchFamily="49" charset="0"/>
              </a:rPr>
              <a:t>Constant  -81.05     9.94    -8.15    0.000</a:t>
            </a:r>
          </a:p>
          <a:p>
            <a:pPr>
              <a:spcBef>
                <a:spcPct val="0"/>
              </a:spcBef>
              <a:buFontTx/>
              <a:buNone/>
            </a:pPr>
            <a:r>
              <a:rPr lang="en-US" sz="1800" dirty="0">
                <a:latin typeface="Courier New" pitchFamily="49" charset="0"/>
                <a:cs typeface="Courier New" pitchFamily="49" charset="0"/>
              </a:rPr>
              <a:t>weight    0.8071   0.0753    10.73    0.000  1.00</a:t>
            </a:r>
          </a:p>
          <a:p>
            <a:pPr>
              <a:spcBef>
                <a:spcPct val="0"/>
              </a:spcBef>
              <a:buFontTx/>
              <a:buNone/>
            </a:pP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Regression </a:t>
            </a:r>
            <a:r>
              <a:rPr lang="en-US" sz="1800" dirty="0" smtClean="0">
                <a:latin typeface="Courier New" pitchFamily="49" charset="0"/>
                <a:cs typeface="Courier New" pitchFamily="49" charset="0"/>
              </a:rPr>
              <a:t>Equation</a:t>
            </a:r>
            <a:endParaRPr lang="en-US" sz="1800" dirty="0">
              <a:latin typeface="Courier New" pitchFamily="49" charset="0"/>
              <a:cs typeface="Courier New" pitchFamily="49" charset="0"/>
            </a:endParaRPr>
          </a:p>
          <a:p>
            <a:pPr>
              <a:spcBef>
                <a:spcPct val="0"/>
              </a:spcBef>
              <a:buFontTx/>
              <a:buNone/>
            </a:pPr>
            <a:r>
              <a:rPr lang="en-US" sz="1800" dirty="0">
                <a:latin typeface="Courier New" pitchFamily="49" charset="0"/>
                <a:cs typeface="Courier New" pitchFamily="49" charset="0"/>
              </a:rPr>
              <a:t>run time = -81.05 + 0.8071 weight</a:t>
            </a:r>
          </a:p>
          <a:p>
            <a:pPr eaLnBrk="1" hangingPunct="1">
              <a:lnSpc>
                <a:spcPct val="80000"/>
              </a:lnSpc>
              <a:buFontTx/>
              <a:buNone/>
            </a:pPr>
            <a:endParaRPr lang="en-US" sz="1600" dirty="0" smtClean="0">
              <a:latin typeface="Courier New" pitchFamily="49" charset="0"/>
              <a:cs typeface="Courier New" pitchFamily="49" charset="0"/>
            </a:endParaRPr>
          </a:p>
          <a:p>
            <a:pPr eaLnBrk="1" hangingPunct="1">
              <a:lnSpc>
                <a:spcPct val="80000"/>
              </a:lnSpc>
              <a:buFontTx/>
              <a:buNone/>
            </a:pPr>
            <a:endParaRPr lang="en-US" sz="1600" dirty="0" smtClean="0">
              <a:latin typeface="Courier New" pitchFamily="49" charset="0"/>
              <a:cs typeface="Courier New" pitchFamily="49" charset="0"/>
            </a:endParaRPr>
          </a:p>
          <a:p>
            <a:pPr eaLnBrk="1" hangingPunct="1">
              <a:lnSpc>
                <a:spcPct val="80000"/>
              </a:lnSpc>
              <a:buFontTx/>
              <a:buNone/>
            </a:pPr>
            <a:endParaRPr lang="en-US" sz="1600" dirty="0" smtClean="0">
              <a:latin typeface="Courier New" pitchFamily="49" charset="0"/>
              <a:cs typeface="Courier New" pitchFamily="49" charset="0"/>
            </a:endParaRPr>
          </a:p>
          <a:p>
            <a:pPr lvl="1" eaLnBrk="1" hangingPunct="1">
              <a:lnSpc>
                <a:spcPct val="80000"/>
              </a:lnSpc>
              <a:buFontTx/>
              <a:buNone/>
            </a:pPr>
            <a:endParaRPr lang="en-US" sz="1600" dirty="0" smtClean="0">
              <a:latin typeface="Courier New" pitchFamily="49" charset="0"/>
              <a:cs typeface="Courier New" pitchFamily="49" charset="0"/>
            </a:endParaRPr>
          </a:p>
        </p:txBody>
      </p:sp>
      <p:sp>
        <p:nvSpPr>
          <p:cNvPr id="119814" name="Text Box 8"/>
          <p:cNvSpPr txBox="1">
            <a:spLocks noChangeArrowheads="1"/>
          </p:cNvSpPr>
          <p:nvPr/>
        </p:nvSpPr>
        <p:spPr bwMode="auto">
          <a:xfrm>
            <a:off x="6553200" y="3219569"/>
            <a:ext cx="2286000" cy="1384300"/>
          </a:xfrm>
          <a:prstGeom prst="rect">
            <a:avLst/>
          </a:prstGeom>
          <a:solidFill>
            <a:srgbClr val="FF99CC"/>
          </a:solidFill>
          <a:ln w="9525">
            <a:noFill/>
            <a:miter lim="800000"/>
            <a:headEnd/>
            <a:tailEnd/>
          </a:ln>
        </p:spPr>
        <p:txBody>
          <a:bodyPr>
            <a:spAutoFit/>
          </a:bodyPr>
          <a:lstStyle/>
          <a:p>
            <a:pPr>
              <a:spcBef>
                <a:spcPct val="50000"/>
              </a:spcBef>
            </a:pPr>
            <a:r>
              <a:rPr lang="en-US" sz="2400" dirty="0"/>
              <a:t>Does weight affect run time?  </a:t>
            </a:r>
          </a:p>
          <a:p>
            <a:pPr>
              <a:spcBef>
                <a:spcPct val="50000"/>
              </a:spcBef>
            </a:pPr>
            <a:r>
              <a:rPr lang="en-US" sz="2400" dirty="0"/>
              <a:t>If so, how?</a:t>
            </a:r>
          </a:p>
        </p:txBody>
      </p:sp>
      <p:sp>
        <p:nvSpPr>
          <p:cNvPr id="119815" name="Text Box 9"/>
          <p:cNvSpPr txBox="1">
            <a:spLocks noChangeArrowheads="1"/>
          </p:cNvSpPr>
          <p:nvPr/>
        </p:nvSpPr>
        <p:spPr bwMode="auto">
          <a:xfrm>
            <a:off x="7467600" y="5105400"/>
            <a:ext cx="1524000" cy="466725"/>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dirty="0"/>
              <a:t>H</a:t>
            </a:r>
            <a:r>
              <a:rPr lang="en-US" sz="2400" baseline="-25000" dirty="0"/>
              <a:t>0</a:t>
            </a:r>
            <a:r>
              <a:rPr lang="en-US" sz="2400" dirty="0"/>
              <a:t>:</a:t>
            </a:r>
            <a:r>
              <a:rPr lang="el-GR" sz="2400" dirty="0">
                <a:cs typeface="Arial" pitchFamily="34" charset="0"/>
              </a:rPr>
              <a:t>β</a:t>
            </a:r>
            <a:r>
              <a:rPr lang="en-US" sz="2400" baseline="-25000" dirty="0">
                <a:cs typeface="Arial" pitchFamily="34" charset="0"/>
              </a:rPr>
              <a:t>1</a:t>
            </a:r>
            <a:r>
              <a:rPr lang="en-US" sz="2400" dirty="0">
                <a:cs typeface="Arial" pitchFamily="34" charset="0"/>
              </a:rPr>
              <a:t> = 0</a:t>
            </a:r>
            <a:endParaRPr lang="el-GR" sz="2400" baseline="-25000" dirty="0">
              <a:cs typeface="Arial" pitchFamily="34" charset="0"/>
            </a:endParaRPr>
          </a:p>
        </p:txBody>
      </p:sp>
    </p:spTree>
    <p:extLst>
      <p:ext uri="{BB962C8B-B14F-4D97-AF65-F5344CB8AC3E}">
        <p14:creationId xmlns:p14="http://schemas.microsoft.com/office/powerpoint/2010/main" val="324995980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20835" name="Slide Number Placeholder 5"/>
          <p:cNvSpPr>
            <a:spLocks noGrp="1"/>
          </p:cNvSpPr>
          <p:nvPr>
            <p:ph type="sldNum" sz="quarter" idx="12"/>
          </p:nvPr>
        </p:nvSpPr>
        <p:spPr>
          <a:noFill/>
        </p:spPr>
        <p:txBody>
          <a:bodyPr/>
          <a:lstStyle/>
          <a:p>
            <a:fld id="{A379DBBD-9224-4732-AE60-A33202DF3B8B}" type="slidenum">
              <a:rPr lang="en-US" smtClean="0"/>
              <a:pPr/>
              <a:t>249</a:t>
            </a:fld>
            <a:endParaRPr lang="en-US" smtClean="0"/>
          </a:p>
        </p:txBody>
      </p:sp>
      <p:sp>
        <p:nvSpPr>
          <p:cNvPr id="120836" name="Rectangle 2"/>
          <p:cNvSpPr>
            <a:spLocks noGrp="1" noChangeArrowheads="1"/>
          </p:cNvSpPr>
          <p:nvPr>
            <p:ph type="title"/>
          </p:nvPr>
        </p:nvSpPr>
        <p:spPr/>
        <p:txBody>
          <a:bodyPr/>
          <a:lstStyle/>
          <a:p>
            <a:pPr eaLnBrk="1" hangingPunct="1"/>
            <a:r>
              <a:rPr lang="en-US" smtClean="0"/>
              <a:t>Regression residual analysis</a:t>
            </a:r>
          </a:p>
        </p:txBody>
      </p:sp>
      <p:pic>
        <p:nvPicPr>
          <p:cNvPr id="2" name="Picture 1"/>
          <p:cNvPicPr>
            <a:picLocks noChangeAspect="1"/>
          </p:cNvPicPr>
          <p:nvPr/>
        </p:nvPicPr>
        <p:blipFill>
          <a:blip r:embed="rId2"/>
          <a:stretch>
            <a:fillRect/>
          </a:stretch>
        </p:blipFill>
        <p:spPr>
          <a:xfrm>
            <a:off x="990600" y="1524000"/>
            <a:ext cx="7214138" cy="4800600"/>
          </a:xfrm>
          <a:prstGeom prst="rect">
            <a:avLst/>
          </a:prstGeom>
        </p:spPr>
      </p:pic>
    </p:spTree>
    <p:extLst>
      <p:ext uri="{BB962C8B-B14F-4D97-AF65-F5344CB8AC3E}">
        <p14:creationId xmlns:p14="http://schemas.microsoft.com/office/powerpoint/2010/main" val="610135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533400" y="0"/>
            <a:ext cx="8229600" cy="1143000"/>
          </a:xfrm>
          <a:noFill/>
        </p:spPr>
        <p:txBody>
          <a:bodyPr/>
          <a:lstStyle/>
          <a:p>
            <a:pPr eaLnBrk="1" hangingPunct="1"/>
            <a:r>
              <a:rPr lang="en-US" smtClean="0"/>
              <a:t>Step 2: Choose Response</a:t>
            </a:r>
          </a:p>
        </p:txBody>
      </p:sp>
      <p:sp>
        <p:nvSpPr>
          <p:cNvPr id="51203" name="Rectangle 3"/>
          <p:cNvSpPr>
            <a:spLocks noGrp="1" noChangeArrowheads="1"/>
          </p:cNvSpPr>
          <p:nvPr>
            <p:ph type="body" idx="1"/>
          </p:nvPr>
        </p:nvSpPr>
        <p:spPr>
          <a:xfrm>
            <a:off x="381000" y="1752600"/>
            <a:ext cx="8534400" cy="4525963"/>
          </a:xfrm>
          <a:noFill/>
        </p:spPr>
        <p:txBody>
          <a:bodyPr/>
          <a:lstStyle/>
          <a:p>
            <a:pPr eaLnBrk="1" hangingPunct="1">
              <a:spcBef>
                <a:spcPts val="600"/>
              </a:spcBef>
              <a:spcAft>
                <a:spcPts val="600"/>
              </a:spcAft>
            </a:pPr>
            <a:r>
              <a:rPr lang="en-US" dirty="0" smtClean="0"/>
              <a:t>Response must be measurable</a:t>
            </a:r>
          </a:p>
          <a:p>
            <a:pPr eaLnBrk="1" hangingPunct="1">
              <a:spcBef>
                <a:spcPts val="600"/>
              </a:spcBef>
              <a:spcAft>
                <a:spcPts val="600"/>
              </a:spcAft>
            </a:pPr>
            <a:r>
              <a:rPr lang="en-US" dirty="0" smtClean="0"/>
              <a:t>Response must be measured on continuous scale to use Linear Regression</a:t>
            </a:r>
          </a:p>
          <a:p>
            <a:pPr lvl="1" eaLnBrk="1" hangingPunct="1">
              <a:spcBef>
                <a:spcPts val="600"/>
              </a:spcBef>
              <a:spcAft>
                <a:spcPts val="600"/>
              </a:spcAft>
              <a:buFont typeface="Arial" pitchFamily="34" charset="0"/>
              <a:buChar char="•"/>
            </a:pPr>
            <a:r>
              <a:rPr lang="en-US" dirty="0" smtClean="0"/>
              <a:t>No binary responses (yes/no, go/no go, etc.)</a:t>
            </a:r>
          </a:p>
          <a:p>
            <a:pPr lvl="1" eaLnBrk="1" hangingPunct="1">
              <a:spcBef>
                <a:spcPts val="600"/>
              </a:spcBef>
              <a:spcAft>
                <a:spcPts val="600"/>
              </a:spcAft>
              <a:buFont typeface="Arial" pitchFamily="34" charset="0"/>
              <a:buChar char="•"/>
            </a:pPr>
            <a:r>
              <a:rPr lang="en-US" dirty="0" smtClean="0"/>
              <a:t>No categorical responses (small/medium/large, 5 point scales, etc.)</a:t>
            </a:r>
          </a:p>
          <a:p>
            <a:pPr lvl="1" eaLnBrk="1" hangingPunct="1">
              <a:spcBef>
                <a:spcPts val="600"/>
              </a:spcBef>
              <a:spcAft>
                <a:spcPts val="600"/>
              </a:spcAft>
              <a:buFont typeface="Arial" pitchFamily="34" charset="0"/>
              <a:buChar char="•"/>
            </a:pPr>
            <a:r>
              <a:rPr lang="en-US" dirty="0" smtClean="0"/>
              <a:t>Can use Logistic Regression for non-continuous responses</a:t>
            </a:r>
          </a:p>
        </p:txBody>
      </p:sp>
      <p:sp>
        <p:nvSpPr>
          <p:cNvPr id="51204" name="Slide Number Placeholder 3"/>
          <p:cNvSpPr>
            <a:spLocks noGrp="1"/>
          </p:cNvSpPr>
          <p:nvPr>
            <p:ph type="sldNum" sz="quarter" idx="12"/>
          </p:nvPr>
        </p:nvSpPr>
        <p:spPr>
          <a:noFill/>
        </p:spPr>
        <p:txBody>
          <a:bodyPr/>
          <a:lstStyle/>
          <a:p>
            <a:fld id="{4206A041-F9F1-48D1-A469-4470EBC96971}" type="slidenum">
              <a:rPr lang="en-US" smtClean="0"/>
              <a:pPr/>
              <a:t>25</a:t>
            </a:fld>
            <a:endParaRPr lang="en-US" smtClean="0"/>
          </a:p>
        </p:txBody>
      </p:sp>
      <p:sp>
        <p:nvSpPr>
          <p:cNvPr id="51205"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21859" name="Slide Number Placeholder 5"/>
          <p:cNvSpPr>
            <a:spLocks noGrp="1"/>
          </p:cNvSpPr>
          <p:nvPr>
            <p:ph type="sldNum" sz="quarter" idx="12"/>
          </p:nvPr>
        </p:nvSpPr>
        <p:spPr>
          <a:noFill/>
        </p:spPr>
        <p:txBody>
          <a:bodyPr/>
          <a:lstStyle/>
          <a:p>
            <a:fld id="{665B6E36-C79B-416B-AE13-094FCC2DD7A7}" type="slidenum">
              <a:rPr lang="en-US" smtClean="0"/>
              <a:pPr/>
              <a:t>250</a:t>
            </a:fld>
            <a:endParaRPr lang="en-US" smtClean="0"/>
          </a:p>
        </p:txBody>
      </p:sp>
      <p:sp>
        <p:nvSpPr>
          <p:cNvPr id="121860" name="Rectangle 2"/>
          <p:cNvSpPr>
            <a:spLocks noGrp="1" noChangeArrowheads="1"/>
          </p:cNvSpPr>
          <p:nvPr>
            <p:ph type="title"/>
          </p:nvPr>
        </p:nvSpPr>
        <p:spPr>
          <a:xfrm>
            <a:off x="685800" y="0"/>
            <a:ext cx="7772400" cy="1143000"/>
          </a:xfrm>
        </p:spPr>
        <p:txBody>
          <a:bodyPr/>
          <a:lstStyle/>
          <a:p>
            <a:pPr eaLnBrk="1" hangingPunct="1"/>
            <a:r>
              <a:rPr lang="en-US" smtClean="0"/>
              <a:t>Predictions</a:t>
            </a:r>
          </a:p>
        </p:txBody>
      </p:sp>
      <p:sp>
        <p:nvSpPr>
          <p:cNvPr id="121861" name="Rectangle 3"/>
          <p:cNvSpPr>
            <a:spLocks noGrp="1" noChangeArrowheads="1"/>
          </p:cNvSpPr>
          <p:nvPr>
            <p:ph type="body" idx="1"/>
          </p:nvPr>
        </p:nvSpPr>
        <p:spPr>
          <a:xfrm>
            <a:off x="381000" y="1143000"/>
            <a:ext cx="8153400" cy="1447800"/>
          </a:xfrm>
        </p:spPr>
        <p:txBody>
          <a:bodyPr/>
          <a:lstStyle/>
          <a:p>
            <a:pPr eaLnBrk="1" hangingPunct="1"/>
            <a:r>
              <a:rPr lang="en-US" sz="2800" dirty="0" smtClean="0"/>
              <a:t>Predict run time for weight of 135 lbs.</a:t>
            </a:r>
          </a:p>
          <a:p>
            <a:pPr eaLnBrk="1" hangingPunct="1">
              <a:buFontTx/>
              <a:buNone/>
            </a:pPr>
            <a:r>
              <a:rPr lang="en-US" sz="2800" dirty="0" smtClean="0"/>
              <a:t>		run time = -81.1 + 0.807*135 = 27.845 sec</a:t>
            </a:r>
          </a:p>
          <a:p>
            <a:pPr eaLnBrk="1" hangingPunct="1"/>
            <a:endParaRPr lang="en-US" sz="2800" dirty="0" smtClean="0"/>
          </a:p>
          <a:p>
            <a:pPr eaLnBrk="1" hangingPunct="1"/>
            <a:endParaRPr lang="en-US" sz="2800" dirty="0" smtClean="0"/>
          </a:p>
          <a:p>
            <a:pPr eaLnBrk="1" hangingPunct="1"/>
            <a:endParaRPr lang="en-US" sz="2800" dirty="0" smtClean="0"/>
          </a:p>
        </p:txBody>
      </p:sp>
      <p:sp>
        <p:nvSpPr>
          <p:cNvPr id="161799" name="Text Box 7"/>
          <p:cNvSpPr txBox="1">
            <a:spLocks noChangeArrowheads="1"/>
          </p:cNvSpPr>
          <p:nvPr/>
        </p:nvSpPr>
        <p:spPr bwMode="auto">
          <a:xfrm>
            <a:off x="381000" y="2590800"/>
            <a:ext cx="8305800" cy="946150"/>
          </a:xfrm>
          <a:prstGeom prst="rect">
            <a:avLst/>
          </a:prstGeom>
          <a:noFill/>
          <a:ln w="9525">
            <a:noFill/>
            <a:miter lim="800000"/>
            <a:headEnd/>
            <a:tailEnd/>
          </a:ln>
        </p:spPr>
        <p:txBody>
          <a:bodyPr>
            <a:spAutoFit/>
          </a:bodyPr>
          <a:lstStyle/>
          <a:p>
            <a:pPr>
              <a:buFontTx/>
              <a:buChar char="•"/>
            </a:pPr>
            <a:r>
              <a:rPr lang="en-US" sz="2800"/>
              <a:t>  Predict run time for weight of 95 lbs.</a:t>
            </a:r>
          </a:p>
          <a:p>
            <a:r>
              <a:rPr lang="en-US" sz="2800"/>
              <a:t>	run time = -81.1 + 0.807*95 = - 4.44 sec</a:t>
            </a:r>
          </a:p>
        </p:txBody>
      </p:sp>
      <p:pic>
        <p:nvPicPr>
          <p:cNvPr id="9" name="Picture 8"/>
          <p:cNvPicPr>
            <a:picLocks noChangeAspect="1" noChangeArrowheads="1"/>
          </p:cNvPicPr>
          <p:nvPr/>
        </p:nvPicPr>
        <p:blipFill>
          <a:blip r:embed="rId2" cstate="print"/>
          <a:srcRect/>
          <a:stretch>
            <a:fillRect/>
          </a:stretch>
        </p:blipFill>
        <p:spPr bwMode="auto">
          <a:xfrm>
            <a:off x="2514600" y="3657600"/>
            <a:ext cx="1981576" cy="2962275"/>
          </a:xfrm>
          <a:prstGeom prst="rect">
            <a:avLst/>
          </a:prstGeom>
          <a:noFill/>
          <a:ln w="9525">
            <a:noFill/>
            <a:miter lim="800000"/>
            <a:headEnd/>
            <a:tailEnd/>
          </a:ln>
        </p:spPr>
      </p:pic>
    </p:spTree>
    <p:extLst>
      <p:ext uri="{BB962C8B-B14F-4D97-AF65-F5344CB8AC3E}">
        <p14:creationId xmlns:p14="http://schemas.microsoft.com/office/powerpoint/2010/main" val="575937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9"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22883" name="Slide Number Placeholder 5"/>
          <p:cNvSpPr>
            <a:spLocks noGrp="1"/>
          </p:cNvSpPr>
          <p:nvPr>
            <p:ph type="sldNum" sz="quarter" idx="12"/>
          </p:nvPr>
        </p:nvSpPr>
        <p:spPr>
          <a:noFill/>
        </p:spPr>
        <p:txBody>
          <a:bodyPr/>
          <a:lstStyle/>
          <a:p>
            <a:fld id="{A7BFC643-2083-45D7-BA57-6AD4F364359B}" type="slidenum">
              <a:rPr lang="en-US" smtClean="0"/>
              <a:pPr/>
              <a:t>251</a:t>
            </a:fld>
            <a:endParaRPr lang="en-US" smtClean="0"/>
          </a:p>
        </p:txBody>
      </p:sp>
      <p:pic>
        <p:nvPicPr>
          <p:cNvPr id="122884" name="Picture 9"/>
          <p:cNvPicPr>
            <a:picLocks noChangeAspect="1" noChangeArrowheads="1"/>
          </p:cNvPicPr>
          <p:nvPr/>
        </p:nvPicPr>
        <p:blipFill>
          <a:blip r:embed="rId2" cstate="print"/>
          <a:srcRect/>
          <a:stretch>
            <a:fillRect/>
          </a:stretch>
        </p:blipFill>
        <p:spPr bwMode="auto">
          <a:xfrm>
            <a:off x="1828800" y="3276600"/>
            <a:ext cx="5867400" cy="3370263"/>
          </a:xfrm>
          <a:prstGeom prst="rect">
            <a:avLst/>
          </a:prstGeom>
          <a:noFill/>
          <a:ln w="9525">
            <a:noFill/>
            <a:miter lim="800000"/>
            <a:headEnd/>
            <a:tailEnd/>
          </a:ln>
        </p:spPr>
      </p:pic>
      <p:sp>
        <p:nvSpPr>
          <p:cNvPr id="122885" name="Rectangle 2"/>
          <p:cNvSpPr>
            <a:spLocks noGrp="1" noChangeArrowheads="1"/>
          </p:cNvSpPr>
          <p:nvPr>
            <p:ph type="title"/>
          </p:nvPr>
        </p:nvSpPr>
        <p:spPr/>
        <p:txBody>
          <a:bodyPr/>
          <a:lstStyle/>
          <a:p>
            <a:pPr eaLnBrk="1" hangingPunct="1"/>
            <a:r>
              <a:rPr lang="en-US" smtClean="0"/>
              <a:t>Predictions</a:t>
            </a:r>
          </a:p>
        </p:txBody>
      </p:sp>
      <p:sp>
        <p:nvSpPr>
          <p:cNvPr id="122886" name="Rectangle 3"/>
          <p:cNvSpPr>
            <a:spLocks noGrp="1" noChangeArrowheads="1"/>
          </p:cNvSpPr>
          <p:nvPr>
            <p:ph type="body" idx="1"/>
          </p:nvPr>
        </p:nvSpPr>
        <p:spPr>
          <a:xfrm>
            <a:off x="457200" y="1066800"/>
            <a:ext cx="8305800" cy="4525963"/>
          </a:xfrm>
        </p:spPr>
        <p:txBody>
          <a:bodyPr/>
          <a:lstStyle/>
          <a:p>
            <a:pPr eaLnBrk="1" hangingPunct="1"/>
            <a:r>
              <a:rPr lang="en-US" smtClean="0"/>
              <a:t>Predictions only meaningful in general range of original data.</a:t>
            </a:r>
          </a:p>
          <a:p>
            <a:pPr eaLnBrk="1" hangingPunct="1"/>
            <a:r>
              <a:rPr lang="en-US" smtClean="0"/>
              <a:t>Be very careful extrapolating regression model</a:t>
            </a:r>
          </a:p>
        </p:txBody>
      </p:sp>
      <p:sp>
        <p:nvSpPr>
          <p:cNvPr id="122887" name="Text Box 6"/>
          <p:cNvSpPr txBox="1">
            <a:spLocks noChangeArrowheads="1"/>
          </p:cNvSpPr>
          <p:nvPr/>
        </p:nvSpPr>
        <p:spPr bwMode="auto">
          <a:xfrm>
            <a:off x="1600200" y="3429000"/>
            <a:ext cx="457200" cy="366713"/>
          </a:xfrm>
          <a:prstGeom prst="rect">
            <a:avLst/>
          </a:prstGeom>
          <a:noFill/>
          <a:ln w="9525">
            <a:noFill/>
            <a:miter lim="800000"/>
            <a:headEnd/>
            <a:tailEnd/>
          </a:ln>
        </p:spPr>
        <p:txBody>
          <a:bodyPr>
            <a:spAutoFit/>
          </a:bodyPr>
          <a:lstStyle/>
          <a:p>
            <a:pPr>
              <a:spcBef>
                <a:spcPct val="50000"/>
              </a:spcBef>
            </a:pPr>
            <a:r>
              <a:rPr lang="en-US" b="1"/>
              <a:t>Y</a:t>
            </a:r>
          </a:p>
        </p:txBody>
      </p:sp>
      <p:sp>
        <p:nvSpPr>
          <p:cNvPr id="122888" name="Text Box 7"/>
          <p:cNvSpPr txBox="1">
            <a:spLocks noChangeArrowheads="1"/>
          </p:cNvSpPr>
          <p:nvPr/>
        </p:nvSpPr>
        <p:spPr bwMode="auto">
          <a:xfrm>
            <a:off x="7467600" y="6172200"/>
            <a:ext cx="457200" cy="366713"/>
          </a:xfrm>
          <a:prstGeom prst="rect">
            <a:avLst/>
          </a:prstGeom>
          <a:noFill/>
          <a:ln w="9525">
            <a:noFill/>
            <a:miter lim="800000"/>
            <a:headEnd/>
            <a:tailEnd/>
          </a:ln>
        </p:spPr>
        <p:txBody>
          <a:bodyPr>
            <a:spAutoFit/>
          </a:bodyPr>
          <a:lstStyle/>
          <a:p>
            <a:pPr>
              <a:spcBef>
                <a:spcPct val="50000"/>
              </a:spcBef>
            </a:pPr>
            <a:r>
              <a:rPr lang="en-US" b="1"/>
              <a:t>X</a:t>
            </a:r>
          </a:p>
        </p:txBody>
      </p:sp>
      <p:sp>
        <p:nvSpPr>
          <p:cNvPr id="122889" name="Line 8"/>
          <p:cNvSpPr>
            <a:spLocks noChangeShapeType="1"/>
          </p:cNvSpPr>
          <p:nvPr/>
        </p:nvSpPr>
        <p:spPr bwMode="auto">
          <a:xfrm flipV="1">
            <a:off x="2743200" y="2971800"/>
            <a:ext cx="3276600" cy="3200400"/>
          </a:xfrm>
          <a:prstGeom prst="line">
            <a:avLst/>
          </a:prstGeom>
          <a:noFill/>
          <a:ln w="34925">
            <a:solidFill>
              <a:srgbClr val="FF0000"/>
            </a:solidFill>
            <a:round/>
            <a:headEnd/>
            <a:tailEnd/>
          </a:ln>
        </p:spPr>
        <p:txBody>
          <a:bodyPr/>
          <a:lstStyle/>
          <a:p>
            <a:endParaRPr lang="en-US"/>
          </a:p>
        </p:txBody>
      </p:sp>
      <p:sp>
        <p:nvSpPr>
          <p:cNvPr id="122890" name="Line 11"/>
          <p:cNvSpPr>
            <a:spLocks noChangeShapeType="1"/>
          </p:cNvSpPr>
          <p:nvPr/>
        </p:nvSpPr>
        <p:spPr bwMode="auto">
          <a:xfrm>
            <a:off x="5638800" y="3048000"/>
            <a:ext cx="0" cy="3733800"/>
          </a:xfrm>
          <a:prstGeom prst="line">
            <a:avLst/>
          </a:prstGeom>
          <a:noFill/>
          <a:ln w="31750">
            <a:solidFill>
              <a:srgbClr val="339966"/>
            </a:solidFill>
            <a:round/>
            <a:headEnd/>
            <a:tailEnd/>
          </a:ln>
        </p:spPr>
        <p:txBody>
          <a:bodyPr/>
          <a:lstStyle/>
          <a:p>
            <a:endParaRPr lang="en-US"/>
          </a:p>
        </p:txBody>
      </p:sp>
      <p:sp>
        <p:nvSpPr>
          <p:cNvPr id="122891" name="Line 12"/>
          <p:cNvSpPr>
            <a:spLocks noChangeShapeType="1"/>
          </p:cNvSpPr>
          <p:nvPr/>
        </p:nvSpPr>
        <p:spPr bwMode="auto">
          <a:xfrm>
            <a:off x="3429000" y="3124200"/>
            <a:ext cx="0" cy="3733800"/>
          </a:xfrm>
          <a:prstGeom prst="line">
            <a:avLst/>
          </a:prstGeom>
          <a:noFill/>
          <a:ln w="31750">
            <a:solidFill>
              <a:srgbClr val="339966"/>
            </a:solidFill>
            <a:round/>
            <a:headEnd/>
            <a:tailEnd/>
          </a:ln>
        </p:spPr>
        <p:txBody>
          <a:bodyPr/>
          <a:lstStyle/>
          <a:p>
            <a:endParaRPr lang="en-US"/>
          </a:p>
        </p:txBody>
      </p:sp>
    </p:spTree>
    <p:extLst>
      <p:ext uri="{BB962C8B-B14F-4D97-AF65-F5344CB8AC3E}">
        <p14:creationId xmlns:p14="http://schemas.microsoft.com/office/powerpoint/2010/main" val="160092140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23907" name="Slide Number Placeholder 5"/>
          <p:cNvSpPr>
            <a:spLocks noGrp="1"/>
          </p:cNvSpPr>
          <p:nvPr>
            <p:ph type="sldNum" sz="quarter" idx="12"/>
          </p:nvPr>
        </p:nvSpPr>
        <p:spPr>
          <a:noFill/>
        </p:spPr>
        <p:txBody>
          <a:bodyPr/>
          <a:lstStyle/>
          <a:p>
            <a:fld id="{4BC93A9E-6FEF-43B0-AEC7-D0CFC3241AC4}" type="slidenum">
              <a:rPr lang="en-US" smtClean="0"/>
              <a:pPr/>
              <a:t>252</a:t>
            </a:fld>
            <a:endParaRPr lang="en-US" smtClean="0"/>
          </a:p>
        </p:txBody>
      </p:sp>
      <p:sp>
        <p:nvSpPr>
          <p:cNvPr id="123908" name="Rectangle 2"/>
          <p:cNvSpPr>
            <a:spLocks noGrp="1" noChangeArrowheads="1"/>
          </p:cNvSpPr>
          <p:nvPr>
            <p:ph type="title"/>
          </p:nvPr>
        </p:nvSpPr>
        <p:spPr>
          <a:xfrm>
            <a:off x="685800" y="-152400"/>
            <a:ext cx="7772400" cy="1143000"/>
          </a:xfrm>
        </p:spPr>
        <p:txBody>
          <a:bodyPr/>
          <a:lstStyle/>
          <a:p>
            <a:pPr eaLnBrk="1" hangingPunct="1"/>
            <a:r>
              <a:rPr lang="en-US" smtClean="0"/>
              <a:t>Another Example</a:t>
            </a:r>
          </a:p>
        </p:txBody>
      </p:sp>
      <p:sp>
        <p:nvSpPr>
          <p:cNvPr id="123909" name="Rectangle 3"/>
          <p:cNvSpPr>
            <a:spLocks noGrp="1" noChangeArrowheads="1"/>
          </p:cNvSpPr>
          <p:nvPr>
            <p:ph type="body" idx="1"/>
          </p:nvPr>
        </p:nvSpPr>
        <p:spPr>
          <a:xfrm>
            <a:off x="381000" y="914400"/>
            <a:ext cx="8382000" cy="5562600"/>
          </a:xfrm>
        </p:spPr>
        <p:txBody>
          <a:bodyPr/>
          <a:lstStyle/>
          <a:p>
            <a:pPr eaLnBrk="1" hangingPunct="1"/>
            <a:r>
              <a:rPr lang="en-US" smtClean="0"/>
              <a:t>How does outdoor temperature affect time (in min) to unload truck?</a:t>
            </a:r>
          </a:p>
          <a:p>
            <a:pPr eaLnBrk="1" hangingPunct="1"/>
            <a:endParaRPr lang="en-US"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Response = Y = ?</a:t>
            </a:r>
          </a:p>
          <a:p>
            <a:pPr eaLnBrk="1" hangingPunct="1"/>
            <a:r>
              <a:rPr lang="en-US" sz="2400" smtClean="0"/>
              <a:t>Factor = X = ?</a:t>
            </a:r>
          </a:p>
          <a:p>
            <a:pPr eaLnBrk="1" hangingPunct="1"/>
            <a:r>
              <a:rPr lang="en-US" sz="2400" smtClean="0"/>
              <a:t>Number of Replicates = ?</a:t>
            </a:r>
          </a:p>
        </p:txBody>
      </p:sp>
      <p:sp>
        <p:nvSpPr>
          <p:cNvPr id="123910" name="Text Box 5"/>
          <p:cNvSpPr txBox="1">
            <a:spLocks noChangeArrowheads="1"/>
          </p:cNvSpPr>
          <p:nvPr/>
        </p:nvSpPr>
        <p:spPr bwMode="auto">
          <a:xfrm>
            <a:off x="2133600" y="2667000"/>
            <a:ext cx="2133600" cy="1917700"/>
          </a:xfrm>
          <a:prstGeom prst="rect">
            <a:avLst/>
          </a:prstGeom>
          <a:solidFill>
            <a:srgbClr val="FF99CC"/>
          </a:solidFill>
          <a:ln w="9525">
            <a:noFill/>
            <a:miter lim="800000"/>
            <a:headEnd/>
            <a:tailEnd/>
          </a:ln>
        </p:spPr>
        <p:txBody>
          <a:bodyPr>
            <a:spAutoFit/>
          </a:bodyPr>
          <a:lstStyle/>
          <a:p>
            <a:pPr>
              <a:spcBef>
                <a:spcPct val="50000"/>
              </a:spcBef>
            </a:pPr>
            <a:r>
              <a:rPr lang="en-US" sz="2400"/>
              <a:t>Perform ANOVA to determine if temp affects unload time?</a:t>
            </a:r>
          </a:p>
        </p:txBody>
      </p:sp>
      <p:pic>
        <p:nvPicPr>
          <p:cNvPr id="123911" name="Picture 7"/>
          <p:cNvPicPr>
            <a:picLocks noChangeAspect="1" noChangeArrowheads="1"/>
          </p:cNvPicPr>
          <p:nvPr/>
        </p:nvPicPr>
        <p:blipFill>
          <a:blip r:embed="rId2" cstate="print"/>
          <a:srcRect/>
          <a:stretch>
            <a:fillRect/>
          </a:stretch>
        </p:blipFill>
        <p:spPr bwMode="auto">
          <a:xfrm>
            <a:off x="5410200" y="1600200"/>
            <a:ext cx="3419475" cy="4973638"/>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51282659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24931" name="Slide Number Placeholder 5"/>
          <p:cNvSpPr>
            <a:spLocks noGrp="1"/>
          </p:cNvSpPr>
          <p:nvPr>
            <p:ph type="sldNum" sz="quarter" idx="12"/>
          </p:nvPr>
        </p:nvSpPr>
        <p:spPr>
          <a:noFill/>
        </p:spPr>
        <p:txBody>
          <a:bodyPr/>
          <a:lstStyle/>
          <a:p>
            <a:fld id="{CF2639E9-51A1-4C77-89DD-C67C9B550478}" type="slidenum">
              <a:rPr lang="en-US" smtClean="0"/>
              <a:pPr/>
              <a:t>253</a:t>
            </a:fld>
            <a:endParaRPr lang="en-US" smtClean="0"/>
          </a:p>
        </p:txBody>
      </p:sp>
      <p:sp>
        <p:nvSpPr>
          <p:cNvPr id="124932" name="Rectangle 2"/>
          <p:cNvSpPr>
            <a:spLocks noGrp="1" noChangeArrowheads="1"/>
          </p:cNvSpPr>
          <p:nvPr>
            <p:ph type="title"/>
          </p:nvPr>
        </p:nvSpPr>
        <p:spPr/>
        <p:txBody>
          <a:bodyPr/>
          <a:lstStyle/>
          <a:p>
            <a:pPr algn="r" eaLnBrk="1" hangingPunct="1"/>
            <a:r>
              <a:rPr lang="en-US" dirty="0" smtClean="0"/>
              <a:t>Truck Unload ANOVA</a:t>
            </a:r>
          </a:p>
        </p:txBody>
      </p:sp>
      <p:sp>
        <p:nvSpPr>
          <p:cNvPr id="124933" name="Rectangle 3"/>
          <p:cNvSpPr>
            <a:spLocks noGrp="1" noChangeArrowheads="1"/>
          </p:cNvSpPr>
          <p:nvPr>
            <p:ph type="body" idx="1"/>
          </p:nvPr>
        </p:nvSpPr>
        <p:spPr>
          <a:xfrm>
            <a:off x="2819400" y="1981200"/>
            <a:ext cx="6172200" cy="4525963"/>
          </a:xfrm>
        </p:spPr>
        <p:txBody>
          <a:bodyPr/>
          <a:lstStyle/>
          <a:p>
            <a:pPr eaLnBrk="1" hangingPunct="1">
              <a:lnSpc>
                <a:spcPct val="80000"/>
              </a:lnSpc>
              <a:buFontTx/>
              <a:buNone/>
            </a:pPr>
            <a:r>
              <a:rPr lang="en-US" sz="1800" b="1" dirty="0" smtClean="0">
                <a:latin typeface="Courier New" pitchFamily="49" charset="0"/>
              </a:rPr>
              <a:t>General Linear Model: unload versus temp</a:t>
            </a:r>
            <a:r>
              <a:rPr lang="en-US" sz="1600" dirty="0" smtClean="0">
                <a:latin typeface="Courier New" pitchFamily="49" charset="0"/>
              </a:rPr>
              <a:t> </a:t>
            </a:r>
          </a:p>
          <a:p>
            <a:pPr eaLnBrk="1" hangingPunct="1">
              <a:lnSpc>
                <a:spcPct val="80000"/>
              </a:lnSpc>
              <a:buFontTx/>
              <a:buNone/>
            </a:pPr>
            <a:endParaRPr lang="en-US" sz="1600" dirty="0" smtClean="0">
              <a:latin typeface="Courier New" pitchFamily="49" charset="0"/>
            </a:endParaRPr>
          </a:p>
          <a:p>
            <a:pPr eaLnBrk="1" hangingPunct="1">
              <a:lnSpc>
                <a:spcPct val="80000"/>
              </a:lnSpc>
              <a:buFontTx/>
              <a:buNone/>
            </a:pPr>
            <a:r>
              <a:rPr lang="en-US" sz="1600" dirty="0" smtClean="0">
                <a:latin typeface="Courier New" pitchFamily="49" charset="0"/>
              </a:rPr>
              <a:t>Factor  Type   Levels  Values</a:t>
            </a:r>
          </a:p>
          <a:p>
            <a:pPr eaLnBrk="1" hangingPunct="1">
              <a:lnSpc>
                <a:spcPct val="80000"/>
              </a:lnSpc>
              <a:buFontTx/>
              <a:buNone/>
            </a:pPr>
            <a:r>
              <a:rPr lang="en-US" sz="1600" dirty="0" smtClean="0">
                <a:latin typeface="Courier New" pitchFamily="49" charset="0"/>
              </a:rPr>
              <a:t>temp    fixed       6  40, 50, 60, 70, 80, 90</a:t>
            </a:r>
          </a:p>
          <a:p>
            <a:pPr eaLnBrk="1" hangingPunct="1">
              <a:lnSpc>
                <a:spcPct val="80000"/>
              </a:lnSpc>
              <a:buFontTx/>
              <a:buNone/>
            </a:pPr>
            <a:endParaRPr lang="en-US" sz="1600" dirty="0" smtClean="0">
              <a:latin typeface="Courier New" pitchFamily="49" charset="0"/>
            </a:endParaRPr>
          </a:p>
          <a:p>
            <a:pPr eaLnBrk="1" hangingPunct="1">
              <a:lnSpc>
                <a:spcPct val="80000"/>
              </a:lnSpc>
              <a:buFontTx/>
              <a:buNone/>
            </a:pPr>
            <a:r>
              <a:rPr lang="en-US" sz="1600" dirty="0">
                <a:latin typeface="Courier New" pitchFamily="49" charset="0"/>
              </a:rPr>
              <a:t>Analysis of Variance</a:t>
            </a:r>
          </a:p>
          <a:p>
            <a:pPr eaLnBrk="1" hangingPunct="1">
              <a:lnSpc>
                <a:spcPct val="80000"/>
              </a:lnSpc>
              <a:buFontTx/>
              <a:buNone/>
            </a:pPr>
            <a:endParaRPr lang="en-US" sz="1600" dirty="0">
              <a:latin typeface="Courier New" pitchFamily="49" charset="0"/>
            </a:endParaRPr>
          </a:p>
          <a:p>
            <a:pPr eaLnBrk="1" hangingPunct="1">
              <a:lnSpc>
                <a:spcPct val="80000"/>
              </a:lnSpc>
              <a:buFontTx/>
              <a:buNone/>
            </a:pPr>
            <a:r>
              <a:rPr lang="en-US" sz="1600" dirty="0">
                <a:latin typeface="Courier New" pitchFamily="49" charset="0"/>
              </a:rPr>
              <a:t>Source  DF  </a:t>
            </a:r>
            <a:r>
              <a:rPr lang="en-US" sz="1600" dirty="0" err="1">
                <a:latin typeface="Courier New" pitchFamily="49" charset="0"/>
              </a:rPr>
              <a:t>Adj</a:t>
            </a:r>
            <a:r>
              <a:rPr lang="en-US" sz="1600" dirty="0">
                <a:latin typeface="Courier New" pitchFamily="49" charset="0"/>
              </a:rPr>
              <a:t> SS   </a:t>
            </a:r>
            <a:r>
              <a:rPr lang="en-US" sz="1600" dirty="0" err="1">
                <a:latin typeface="Courier New" pitchFamily="49" charset="0"/>
              </a:rPr>
              <a:t>Adj</a:t>
            </a:r>
            <a:r>
              <a:rPr lang="en-US" sz="1600" dirty="0">
                <a:latin typeface="Courier New" pitchFamily="49" charset="0"/>
              </a:rPr>
              <a:t> MS  F-Value  P-Value</a:t>
            </a:r>
          </a:p>
          <a:p>
            <a:pPr eaLnBrk="1" hangingPunct="1">
              <a:lnSpc>
                <a:spcPct val="80000"/>
              </a:lnSpc>
              <a:buFontTx/>
              <a:buNone/>
            </a:pPr>
            <a:r>
              <a:rPr lang="en-US" sz="1600" dirty="0">
                <a:latin typeface="Courier New" pitchFamily="49" charset="0"/>
              </a:rPr>
              <a:t>  temp   5  724.28  144.856    20.37    0.000</a:t>
            </a:r>
          </a:p>
          <a:p>
            <a:pPr eaLnBrk="1" hangingPunct="1">
              <a:lnSpc>
                <a:spcPct val="80000"/>
              </a:lnSpc>
              <a:buFontTx/>
              <a:buNone/>
            </a:pPr>
            <a:r>
              <a:rPr lang="en-US" sz="1600" dirty="0">
                <a:latin typeface="Courier New" pitchFamily="49" charset="0"/>
              </a:rPr>
              <a:t>Error   12   85.33    7.111</a:t>
            </a:r>
          </a:p>
          <a:p>
            <a:pPr eaLnBrk="1" hangingPunct="1">
              <a:lnSpc>
                <a:spcPct val="80000"/>
              </a:lnSpc>
              <a:buFontTx/>
              <a:buNone/>
            </a:pPr>
            <a:r>
              <a:rPr lang="en-US" sz="1600" dirty="0">
                <a:latin typeface="Courier New" pitchFamily="49" charset="0"/>
              </a:rPr>
              <a:t>Total   17  809.61</a:t>
            </a:r>
          </a:p>
        </p:txBody>
      </p:sp>
      <p:pic>
        <p:nvPicPr>
          <p:cNvPr id="124934" name="Picture 5"/>
          <p:cNvPicPr>
            <a:picLocks noChangeAspect="1" noChangeArrowheads="1"/>
          </p:cNvPicPr>
          <p:nvPr/>
        </p:nvPicPr>
        <p:blipFill>
          <a:blip r:embed="rId2" cstate="print"/>
          <a:srcRect/>
          <a:stretch>
            <a:fillRect/>
          </a:stretch>
        </p:blipFill>
        <p:spPr bwMode="auto">
          <a:xfrm>
            <a:off x="0" y="15875"/>
            <a:ext cx="2625725" cy="6842125"/>
          </a:xfrm>
          <a:prstGeom prst="rect">
            <a:avLst/>
          </a:prstGeom>
          <a:noFill/>
          <a:ln w="9525">
            <a:noFill/>
            <a:miter lim="800000"/>
            <a:headEnd/>
            <a:tailEnd/>
          </a:ln>
        </p:spPr>
      </p:pic>
      <p:sp>
        <p:nvSpPr>
          <p:cNvPr id="124935" name="Text Box 6"/>
          <p:cNvSpPr txBox="1">
            <a:spLocks noChangeArrowheads="1"/>
          </p:cNvSpPr>
          <p:nvPr/>
        </p:nvSpPr>
        <p:spPr bwMode="auto">
          <a:xfrm>
            <a:off x="3200400" y="5029200"/>
            <a:ext cx="5486400" cy="955675"/>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800"/>
              <a:t>Does outdoor temperature affect time (in min) to unload truck?</a:t>
            </a:r>
          </a:p>
        </p:txBody>
      </p:sp>
      <p:sp>
        <p:nvSpPr>
          <p:cNvPr id="124936" name="Text Box 7"/>
          <p:cNvSpPr txBox="1">
            <a:spLocks noChangeArrowheads="1"/>
          </p:cNvSpPr>
          <p:nvPr/>
        </p:nvSpPr>
        <p:spPr bwMode="auto">
          <a:xfrm>
            <a:off x="3200400" y="6172200"/>
            <a:ext cx="4191000" cy="466725"/>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a:t>H</a:t>
            </a:r>
            <a:r>
              <a:rPr lang="en-US" sz="2400" baseline="-25000"/>
              <a:t>0</a:t>
            </a:r>
            <a:r>
              <a:rPr lang="en-US" sz="2400"/>
              <a:t>: </a:t>
            </a:r>
            <a:r>
              <a:rPr lang="el-GR" sz="2400"/>
              <a:t>μ</a:t>
            </a:r>
            <a:r>
              <a:rPr lang="en-US" sz="2400" baseline="-25000"/>
              <a:t>40</a:t>
            </a:r>
            <a:r>
              <a:rPr lang="en-US" sz="2400"/>
              <a:t>=</a:t>
            </a:r>
            <a:r>
              <a:rPr lang="el-GR" sz="2400"/>
              <a:t>μ</a:t>
            </a:r>
            <a:r>
              <a:rPr lang="en-US" sz="2400" baseline="-25000"/>
              <a:t>50</a:t>
            </a:r>
            <a:r>
              <a:rPr lang="en-US" sz="2400"/>
              <a:t>=</a:t>
            </a:r>
            <a:r>
              <a:rPr lang="el-GR" sz="2400"/>
              <a:t>μ</a:t>
            </a:r>
            <a:r>
              <a:rPr lang="en-US" sz="2400" baseline="-25000"/>
              <a:t>60</a:t>
            </a:r>
            <a:r>
              <a:rPr lang="en-US" sz="2400"/>
              <a:t>=</a:t>
            </a:r>
            <a:r>
              <a:rPr lang="el-GR" sz="2400"/>
              <a:t>μ</a:t>
            </a:r>
            <a:r>
              <a:rPr lang="en-US" sz="2400" baseline="-25000"/>
              <a:t>70</a:t>
            </a:r>
            <a:r>
              <a:rPr lang="en-US" sz="2400"/>
              <a:t>=</a:t>
            </a:r>
            <a:r>
              <a:rPr lang="el-GR" sz="2400"/>
              <a:t>μ</a:t>
            </a:r>
            <a:r>
              <a:rPr lang="en-US" sz="2400" baseline="-25000"/>
              <a:t>80</a:t>
            </a:r>
            <a:r>
              <a:rPr lang="en-US" sz="2400"/>
              <a:t>=</a:t>
            </a:r>
            <a:r>
              <a:rPr lang="el-GR" sz="2400"/>
              <a:t>μ</a:t>
            </a:r>
            <a:r>
              <a:rPr lang="en-US" sz="2400" baseline="-25000"/>
              <a:t>90</a:t>
            </a:r>
          </a:p>
        </p:txBody>
      </p:sp>
    </p:spTree>
    <p:extLst>
      <p:ext uri="{BB962C8B-B14F-4D97-AF65-F5344CB8AC3E}">
        <p14:creationId xmlns:p14="http://schemas.microsoft.com/office/powerpoint/2010/main" val="193684170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25955" name="Slide Number Placeholder 5"/>
          <p:cNvSpPr>
            <a:spLocks noGrp="1"/>
          </p:cNvSpPr>
          <p:nvPr>
            <p:ph type="sldNum" sz="quarter" idx="12"/>
          </p:nvPr>
        </p:nvSpPr>
        <p:spPr>
          <a:noFill/>
        </p:spPr>
        <p:txBody>
          <a:bodyPr/>
          <a:lstStyle/>
          <a:p>
            <a:fld id="{25A197CA-2D1A-42DF-A987-83C807DFAD39}" type="slidenum">
              <a:rPr lang="en-US" smtClean="0"/>
              <a:pPr/>
              <a:t>254</a:t>
            </a:fld>
            <a:endParaRPr lang="en-US" smtClean="0"/>
          </a:p>
        </p:txBody>
      </p:sp>
      <p:sp>
        <p:nvSpPr>
          <p:cNvPr id="125956" name="Rectangle 2"/>
          <p:cNvSpPr>
            <a:spLocks noGrp="1" noChangeArrowheads="1"/>
          </p:cNvSpPr>
          <p:nvPr>
            <p:ph type="title"/>
          </p:nvPr>
        </p:nvSpPr>
        <p:spPr>
          <a:xfrm>
            <a:off x="457200" y="152400"/>
            <a:ext cx="8229600" cy="1143000"/>
          </a:xfrm>
        </p:spPr>
        <p:txBody>
          <a:bodyPr/>
          <a:lstStyle/>
          <a:p>
            <a:pPr eaLnBrk="1" hangingPunct="1"/>
            <a:r>
              <a:rPr lang="en-US" sz="4000" smtClean="0"/>
              <a:t>Truck Unload Example </a:t>
            </a:r>
            <a:br>
              <a:rPr lang="en-US" sz="4000" smtClean="0"/>
            </a:br>
            <a:r>
              <a:rPr lang="en-US" sz="4000" smtClean="0"/>
              <a:t>ANOVA Residual Analysis</a:t>
            </a:r>
          </a:p>
        </p:txBody>
      </p:sp>
      <p:pic>
        <p:nvPicPr>
          <p:cNvPr id="2" name="Picture 1"/>
          <p:cNvPicPr>
            <a:picLocks noChangeAspect="1"/>
          </p:cNvPicPr>
          <p:nvPr/>
        </p:nvPicPr>
        <p:blipFill>
          <a:blip r:embed="rId2"/>
          <a:stretch>
            <a:fillRect/>
          </a:stretch>
        </p:blipFill>
        <p:spPr>
          <a:xfrm>
            <a:off x="990600" y="1524000"/>
            <a:ext cx="7391400" cy="4918558"/>
          </a:xfrm>
          <a:prstGeom prst="rect">
            <a:avLst/>
          </a:prstGeom>
        </p:spPr>
      </p:pic>
    </p:spTree>
    <p:extLst>
      <p:ext uri="{BB962C8B-B14F-4D97-AF65-F5344CB8AC3E}">
        <p14:creationId xmlns:p14="http://schemas.microsoft.com/office/powerpoint/2010/main" val="302668074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26979" name="Slide Number Placeholder 5"/>
          <p:cNvSpPr>
            <a:spLocks noGrp="1"/>
          </p:cNvSpPr>
          <p:nvPr>
            <p:ph type="sldNum" sz="quarter" idx="12"/>
          </p:nvPr>
        </p:nvSpPr>
        <p:spPr>
          <a:noFill/>
        </p:spPr>
        <p:txBody>
          <a:bodyPr/>
          <a:lstStyle/>
          <a:p>
            <a:fld id="{926FE523-0358-4113-8AD4-D93ACA6C668B}" type="slidenum">
              <a:rPr lang="en-US" smtClean="0"/>
              <a:pPr/>
              <a:t>255</a:t>
            </a:fld>
            <a:endParaRPr lang="en-US" smtClean="0"/>
          </a:p>
        </p:txBody>
      </p:sp>
      <p:sp>
        <p:nvSpPr>
          <p:cNvPr id="126980" name="Rectangle 2"/>
          <p:cNvSpPr>
            <a:spLocks noGrp="1" noChangeArrowheads="1"/>
          </p:cNvSpPr>
          <p:nvPr>
            <p:ph type="title"/>
          </p:nvPr>
        </p:nvSpPr>
        <p:spPr/>
        <p:txBody>
          <a:bodyPr/>
          <a:lstStyle/>
          <a:p>
            <a:pPr eaLnBrk="1" hangingPunct="1"/>
            <a:r>
              <a:rPr lang="en-US" smtClean="0"/>
              <a:t>Truck Unload Example</a:t>
            </a:r>
          </a:p>
        </p:txBody>
      </p:sp>
      <p:sp>
        <p:nvSpPr>
          <p:cNvPr id="126981" name="Rectangle 3"/>
          <p:cNvSpPr>
            <a:spLocks noGrp="1" noChangeArrowheads="1"/>
          </p:cNvSpPr>
          <p:nvPr>
            <p:ph type="body" idx="1"/>
          </p:nvPr>
        </p:nvSpPr>
        <p:spPr>
          <a:xfrm>
            <a:off x="304800" y="1219200"/>
            <a:ext cx="8610600" cy="4525963"/>
          </a:xfrm>
        </p:spPr>
        <p:txBody>
          <a:bodyPr/>
          <a:lstStyle/>
          <a:p>
            <a:pPr eaLnBrk="1" hangingPunct="1">
              <a:lnSpc>
                <a:spcPct val="80000"/>
              </a:lnSpc>
              <a:buFontTx/>
              <a:buNone/>
            </a:pPr>
            <a:r>
              <a:rPr lang="en-US" sz="2400" b="1" dirty="0" smtClean="0">
                <a:latin typeface="Courier New" pitchFamily="49" charset="0"/>
              </a:rPr>
              <a:t>Regression Analysis: unload versus temp </a:t>
            </a:r>
          </a:p>
          <a:p>
            <a:pPr eaLnBrk="1" hangingPunct="1">
              <a:lnSpc>
                <a:spcPct val="80000"/>
              </a:lnSpc>
              <a:buFontTx/>
              <a:buNone/>
            </a:pPr>
            <a:endParaRPr lang="en-US" sz="2400" b="1" dirty="0" smtClean="0">
              <a:latin typeface="Courier New" pitchFamily="49" charset="0"/>
            </a:endParaRPr>
          </a:p>
          <a:p>
            <a:pPr eaLnBrk="1" hangingPunct="1">
              <a:lnSpc>
                <a:spcPct val="80000"/>
              </a:lnSpc>
              <a:buFontTx/>
              <a:buNone/>
            </a:pPr>
            <a:r>
              <a:rPr lang="en-US" sz="1800" dirty="0">
                <a:latin typeface="Courier New" pitchFamily="49" charset="0"/>
              </a:rPr>
              <a:t>Model </a:t>
            </a:r>
            <a:r>
              <a:rPr lang="en-US" sz="1800" dirty="0" smtClean="0">
                <a:latin typeface="Courier New" pitchFamily="49" charset="0"/>
              </a:rPr>
              <a:t>Summary</a:t>
            </a:r>
            <a:endParaRPr lang="en-US" sz="1800" dirty="0">
              <a:latin typeface="Courier New" pitchFamily="49" charset="0"/>
            </a:endParaRPr>
          </a:p>
          <a:p>
            <a:pPr eaLnBrk="1" hangingPunct="1">
              <a:lnSpc>
                <a:spcPct val="80000"/>
              </a:lnSpc>
              <a:buFontTx/>
              <a:buNone/>
            </a:pPr>
            <a:r>
              <a:rPr lang="en-US" sz="1800" dirty="0">
                <a:latin typeface="Courier New" pitchFamily="49" charset="0"/>
              </a:rPr>
              <a:t>      S   R-</a:t>
            </a:r>
            <a:r>
              <a:rPr lang="en-US" sz="1800" dirty="0" err="1">
                <a:latin typeface="Courier New" pitchFamily="49" charset="0"/>
              </a:rPr>
              <a:t>sq</a:t>
            </a:r>
            <a:r>
              <a:rPr lang="en-US" sz="1800" dirty="0">
                <a:latin typeface="Courier New" pitchFamily="49" charset="0"/>
              </a:rPr>
              <a:t>  R-</a:t>
            </a:r>
            <a:r>
              <a:rPr lang="en-US" sz="1800" dirty="0" err="1">
                <a:latin typeface="Courier New" pitchFamily="49" charset="0"/>
              </a:rPr>
              <a:t>sq</a:t>
            </a:r>
            <a:r>
              <a:rPr lang="en-US" sz="1800" dirty="0">
                <a:latin typeface="Courier New" pitchFamily="49" charset="0"/>
              </a:rPr>
              <a:t>(</a:t>
            </a:r>
            <a:r>
              <a:rPr lang="en-US" sz="1800" dirty="0" err="1">
                <a:latin typeface="Courier New" pitchFamily="49" charset="0"/>
              </a:rPr>
              <a:t>adj</a:t>
            </a:r>
            <a:r>
              <a:rPr lang="en-US" sz="1800" dirty="0">
                <a:latin typeface="Courier New" pitchFamily="49" charset="0"/>
              </a:rPr>
              <a:t>)  R-</a:t>
            </a:r>
            <a:r>
              <a:rPr lang="en-US" sz="1800" dirty="0" err="1">
                <a:latin typeface="Courier New" pitchFamily="49" charset="0"/>
              </a:rPr>
              <a:t>sq</a:t>
            </a:r>
            <a:r>
              <a:rPr lang="en-US" sz="1800" dirty="0">
                <a:latin typeface="Courier New" pitchFamily="49" charset="0"/>
              </a:rPr>
              <a:t>(</a:t>
            </a:r>
            <a:r>
              <a:rPr lang="en-US" sz="1800" dirty="0" err="1">
                <a:latin typeface="Courier New" pitchFamily="49" charset="0"/>
              </a:rPr>
              <a:t>pred</a:t>
            </a:r>
            <a:r>
              <a:rPr lang="en-US" sz="1800" dirty="0">
                <a:latin typeface="Courier New" pitchFamily="49" charset="0"/>
              </a:rPr>
              <a:t>)</a:t>
            </a:r>
          </a:p>
          <a:p>
            <a:pPr eaLnBrk="1" hangingPunct="1">
              <a:lnSpc>
                <a:spcPct val="80000"/>
              </a:lnSpc>
              <a:buFontTx/>
              <a:buNone/>
            </a:pPr>
            <a:r>
              <a:rPr lang="en-US" sz="1800" dirty="0">
                <a:latin typeface="Courier New" pitchFamily="49" charset="0"/>
              </a:rPr>
              <a:t>6.94574  4.66%      0.00%       0.00%</a:t>
            </a:r>
          </a:p>
          <a:p>
            <a:pPr eaLnBrk="1" hangingPunct="1">
              <a:lnSpc>
                <a:spcPct val="80000"/>
              </a:lnSpc>
              <a:buFontTx/>
              <a:buNone/>
            </a:pPr>
            <a:endParaRPr lang="en-US" sz="1800" dirty="0">
              <a:latin typeface="Courier New" pitchFamily="49" charset="0"/>
            </a:endParaRPr>
          </a:p>
          <a:p>
            <a:pPr eaLnBrk="1" hangingPunct="1">
              <a:lnSpc>
                <a:spcPct val="80000"/>
              </a:lnSpc>
              <a:buFontTx/>
              <a:buNone/>
            </a:pPr>
            <a:r>
              <a:rPr lang="en-US" sz="1800" dirty="0" smtClean="0">
                <a:latin typeface="Courier New" pitchFamily="49" charset="0"/>
              </a:rPr>
              <a:t>Coefficients</a:t>
            </a:r>
            <a:endParaRPr lang="en-US" sz="1800" dirty="0">
              <a:latin typeface="Courier New" pitchFamily="49" charset="0"/>
            </a:endParaRPr>
          </a:p>
          <a:p>
            <a:pPr eaLnBrk="1" hangingPunct="1">
              <a:lnSpc>
                <a:spcPct val="80000"/>
              </a:lnSpc>
              <a:buFontTx/>
              <a:buNone/>
            </a:pPr>
            <a:r>
              <a:rPr lang="en-US" sz="1800" dirty="0">
                <a:latin typeface="Courier New" pitchFamily="49" charset="0"/>
              </a:rPr>
              <a:t>Term        </a:t>
            </a:r>
            <a:r>
              <a:rPr lang="en-US" sz="1800" dirty="0" err="1">
                <a:latin typeface="Courier New" pitchFamily="49" charset="0"/>
              </a:rPr>
              <a:t>Coef</a:t>
            </a:r>
            <a:r>
              <a:rPr lang="en-US" sz="1800" dirty="0">
                <a:latin typeface="Courier New" pitchFamily="49" charset="0"/>
              </a:rPr>
              <a:t>  SE </a:t>
            </a:r>
            <a:r>
              <a:rPr lang="en-US" sz="1800" dirty="0" err="1">
                <a:latin typeface="Courier New" pitchFamily="49" charset="0"/>
              </a:rPr>
              <a:t>Coef</a:t>
            </a:r>
            <a:r>
              <a:rPr lang="en-US" sz="1800" dirty="0">
                <a:latin typeface="Courier New" pitchFamily="49" charset="0"/>
              </a:rPr>
              <a:t>  T-Value  P-Value   VIF</a:t>
            </a:r>
          </a:p>
          <a:p>
            <a:pPr eaLnBrk="1" hangingPunct="1">
              <a:lnSpc>
                <a:spcPct val="80000"/>
              </a:lnSpc>
              <a:buFontTx/>
              <a:buNone/>
            </a:pPr>
            <a:r>
              <a:rPr lang="en-US" sz="1800" dirty="0">
                <a:latin typeface="Courier New" pitchFamily="49" charset="0"/>
              </a:rPr>
              <a:t>Constant   36.77     6.44     5.71    0.000</a:t>
            </a:r>
          </a:p>
          <a:p>
            <a:pPr eaLnBrk="1" hangingPunct="1">
              <a:lnSpc>
                <a:spcPct val="80000"/>
              </a:lnSpc>
              <a:buFontTx/>
              <a:buNone/>
            </a:pPr>
            <a:r>
              <a:rPr lang="en-US" sz="1800" dirty="0">
                <a:latin typeface="Courier New" pitchFamily="49" charset="0"/>
              </a:rPr>
              <a:t>temp      0.0848   0.0959     0.88    0.390  1.00</a:t>
            </a:r>
          </a:p>
          <a:p>
            <a:pPr eaLnBrk="1" hangingPunct="1">
              <a:lnSpc>
                <a:spcPct val="80000"/>
              </a:lnSpc>
              <a:buFontTx/>
              <a:buNone/>
            </a:pPr>
            <a:endParaRPr lang="en-US" sz="1800" dirty="0">
              <a:latin typeface="Courier New" pitchFamily="49" charset="0"/>
            </a:endParaRPr>
          </a:p>
          <a:p>
            <a:pPr eaLnBrk="1" hangingPunct="1">
              <a:lnSpc>
                <a:spcPct val="80000"/>
              </a:lnSpc>
              <a:buFontTx/>
              <a:buNone/>
            </a:pPr>
            <a:r>
              <a:rPr lang="en-US" sz="1800" dirty="0">
                <a:latin typeface="Courier New" pitchFamily="49" charset="0"/>
              </a:rPr>
              <a:t>Regression </a:t>
            </a:r>
            <a:r>
              <a:rPr lang="en-US" sz="1800" dirty="0" smtClean="0">
                <a:latin typeface="Courier New" pitchFamily="49" charset="0"/>
              </a:rPr>
              <a:t>Equation</a:t>
            </a:r>
            <a:endParaRPr lang="en-US" sz="1800" dirty="0">
              <a:latin typeface="Courier New" pitchFamily="49" charset="0"/>
            </a:endParaRPr>
          </a:p>
          <a:p>
            <a:pPr eaLnBrk="1" hangingPunct="1">
              <a:lnSpc>
                <a:spcPct val="80000"/>
              </a:lnSpc>
              <a:buFontTx/>
              <a:buNone/>
            </a:pPr>
            <a:r>
              <a:rPr lang="en-US" sz="1800" dirty="0">
                <a:latin typeface="Courier New" pitchFamily="49" charset="0"/>
              </a:rPr>
              <a:t>unload time = 36.77 + 0.0848 temp</a:t>
            </a:r>
            <a:endParaRPr lang="en-US" sz="1800" dirty="0" smtClean="0">
              <a:latin typeface="Courier New" pitchFamily="49" charset="0"/>
            </a:endParaRPr>
          </a:p>
        </p:txBody>
      </p:sp>
      <p:sp>
        <p:nvSpPr>
          <p:cNvPr id="126982" name="Text Box 4"/>
          <p:cNvSpPr txBox="1">
            <a:spLocks noChangeArrowheads="1"/>
          </p:cNvSpPr>
          <p:nvPr/>
        </p:nvSpPr>
        <p:spPr bwMode="auto">
          <a:xfrm>
            <a:off x="381000" y="6176963"/>
            <a:ext cx="7315200" cy="528637"/>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800"/>
              <a:t>Good regression model for this data? Why?</a:t>
            </a:r>
          </a:p>
        </p:txBody>
      </p:sp>
      <p:sp>
        <p:nvSpPr>
          <p:cNvPr id="126983" name="Text Box 5"/>
          <p:cNvSpPr txBox="1">
            <a:spLocks noChangeArrowheads="1"/>
          </p:cNvSpPr>
          <p:nvPr/>
        </p:nvSpPr>
        <p:spPr bwMode="auto">
          <a:xfrm>
            <a:off x="381000" y="5140325"/>
            <a:ext cx="8001000" cy="955675"/>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800"/>
              <a:t>Does outdoor temperature affect time (in min) to unload truck?</a:t>
            </a:r>
          </a:p>
        </p:txBody>
      </p:sp>
    </p:spTree>
    <p:extLst>
      <p:ext uri="{BB962C8B-B14F-4D97-AF65-F5344CB8AC3E}">
        <p14:creationId xmlns:p14="http://schemas.microsoft.com/office/powerpoint/2010/main" val="108279071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28003" name="Slide Number Placeholder 5"/>
          <p:cNvSpPr>
            <a:spLocks noGrp="1"/>
          </p:cNvSpPr>
          <p:nvPr>
            <p:ph type="sldNum" sz="quarter" idx="12"/>
          </p:nvPr>
        </p:nvSpPr>
        <p:spPr>
          <a:noFill/>
        </p:spPr>
        <p:txBody>
          <a:bodyPr/>
          <a:lstStyle/>
          <a:p>
            <a:fld id="{4618AAC3-0975-4B3C-98EB-0002ACF8F62F}" type="slidenum">
              <a:rPr lang="en-US" smtClean="0"/>
              <a:pPr/>
              <a:t>256</a:t>
            </a:fld>
            <a:endParaRPr lang="en-US" smtClean="0"/>
          </a:p>
        </p:txBody>
      </p:sp>
      <p:sp>
        <p:nvSpPr>
          <p:cNvPr id="128004" name="Rectangle 2"/>
          <p:cNvSpPr>
            <a:spLocks noGrp="1" noChangeArrowheads="1"/>
          </p:cNvSpPr>
          <p:nvPr>
            <p:ph type="title"/>
          </p:nvPr>
        </p:nvSpPr>
        <p:spPr/>
        <p:txBody>
          <a:bodyPr/>
          <a:lstStyle/>
          <a:p>
            <a:pPr eaLnBrk="1" hangingPunct="1"/>
            <a:r>
              <a:rPr lang="en-US" smtClean="0"/>
              <a:t>Truck Unload Example</a:t>
            </a:r>
          </a:p>
        </p:txBody>
      </p:sp>
      <p:pic>
        <p:nvPicPr>
          <p:cNvPr id="2" name="Picture 1"/>
          <p:cNvPicPr>
            <a:picLocks noChangeAspect="1"/>
          </p:cNvPicPr>
          <p:nvPr/>
        </p:nvPicPr>
        <p:blipFill>
          <a:blip r:embed="rId2"/>
          <a:stretch>
            <a:fillRect/>
          </a:stretch>
        </p:blipFill>
        <p:spPr>
          <a:xfrm>
            <a:off x="914400" y="1219200"/>
            <a:ext cx="7557669" cy="5029200"/>
          </a:xfrm>
          <a:prstGeom prst="rect">
            <a:avLst/>
          </a:prstGeom>
        </p:spPr>
      </p:pic>
    </p:spTree>
    <p:extLst>
      <p:ext uri="{BB962C8B-B14F-4D97-AF65-F5344CB8AC3E}">
        <p14:creationId xmlns:p14="http://schemas.microsoft.com/office/powerpoint/2010/main" val="1702126673"/>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29027" name="Slide Number Placeholder 5"/>
          <p:cNvSpPr>
            <a:spLocks noGrp="1"/>
          </p:cNvSpPr>
          <p:nvPr>
            <p:ph type="sldNum" sz="quarter" idx="12"/>
          </p:nvPr>
        </p:nvSpPr>
        <p:spPr>
          <a:noFill/>
        </p:spPr>
        <p:txBody>
          <a:bodyPr/>
          <a:lstStyle/>
          <a:p>
            <a:fld id="{22467C93-1CD5-4DB6-A787-31130B3F5CD9}" type="slidenum">
              <a:rPr lang="en-US" smtClean="0"/>
              <a:pPr/>
              <a:t>257</a:t>
            </a:fld>
            <a:endParaRPr lang="en-US" smtClean="0"/>
          </a:p>
        </p:txBody>
      </p:sp>
      <p:sp>
        <p:nvSpPr>
          <p:cNvPr id="129028" name="Rectangle 2"/>
          <p:cNvSpPr>
            <a:spLocks noGrp="1" noChangeArrowheads="1"/>
          </p:cNvSpPr>
          <p:nvPr>
            <p:ph type="title"/>
          </p:nvPr>
        </p:nvSpPr>
        <p:spPr/>
        <p:txBody>
          <a:bodyPr/>
          <a:lstStyle/>
          <a:p>
            <a:pPr eaLnBrk="1" hangingPunct="1"/>
            <a:r>
              <a:rPr lang="en-US" smtClean="0"/>
              <a:t>Truck Unload Example</a:t>
            </a:r>
          </a:p>
        </p:txBody>
      </p:sp>
      <p:sp>
        <p:nvSpPr>
          <p:cNvPr id="129029" name="Rectangle 3"/>
          <p:cNvSpPr>
            <a:spLocks noGrp="1" noChangeArrowheads="1"/>
          </p:cNvSpPr>
          <p:nvPr>
            <p:ph type="body" idx="1"/>
          </p:nvPr>
        </p:nvSpPr>
        <p:spPr>
          <a:xfrm>
            <a:off x="457200" y="1295400"/>
            <a:ext cx="8229600" cy="4525963"/>
          </a:xfrm>
        </p:spPr>
        <p:txBody>
          <a:bodyPr/>
          <a:lstStyle/>
          <a:p>
            <a:pPr eaLnBrk="1" hangingPunct="1"/>
            <a:r>
              <a:rPr lang="en-US" smtClean="0"/>
              <a:t>Plot data – straight line a good fit?</a:t>
            </a:r>
          </a:p>
        </p:txBody>
      </p:sp>
      <p:pic>
        <p:nvPicPr>
          <p:cNvPr id="2" name="Picture 1"/>
          <p:cNvPicPr>
            <a:picLocks noChangeAspect="1"/>
          </p:cNvPicPr>
          <p:nvPr/>
        </p:nvPicPr>
        <p:blipFill>
          <a:blip r:embed="rId2"/>
          <a:stretch>
            <a:fillRect/>
          </a:stretch>
        </p:blipFill>
        <p:spPr>
          <a:xfrm>
            <a:off x="1219200" y="1972318"/>
            <a:ext cx="6425915" cy="4276082"/>
          </a:xfrm>
          <a:prstGeom prst="rect">
            <a:avLst/>
          </a:prstGeom>
        </p:spPr>
      </p:pic>
    </p:spTree>
    <p:extLst>
      <p:ext uri="{BB962C8B-B14F-4D97-AF65-F5344CB8AC3E}">
        <p14:creationId xmlns:p14="http://schemas.microsoft.com/office/powerpoint/2010/main" val="96697980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30051" name="Slide Number Placeholder 5"/>
          <p:cNvSpPr>
            <a:spLocks noGrp="1"/>
          </p:cNvSpPr>
          <p:nvPr>
            <p:ph type="sldNum" sz="quarter" idx="12"/>
          </p:nvPr>
        </p:nvSpPr>
        <p:spPr>
          <a:noFill/>
        </p:spPr>
        <p:txBody>
          <a:bodyPr/>
          <a:lstStyle/>
          <a:p>
            <a:fld id="{A1E3130A-E659-494B-B57A-C7CD8C7CA5D9}" type="slidenum">
              <a:rPr lang="en-US" smtClean="0"/>
              <a:pPr/>
              <a:t>258</a:t>
            </a:fld>
            <a:endParaRPr lang="en-US" smtClean="0"/>
          </a:p>
        </p:txBody>
      </p:sp>
      <p:sp>
        <p:nvSpPr>
          <p:cNvPr id="130052" name="Rectangle 2"/>
          <p:cNvSpPr>
            <a:spLocks noGrp="1" noChangeArrowheads="1"/>
          </p:cNvSpPr>
          <p:nvPr>
            <p:ph type="title"/>
          </p:nvPr>
        </p:nvSpPr>
        <p:spPr/>
        <p:txBody>
          <a:bodyPr/>
          <a:lstStyle/>
          <a:p>
            <a:pPr eaLnBrk="1" hangingPunct="1"/>
            <a:r>
              <a:rPr lang="en-US" smtClean="0"/>
              <a:t>Truck Unload Example</a:t>
            </a:r>
          </a:p>
        </p:txBody>
      </p:sp>
      <p:sp>
        <p:nvSpPr>
          <p:cNvPr id="130053" name="Rectangle 3"/>
          <p:cNvSpPr>
            <a:spLocks noGrp="1" noChangeArrowheads="1"/>
          </p:cNvSpPr>
          <p:nvPr>
            <p:ph type="body" idx="1"/>
          </p:nvPr>
        </p:nvSpPr>
        <p:spPr>
          <a:xfrm>
            <a:off x="457200" y="1295400"/>
            <a:ext cx="8229600" cy="4525963"/>
          </a:xfrm>
        </p:spPr>
        <p:txBody>
          <a:bodyPr/>
          <a:lstStyle/>
          <a:p>
            <a:pPr eaLnBrk="1" hangingPunct="1">
              <a:spcAft>
                <a:spcPct val="15000"/>
              </a:spcAft>
            </a:pPr>
            <a:r>
              <a:rPr lang="en-US" smtClean="0"/>
              <a:t>Include higher order terms in model e.g. temp</a:t>
            </a:r>
            <a:r>
              <a:rPr lang="en-US" baseline="30000" smtClean="0"/>
              <a:t>2</a:t>
            </a:r>
            <a:r>
              <a:rPr lang="en-US" smtClean="0"/>
              <a:t> term</a:t>
            </a:r>
          </a:p>
          <a:p>
            <a:pPr eaLnBrk="1" hangingPunct="1">
              <a:spcAft>
                <a:spcPct val="15000"/>
              </a:spcAft>
              <a:buFontTx/>
              <a:buNone/>
            </a:pPr>
            <a:r>
              <a:rPr lang="en-US" smtClean="0"/>
              <a:t>		Unload time = </a:t>
            </a:r>
            <a:r>
              <a:rPr lang="el-GR" smtClean="0">
                <a:cs typeface="Arial" pitchFamily="34" charset="0"/>
              </a:rPr>
              <a:t>β</a:t>
            </a:r>
            <a:r>
              <a:rPr lang="en-US" baseline="-25000" smtClean="0">
                <a:cs typeface="Arial" pitchFamily="34" charset="0"/>
              </a:rPr>
              <a:t>0</a:t>
            </a:r>
            <a:r>
              <a:rPr lang="en-US" smtClean="0">
                <a:cs typeface="Arial" pitchFamily="34" charset="0"/>
              </a:rPr>
              <a:t> + </a:t>
            </a:r>
            <a:r>
              <a:rPr lang="el-GR" smtClean="0">
                <a:cs typeface="Arial" pitchFamily="34" charset="0"/>
              </a:rPr>
              <a:t>β</a:t>
            </a:r>
            <a:r>
              <a:rPr lang="en-US" baseline="-25000" smtClean="0">
                <a:cs typeface="Arial" pitchFamily="34" charset="0"/>
              </a:rPr>
              <a:t>1</a:t>
            </a:r>
            <a:r>
              <a:rPr lang="en-US" smtClean="0">
                <a:cs typeface="Arial" pitchFamily="34" charset="0"/>
              </a:rPr>
              <a:t>temp + </a:t>
            </a:r>
            <a:r>
              <a:rPr lang="el-GR" smtClean="0">
                <a:cs typeface="Arial" pitchFamily="34" charset="0"/>
              </a:rPr>
              <a:t>β</a:t>
            </a:r>
            <a:r>
              <a:rPr lang="en-US" baseline="-25000" smtClean="0">
                <a:cs typeface="Arial" pitchFamily="34" charset="0"/>
              </a:rPr>
              <a:t>2</a:t>
            </a:r>
            <a:r>
              <a:rPr lang="en-US" smtClean="0">
                <a:cs typeface="Arial" pitchFamily="34" charset="0"/>
              </a:rPr>
              <a:t>temp</a:t>
            </a:r>
            <a:r>
              <a:rPr lang="en-US" baseline="30000" smtClean="0">
                <a:cs typeface="Arial" pitchFamily="34" charset="0"/>
              </a:rPr>
              <a:t>2</a:t>
            </a:r>
            <a:endParaRPr lang="el-GR" baseline="30000" smtClean="0">
              <a:cs typeface="Arial" pitchFamily="34" charset="0"/>
            </a:endParaRPr>
          </a:p>
          <a:p>
            <a:pPr eaLnBrk="1" hangingPunct="1">
              <a:spcAft>
                <a:spcPct val="15000"/>
              </a:spcAft>
            </a:pPr>
            <a:endParaRPr lang="en-US" smtClean="0"/>
          </a:p>
          <a:p>
            <a:pPr eaLnBrk="1" hangingPunct="1"/>
            <a:r>
              <a:rPr lang="en-US" smtClean="0"/>
              <a:t>Now regression model has more than one term or regressor – called </a:t>
            </a:r>
            <a:r>
              <a:rPr lang="en-US" b="1" smtClean="0">
                <a:solidFill>
                  <a:srgbClr val="0000FF"/>
                </a:solidFill>
              </a:rPr>
              <a:t>Multiple Linear Regression</a:t>
            </a:r>
          </a:p>
          <a:p>
            <a:pPr eaLnBrk="1" hangingPunct="1"/>
            <a:endParaRPr lang="en-US" smtClean="0"/>
          </a:p>
        </p:txBody>
      </p:sp>
    </p:spTree>
    <p:extLst>
      <p:ext uri="{BB962C8B-B14F-4D97-AF65-F5344CB8AC3E}">
        <p14:creationId xmlns:p14="http://schemas.microsoft.com/office/powerpoint/2010/main" val="355322668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31075" name="Slide Number Placeholder 5"/>
          <p:cNvSpPr>
            <a:spLocks noGrp="1"/>
          </p:cNvSpPr>
          <p:nvPr>
            <p:ph type="sldNum" sz="quarter" idx="12"/>
          </p:nvPr>
        </p:nvSpPr>
        <p:spPr>
          <a:noFill/>
        </p:spPr>
        <p:txBody>
          <a:bodyPr/>
          <a:lstStyle/>
          <a:p>
            <a:fld id="{CCFBF06F-EBAD-498F-BCB7-5061F9DE6901}" type="slidenum">
              <a:rPr lang="en-US" smtClean="0"/>
              <a:pPr/>
              <a:t>259</a:t>
            </a:fld>
            <a:endParaRPr lang="en-US" smtClean="0"/>
          </a:p>
        </p:txBody>
      </p:sp>
      <p:sp>
        <p:nvSpPr>
          <p:cNvPr id="131076" name="Rectangle 2"/>
          <p:cNvSpPr>
            <a:spLocks noGrp="1" noChangeArrowheads="1"/>
          </p:cNvSpPr>
          <p:nvPr>
            <p:ph type="title"/>
          </p:nvPr>
        </p:nvSpPr>
        <p:spPr/>
        <p:txBody>
          <a:bodyPr/>
          <a:lstStyle/>
          <a:p>
            <a:pPr eaLnBrk="1" hangingPunct="1"/>
            <a:r>
              <a:rPr lang="en-US" smtClean="0"/>
              <a:t>Multiple Linear Regression</a:t>
            </a:r>
          </a:p>
        </p:txBody>
      </p:sp>
      <p:sp>
        <p:nvSpPr>
          <p:cNvPr id="131077" name="Rectangle 3"/>
          <p:cNvSpPr>
            <a:spLocks noGrp="1" noChangeArrowheads="1"/>
          </p:cNvSpPr>
          <p:nvPr>
            <p:ph type="body" idx="1"/>
          </p:nvPr>
        </p:nvSpPr>
        <p:spPr>
          <a:xfrm>
            <a:off x="457200" y="1219200"/>
            <a:ext cx="8229600" cy="5334000"/>
          </a:xfrm>
        </p:spPr>
        <p:txBody>
          <a:bodyPr/>
          <a:lstStyle/>
          <a:p>
            <a:pPr eaLnBrk="1" hangingPunct="1">
              <a:lnSpc>
                <a:spcPct val="80000"/>
              </a:lnSpc>
              <a:spcAft>
                <a:spcPct val="15000"/>
              </a:spcAft>
            </a:pPr>
            <a:r>
              <a:rPr lang="en-US" sz="2400" smtClean="0"/>
              <a:t>General multiple linear regression model with k regressors</a:t>
            </a:r>
          </a:p>
          <a:p>
            <a:pPr eaLnBrk="1" hangingPunct="1">
              <a:lnSpc>
                <a:spcPct val="80000"/>
              </a:lnSpc>
              <a:spcAft>
                <a:spcPct val="15000"/>
              </a:spcAft>
              <a:buFontTx/>
              <a:buNone/>
            </a:pPr>
            <a:r>
              <a:rPr lang="en-US" sz="2400" smtClean="0"/>
              <a:t>			Y = </a:t>
            </a:r>
            <a:r>
              <a:rPr lang="el-GR" sz="2400" smtClean="0">
                <a:cs typeface="Arial" pitchFamily="34" charset="0"/>
              </a:rPr>
              <a:t>β</a:t>
            </a:r>
            <a:r>
              <a:rPr lang="en-US" sz="2400" baseline="-25000" smtClean="0">
                <a:cs typeface="Arial" pitchFamily="34" charset="0"/>
              </a:rPr>
              <a:t>0</a:t>
            </a:r>
            <a:r>
              <a:rPr lang="en-US" sz="2400" smtClean="0">
                <a:cs typeface="Arial" pitchFamily="34" charset="0"/>
              </a:rPr>
              <a:t> + </a:t>
            </a:r>
            <a:r>
              <a:rPr lang="el-GR" sz="2400" smtClean="0">
                <a:cs typeface="Arial" pitchFamily="34" charset="0"/>
              </a:rPr>
              <a:t>β</a:t>
            </a:r>
            <a:r>
              <a:rPr lang="en-US" sz="2400" baseline="-25000" smtClean="0">
                <a:cs typeface="Arial" pitchFamily="34" charset="0"/>
              </a:rPr>
              <a:t>1</a:t>
            </a:r>
            <a:r>
              <a:rPr lang="en-US" sz="2400" smtClean="0">
                <a:cs typeface="Arial" pitchFamily="34" charset="0"/>
              </a:rPr>
              <a:t>X</a:t>
            </a:r>
            <a:r>
              <a:rPr lang="en-US" sz="2400" baseline="-25000" smtClean="0">
                <a:cs typeface="Arial" pitchFamily="34" charset="0"/>
              </a:rPr>
              <a:t>1</a:t>
            </a:r>
            <a:r>
              <a:rPr lang="en-US" sz="2400" smtClean="0">
                <a:cs typeface="Arial" pitchFamily="34" charset="0"/>
              </a:rPr>
              <a:t> + </a:t>
            </a:r>
            <a:r>
              <a:rPr lang="el-GR" sz="2400" smtClean="0">
                <a:cs typeface="Arial" pitchFamily="34" charset="0"/>
              </a:rPr>
              <a:t>β</a:t>
            </a:r>
            <a:r>
              <a:rPr lang="en-US" sz="2400" baseline="-25000" smtClean="0">
                <a:cs typeface="Arial" pitchFamily="34" charset="0"/>
              </a:rPr>
              <a:t>2</a:t>
            </a:r>
            <a:r>
              <a:rPr lang="en-US" sz="2400" smtClean="0">
                <a:cs typeface="Arial" pitchFamily="34" charset="0"/>
              </a:rPr>
              <a:t>X</a:t>
            </a:r>
            <a:r>
              <a:rPr lang="en-US" sz="2400" baseline="-25000" smtClean="0">
                <a:cs typeface="Arial" pitchFamily="34" charset="0"/>
              </a:rPr>
              <a:t>2</a:t>
            </a:r>
            <a:r>
              <a:rPr lang="en-US" sz="2400" smtClean="0">
                <a:cs typeface="Arial" pitchFamily="34" charset="0"/>
              </a:rPr>
              <a:t> + … + </a:t>
            </a:r>
            <a:r>
              <a:rPr lang="el-GR" sz="2400" smtClean="0">
                <a:cs typeface="Arial" pitchFamily="34" charset="0"/>
              </a:rPr>
              <a:t>β</a:t>
            </a:r>
            <a:r>
              <a:rPr lang="en-US" sz="2400" baseline="-25000" smtClean="0">
                <a:cs typeface="Arial" pitchFamily="34" charset="0"/>
              </a:rPr>
              <a:t>k</a:t>
            </a:r>
            <a:r>
              <a:rPr lang="en-US" sz="2400" smtClean="0">
                <a:cs typeface="Arial" pitchFamily="34" charset="0"/>
              </a:rPr>
              <a:t>X</a:t>
            </a:r>
            <a:r>
              <a:rPr lang="en-US" sz="2400" baseline="-25000" smtClean="0">
                <a:cs typeface="Arial" pitchFamily="34" charset="0"/>
              </a:rPr>
              <a:t>k</a:t>
            </a:r>
            <a:r>
              <a:rPr lang="en-US" sz="2400" smtClean="0">
                <a:cs typeface="Arial" pitchFamily="34" charset="0"/>
              </a:rPr>
              <a:t> + </a:t>
            </a:r>
            <a:r>
              <a:rPr lang="el-GR" sz="2400" smtClean="0">
                <a:cs typeface="Arial" pitchFamily="34" charset="0"/>
              </a:rPr>
              <a:t>ε</a:t>
            </a:r>
            <a:endParaRPr lang="en-US" sz="2400" smtClean="0">
              <a:cs typeface="Arial" pitchFamily="34" charset="0"/>
            </a:endParaRPr>
          </a:p>
          <a:p>
            <a:pPr eaLnBrk="1" hangingPunct="1">
              <a:lnSpc>
                <a:spcPct val="80000"/>
              </a:lnSpc>
              <a:spcAft>
                <a:spcPct val="15000"/>
              </a:spcAft>
            </a:pPr>
            <a:endParaRPr lang="en-US" sz="2400" smtClean="0">
              <a:cs typeface="Arial" pitchFamily="34" charset="0"/>
            </a:endParaRPr>
          </a:p>
          <a:p>
            <a:pPr eaLnBrk="1" hangingPunct="1">
              <a:lnSpc>
                <a:spcPct val="80000"/>
              </a:lnSpc>
              <a:spcAft>
                <a:spcPct val="15000"/>
              </a:spcAft>
            </a:pPr>
            <a:r>
              <a:rPr lang="en-US" sz="2400" smtClean="0">
                <a:cs typeface="Arial" pitchFamily="34" charset="0"/>
              </a:rPr>
              <a:t>For our truck unload example</a:t>
            </a:r>
          </a:p>
          <a:p>
            <a:pPr eaLnBrk="1" hangingPunct="1">
              <a:lnSpc>
                <a:spcPct val="80000"/>
              </a:lnSpc>
              <a:spcAft>
                <a:spcPct val="15000"/>
              </a:spcAft>
            </a:pPr>
            <a:r>
              <a:rPr lang="en-US" sz="2400" smtClean="0">
                <a:cs typeface="Arial" pitchFamily="34" charset="0"/>
              </a:rPr>
              <a:t>X</a:t>
            </a:r>
            <a:r>
              <a:rPr lang="en-US" sz="2400" baseline="-25000" smtClean="0">
                <a:cs typeface="Arial" pitchFamily="34" charset="0"/>
              </a:rPr>
              <a:t>1</a:t>
            </a:r>
            <a:r>
              <a:rPr lang="en-US" sz="2400" smtClean="0">
                <a:cs typeface="Arial" pitchFamily="34" charset="0"/>
              </a:rPr>
              <a:t> = temp</a:t>
            </a:r>
          </a:p>
          <a:p>
            <a:pPr eaLnBrk="1" hangingPunct="1">
              <a:lnSpc>
                <a:spcPct val="80000"/>
              </a:lnSpc>
              <a:spcAft>
                <a:spcPct val="15000"/>
              </a:spcAft>
            </a:pPr>
            <a:r>
              <a:rPr lang="en-US" sz="2400" smtClean="0">
                <a:cs typeface="Arial" pitchFamily="34" charset="0"/>
              </a:rPr>
              <a:t>X</a:t>
            </a:r>
            <a:r>
              <a:rPr lang="en-US" sz="2400" baseline="-25000" smtClean="0">
                <a:cs typeface="Arial" pitchFamily="34" charset="0"/>
              </a:rPr>
              <a:t>2</a:t>
            </a:r>
            <a:r>
              <a:rPr lang="en-US" sz="2400" smtClean="0">
                <a:cs typeface="Arial" pitchFamily="34" charset="0"/>
              </a:rPr>
              <a:t> = temp</a:t>
            </a:r>
            <a:r>
              <a:rPr lang="en-US" sz="2400" baseline="30000" smtClean="0">
                <a:cs typeface="Arial" pitchFamily="34" charset="0"/>
              </a:rPr>
              <a:t>2</a:t>
            </a:r>
          </a:p>
          <a:p>
            <a:pPr eaLnBrk="1" hangingPunct="1">
              <a:lnSpc>
                <a:spcPct val="80000"/>
              </a:lnSpc>
              <a:spcAft>
                <a:spcPct val="15000"/>
              </a:spcAft>
            </a:pPr>
            <a:endParaRPr lang="en-US" sz="2400" smtClean="0">
              <a:cs typeface="Arial" pitchFamily="34" charset="0"/>
            </a:endParaRPr>
          </a:p>
          <a:p>
            <a:pPr eaLnBrk="1" hangingPunct="1">
              <a:lnSpc>
                <a:spcPct val="80000"/>
              </a:lnSpc>
              <a:spcAft>
                <a:spcPct val="15000"/>
              </a:spcAft>
            </a:pPr>
            <a:r>
              <a:rPr lang="en-US" sz="2400" smtClean="0">
                <a:cs typeface="Arial" pitchFamily="34" charset="0"/>
              </a:rPr>
              <a:t>Model a linear function of parameters </a:t>
            </a:r>
            <a:r>
              <a:rPr lang="el-GR" sz="2400" smtClean="0">
                <a:cs typeface="Arial" pitchFamily="34" charset="0"/>
              </a:rPr>
              <a:t>β</a:t>
            </a:r>
            <a:r>
              <a:rPr lang="en-US" sz="2400" baseline="-25000" smtClean="0">
                <a:cs typeface="Arial" pitchFamily="34" charset="0"/>
              </a:rPr>
              <a:t>0</a:t>
            </a:r>
            <a:r>
              <a:rPr lang="en-US" sz="2400" smtClean="0">
                <a:cs typeface="Arial" pitchFamily="34" charset="0"/>
              </a:rPr>
              <a:t>, </a:t>
            </a:r>
            <a:r>
              <a:rPr lang="el-GR" sz="2400" smtClean="0">
                <a:cs typeface="Arial" pitchFamily="34" charset="0"/>
              </a:rPr>
              <a:t>β</a:t>
            </a:r>
            <a:r>
              <a:rPr lang="en-US" sz="2400" baseline="-25000" smtClean="0">
                <a:cs typeface="Arial" pitchFamily="34" charset="0"/>
              </a:rPr>
              <a:t>1</a:t>
            </a:r>
            <a:r>
              <a:rPr lang="en-US" sz="2400" smtClean="0">
                <a:cs typeface="Arial" pitchFamily="34" charset="0"/>
              </a:rPr>
              <a:t>, </a:t>
            </a:r>
            <a:r>
              <a:rPr lang="el-GR" sz="2400" smtClean="0">
                <a:cs typeface="Arial" pitchFamily="34" charset="0"/>
              </a:rPr>
              <a:t>β</a:t>
            </a:r>
            <a:r>
              <a:rPr lang="en-US" sz="2400" baseline="-25000" smtClean="0">
                <a:cs typeface="Arial" pitchFamily="34" charset="0"/>
              </a:rPr>
              <a:t>2</a:t>
            </a:r>
            <a:r>
              <a:rPr lang="en-US" sz="2400" smtClean="0">
                <a:cs typeface="Arial" pitchFamily="34" charset="0"/>
              </a:rPr>
              <a:t>, …, </a:t>
            </a:r>
            <a:r>
              <a:rPr lang="el-GR" sz="2400" smtClean="0">
                <a:cs typeface="Arial" pitchFamily="34" charset="0"/>
              </a:rPr>
              <a:t>β</a:t>
            </a:r>
            <a:r>
              <a:rPr lang="en-US" sz="2400" baseline="-25000" smtClean="0">
                <a:cs typeface="Arial" pitchFamily="34" charset="0"/>
              </a:rPr>
              <a:t>k</a:t>
            </a:r>
            <a:r>
              <a:rPr lang="en-US" sz="2400" smtClean="0">
                <a:cs typeface="Arial" pitchFamily="34" charset="0"/>
              </a:rPr>
              <a:t> </a:t>
            </a:r>
          </a:p>
          <a:p>
            <a:pPr eaLnBrk="1" hangingPunct="1">
              <a:lnSpc>
                <a:spcPct val="80000"/>
              </a:lnSpc>
            </a:pPr>
            <a:endParaRPr lang="en-US" sz="2400" smtClean="0"/>
          </a:p>
          <a:p>
            <a:pPr eaLnBrk="1" hangingPunct="1">
              <a:lnSpc>
                <a:spcPct val="80000"/>
              </a:lnSpc>
            </a:pPr>
            <a:r>
              <a:rPr lang="en-US" sz="2400" smtClean="0"/>
              <a:t>Testing for significance of regression now becomes:</a:t>
            </a:r>
          </a:p>
          <a:p>
            <a:pPr eaLnBrk="1" hangingPunct="1">
              <a:lnSpc>
                <a:spcPct val="80000"/>
              </a:lnSpc>
              <a:buFontTx/>
              <a:buNone/>
            </a:pPr>
            <a:r>
              <a:rPr lang="en-US" sz="2400" smtClean="0">
                <a:cs typeface="Arial" pitchFamily="34" charset="0"/>
              </a:rPr>
              <a:t>		H</a:t>
            </a:r>
            <a:r>
              <a:rPr lang="en-US" sz="2400" baseline="-25000" smtClean="0">
                <a:cs typeface="Arial" pitchFamily="34" charset="0"/>
              </a:rPr>
              <a:t>0</a:t>
            </a:r>
            <a:r>
              <a:rPr lang="en-US" sz="2400" smtClean="0">
                <a:cs typeface="Arial" pitchFamily="34" charset="0"/>
              </a:rPr>
              <a:t>: </a:t>
            </a:r>
            <a:r>
              <a:rPr lang="el-GR" sz="2400" smtClean="0">
                <a:cs typeface="Arial" pitchFamily="34" charset="0"/>
              </a:rPr>
              <a:t>β</a:t>
            </a:r>
            <a:r>
              <a:rPr lang="en-US" sz="2400" baseline="-25000" smtClean="0">
                <a:cs typeface="Arial" pitchFamily="34" charset="0"/>
              </a:rPr>
              <a:t>1</a:t>
            </a:r>
            <a:r>
              <a:rPr lang="en-US" sz="2400" smtClean="0">
                <a:cs typeface="Arial" pitchFamily="34" charset="0"/>
              </a:rPr>
              <a:t> = </a:t>
            </a:r>
            <a:r>
              <a:rPr lang="el-GR" sz="2400" smtClean="0">
                <a:cs typeface="Arial" pitchFamily="34" charset="0"/>
              </a:rPr>
              <a:t>β</a:t>
            </a:r>
            <a:r>
              <a:rPr lang="en-US" sz="2400" baseline="-25000" smtClean="0">
                <a:cs typeface="Arial" pitchFamily="34" charset="0"/>
              </a:rPr>
              <a:t>2</a:t>
            </a:r>
            <a:r>
              <a:rPr lang="en-US" sz="2400" smtClean="0">
                <a:cs typeface="Arial" pitchFamily="34" charset="0"/>
              </a:rPr>
              <a:t> = … = </a:t>
            </a:r>
            <a:r>
              <a:rPr lang="el-GR" sz="2400" smtClean="0">
                <a:cs typeface="Arial" pitchFamily="34" charset="0"/>
              </a:rPr>
              <a:t>β</a:t>
            </a:r>
            <a:r>
              <a:rPr lang="en-US" sz="2400" baseline="-25000" smtClean="0">
                <a:cs typeface="Arial" pitchFamily="34" charset="0"/>
              </a:rPr>
              <a:t>k </a:t>
            </a:r>
            <a:r>
              <a:rPr lang="en-US" sz="2400" smtClean="0">
                <a:cs typeface="Arial" pitchFamily="34" charset="0"/>
              </a:rPr>
              <a:t>= 0</a:t>
            </a:r>
          </a:p>
          <a:p>
            <a:pPr eaLnBrk="1" hangingPunct="1">
              <a:lnSpc>
                <a:spcPct val="80000"/>
              </a:lnSpc>
              <a:buFontTx/>
              <a:buNone/>
            </a:pPr>
            <a:r>
              <a:rPr lang="en-US" sz="2400" smtClean="0">
                <a:cs typeface="Arial" pitchFamily="34" charset="0"/>
              </a:rPr>
              <a:t>		H</a:t>
            </a:r>
            <a:r>
              <a:rPr lang="en-US" sz="2400" baseline="-25000" smtClean="0">
                <a:cs typeface="Arial" pitchFamily="34" charset="0"/>
              </a:rPr>
              <a:t>1</a:t>
            </a:r>
            <a:r>
              <a:rPr lang="en-US" sz="2400" smtClean="0">
                <a:cs typeface="Arial" pitchFamily="34" charset="0"/>
              </a:rPr>
              <a:t>:</a:t>
            </a:r>
            <a:r>
              <a:rPr lang="en-US" sz="2400" baseline="-25000" smtClean="0">
                <a:cs typeface="Arial" pitchFamily="34" charset="0"/>
              </a:rPr>
              <a:t> </a:t>
            </a:r>
            <a:r>
              <a:rPr lang="el-GR" sz="2400" smtClean="0">
                <a:cs typeface="Arial" pitchFamily="34" charset="0"/>
              </a:rPr>
              <a:t>β</a:t>
            </a:r>
            <a:r>
              <a:rPr lang="en-US" sz="2400" baseline="-25000" smtClean="0">
                <a:cs typeface="Arial" pitchFamily="34" charset="0"/>
              </a:rPr>
              <a:t>k</a:t>
            </a:r>
            <a:r>
              <a:rPr lang="en-US" sz="2400" smtClean="0">
                <a:cs typeface="Arial" pitchFamily="34" charset="0"/>
              </a:rPr>
              <a:t> ≠0 for at least one k</a:t>
            </a:r>
            <a:endParaRPr lang="en-US" sz="2400" smtClean="0"/>
          </a:p>
          <a:p>
            <a:pPr eaLnBrk="1" hangingPunct="1">
              <a:lnSpc>
                <a:spcPct val="80000"/>
              </a:lnSpc>
              <a:spcAft>
                <a:spcPct val="15000"/>
              </a:spcAft>
            </a:pPr>
            <a:endParaRPr lang="el-GR" sz="2400" smtClean="0">
              <a:cs typeface="Arial" pitchFamily="34" charset="0"/>
            </a:endParaRPr>
          </a:p>
        </p:txBody>
      </p:sp>
    </p:spTree>
    <p:extLst>
      <p:ext uri="{BB962C8B-B14F-4D97-AF65-F5344CB8AC3E}">
        <p14:creationId xmlns:p14="http://schemas.microsoft.com/office/powerpoint/2010/main" val="14456218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0"/>
            <a:ext cx="8382000" cy="1143000"/>
          </a:xfrm>
          <a:noFill/>
        </p:spPr>
        <p:txBody>
          <a:bodyPr/>
          <a:lstStyle/>
          <a:p>
            <a:pPr eaLnBrk="1" hangingPunct="1"/>
            <a:r>
              <a:rPr lang="en-US" sz="4000" smtClean="0"/>
              <a:t>Step 3: Choose Factors and Levels</a:t>
            </a:r>
          </a:p>
        </p:txBody>
      </p:sp>
      <p:sp>
        <p:nvSpPr>
          <p:cNvPr id="52227" name="Rectangle 3"/>
          <p:cNvSpPr>
            <a:spLocks noGrp="1" noChangeArrowheads="1"/>
          </p:cNvSpPr>
          <p:nvPr>
            <p:ph type="body" idx="1"/>
          </p:nvPr>
        </p:nvSpPr>
        <p:spPr>
          <a:xfrm>
            <a:off x="304800" y="1143000"/>
            <a:ext cx="8534400" cy="4748213"/>
          </a:xfrm>
          <a:noFill/>
        </p:spPr>
        <p:txBody>
          <a:bodyPr/>
          <a:lstStyle/>
          <a:p>
            <a:pPr eaLnBrk="1" hangingPunct="1">
              <a:spcBef>
                <a:spcPts val="600"/>
              </a:spcBef>
              <a:spcAft>
                <a:spcPts val="600"/>
              </a:spcAft>
            </a:pPr>
            <a:r>
              <a:rPr lang="en-US" sz="2800" dirty="0" smtClean="0"/>
              <a:t>Requires process knowledge.</a:t>
            </a:r>
          </a:p>
          <a:p>
            <a:pPr eaLnBrk="1" hangingPunct="1">
              <a:spcBef>
                <a:spcPts val="600"/>
              </a:spcBef>
              <a:spcAft>
                <a:spcPts val="600"/>
              </a:spcAft>
            </a:pPr>
            <a:r>
              <a:rPr lang="en-US" sz="2800" dirty="0" smtClean="0"/>
              <a:t>Mathematically no limit on number of factors, HOWEVER smaller number of factors will keep experiment simple and aid interpretation of results.</a:t>
            </a:r>
          </a:p>
          <a:p>
            <a:pPr eaLnBrk="1" hangingPunct="1">
              <a:spcBef>
                <a:spcPts val="600"/>
              </a:spcBef>
              <a:spcAft>
                <a:spcPts val="600"/>
              </a:spcAft>
            </a:pPr>
            <a:r>
              <a:rPr lang="en-US" sz="2800" dirty="0" smtClean="0"/>
              <a:t>Must have a finite number of factor levels for ANOVA.</a:t>
            </a:r>
          </a:p>
          <a:p>
            <a:pPr eaLnBrk="1" hangingPunct="1">
              <a:spcBef>
                <a:spcPts val="600"/>
              </a:spcBef>
              <a:spcAft>
                <a:spcPts val="600"/>
              </a:spcAft>
            </a:pPr>
            <a:r>
              <a:rPr lang="en-US" sz="2800" dirty="0" smtClean="0"/>
              <a:t>Can have an ‘infinite’ number of factor levels for regression analysis.</a:t>
            </a:r>
          </a:p>
          <a:p>
            <a:pPr eaLnBrk="1" hangingPunct="1">
              <a:spcBef>
                <a:spcPts val="600"/>
              </a:spcBef>
              <a:spcAft>
                <a:spcPts val="600"/>
              </a:spcAft>
            </a:pPr>
            <a:r>
              <a:rPr lang="en-US" sz="2800" dirty="0" smtClean="0"/>
              <a:t>Many experiments use 2 levels of each factor</a:t>
            </a:r>
          </a:p>
          <a:p>
            <a:pPr lvl="1" eaLnBrk="1" hangingPunct="1">
              <a:spcBef>
                <a:spcPts val="600"/>
              </a:spcBef>
              <a:spcAft>
                <a:spcPts val="600"/>
              </a:spcAft>
              <a:buFont typeface="Arial" pitchFamily="34" charset="0"/>
              <a:buChar char="•"/>
            </a:pPr>
            <a:r>
              <a:rPr lang="en-US" sz="2400" dirty="0" smtClean="0"/>
              <a:t>Simplifies data collection</a:t>
            </a:r>
          </a:p>
          <a:p>
            <a:pPr lvl="1" eaLnBrk="1" hangingPunct="1">
              <a:spcBef>
                <a:spcPts val="600"/>
              </a:spcBef>
              <a:spcAft>
                <a:spcPts val="600"/>
              </a:spcAft>
              <a:buFont typeface="Arial" pitchFamily="34" charset="0"/>
              <a:buChar char="•"/>
            </a:pPr>
            <a:r>
              <a:rPr lang="en-US" sz="2400" dirty="0" smtClean="0"/>
              <a:t>Simplifies analysis</a:t>
            </a:r>
          </a:p>
        </p:txBody>
      </p:sp>
      <p:sp>
        <p:nvSpPr>
          <p:cNvPr id="52228" name="Slide Number Placeholder 3"/>
          <p:cNvSpPr>
            <a:spLocks noGrp="1"/>
          </p:cNvSpPr>
          <p:nvPr>
            <p:ph type="sldNum" sz="quarter" idx="12"/>
          </p:nvPr>
        </p:nvSpPr>
        <p:spPr>
          <a:noFill/>
        </p:spPr>
        <p:txBody>
          <a:bodyPr/>
          <a:lstStyle/>
          <a:p>
            <a:fld id="{BBC423BE-F001-4204-BA64-67C9C2E5D891}" type="slidenum">
              <a:rPr lang="en-US" smtClean="0"/>
              <a:pPr/>
              <a:t>26</a:t>
            </a:fld>
            <a:endParaRPr lang="en-US" smtClean="0"/>
          </a:p>
        </p:txBody>
      </p:sp>
      <p:sp>
        <p:nvSpPr>
          <p:cNvPr id="5222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32099" name="Slide Number Placeholder 5"/>
          <p:cNvSpPr>
            <a:spLocks noGrp="1"/>
          </p:cNvSpPr>
          <p:nvPr>
            <p:ph type="sldNum" sz="quarter" idx="12"/>
          </p:nvPr>
        </p:nvSpPr>
        <p:spPr>
          <a:noFill/>
        </p:spPr>
        <p:txBody>
          <a:bodyPr/>
          <a:lstStyle/>
          <a:p>
            <a:fld id="{E17D00D5-9431-48CC-985B-D5F92C55CDAD}" type="slidenum">
              <a:rPr lang="en-US" smtClean="0"/>
              <a:pPr/>
              <a:t>260</a:t>
            </a:fld>
            <a:endParaRPr lang="en-US" smtClean="0"/>
          </a:p>
        </p:txBody>
      </p:sp>
      <p:sp>
        <p:nvSpPr>
          <p:cNvPr id="132100" name="Rectangle 2"/>
          <p:cNvSpPr>
            <a:spLocks noGrp="1" noChangeArrowheads="1"/>
          </p:cNvSpPr>
          <p:nvPr>
            <p:ph type="title"/>
          </p:nvPr>
        </p:nvSpPr>
        <p:spPr/>
        <p:txBody>
          <a:bodyPr/>
          <a:lstStyle/>
          <a:p>
            <a:pPr eaLnBrk="1" hangingPunct="1"/>
            <a:r>
              <a:rPr lang="en-US" smtClean="0"/>
              <a:t>Multiple Linear Regression</a:t>
            </a:r>
          </a:p>
        </p:txBody>
      </p:sp>
      <p:sp>
        <p:nvSpPr>
          <p:cNvPr id="132101" name="Rectangle 3"/>
          <p:cNvSpPr>
            <a:spLocks noGrp="1" noChangeArrowheads="1"/>
          </p:cNvSpPr>
          <p:nvPr>
            <p:ph type="body" idx="1"/>
          </p:nvPr>
        </p:nvSpPr>
        <p:spPr/>
        <p:txBody>
          <a:bodyPr/>
          <a:lstStyle/>
          <a:p>
            <a:pPr eaLnBrk="1" hangingPunct="1">
              <a:spcBef>
                <a:spcPts val="600"/>
              </a:spcBef>
              <a:spcAft>
                <a:spcPts val="600"/>
              </a:spcAft>
            </a:pPr>
            <a:r>
              <a:rPr lang="en-US" sz="2800" smtClean="0"/>
              <a:t>Do not add too many terms to model</a:t>
            </a:r>
          </a:p>
          <a:p>
            <a:pPr eaLnBrk="1" hangingPunct="1">
              <a:spcBef>
                <a:spcPts val="600"/>
              </a:spcBef>
              <a:spcAft>
                <a:spcPts val="600"/>
              </a:spcAft>
            </a:pPr>
            <a:r>
              <a:rPr lang="en-US" sz="2800" smtClean="0"/>
              <a:t>Adding terms will always make R</a:t>
            </a:r>
            <a:r>
              <a:rPr lang="en-US" sz="2800" baseline="30000" smtClean="0"/>
              <a:t>2</a:t>
            </a:r>
            <a:r>
              <a:rPr lang="en-US" sz="2800" smtClean="0"/>
              <a:t> increase</a:t>
            </a:r>
          </a:p>
          <a:p>
            <a:pPr eaLnBrk="1" hangingPunct="1">
              <a:spcBef>
                <a:spcPts val="600"/>
              </a:spcBef>
              <a:spcAft>
                <a:spcPts val="600"/>
              </a:spcAft>
            </a:pPr>
            <a:r>
              <a:rPr lang="en-US" sz="2800" smtClean="0"/>
              <a:t>If we had 8 data points, a model with 7 higher order terms will fit perfectly, i.e. R</a:t>
            </a:r>
            <a:r>
              <a:rPr lang="en-US" sz="2800" baseline="30000" smtClean="0"/>
              <a:t>2</a:t>
            </a:r>
            <a:r>
              <a:rPr lang="en-US" sz="2800" smtClean="0"/>
              <a:t> = 100%</a:t>
            </a:r>
          </a:p>
          <a:p>
            <a:pPr eaLnBrk="1" hangingPunct="1">
              <a:spcBef>
                <a:spcPts val="600"/>
              </a:spcBef>
              <a:spcAft>
                <a:spcPts val="600"/>
              </a:spcAft>
              <a:buFontTx/>
              <a:buNone/>
            </a:pPr>
            <a:r>
              <a:rPr lang="en-US" sz="2800" smtClean="0"/>
              <a:t>			Y = </a:t>
            </a:r>
            <a:r>
              <a:rPr lang="el-GR" sz="2800" smtClean="0">
                <a:cs typeface="Arial" pitchFamily="34" charset="0"/>
              </a:rPr>
              <a:t>β</a:t>
            </a:r>
            <a:r>
              <a:rPr lang="en-US" sz="2800" baseline="-25000" smtClean="0">
                <a:cs typeface="Arial" pitchFamily="34" charset="0"/>
              </a:rPr>
              <a:t>0</a:t>
            </a:r>
            <a:r>
              <a:rPr lang="en-US" sz="2800" smtClean="0">
                <a:cs typeface="Arial" pitchFamily="34" charset="0"/>
              </a:rPr>
              <a:t> + </a:t>
            </a:r>
            <a:r>
              <a:rPr lang="el-GR" sz="2800" smtClean="0">
                <a:cs typeface="Arial" pitchFamily="34" charset="0"/>
              </a:rPr>
              <a:t>β</a:t>
            </a:r>
            <a:r>
              <a:rPr lang="en-US" sz="2800" baseline="-25000" smtClean="0">
                <a:cs typeface="Arial" pitchFamily="34" charset="0"/>
              </a:rPr>
              <a:t>1</a:t>
            </a:r>
            <a:r>
              <a:rPr lang="en-US" sz="2800" smtClean="0">
                <a:cs typeface="Arial" pitchFamily="34" charset="0"/>
              </a:rPr>
              <a:t>X + </a:t>
            </a:r>
            <a:r>
              <a:rPr lang="el-GR" sz="2800" smtClean="0">
                <a:cs typeface="Arial" pitchFamily="34" charset="0"/>
              </a:rPr>
              <a:t>β</a:t>
            </a:r>
            <a:r>
              <a:rPr lang="en-US" sz="2800" baseline="-25000" smtClean="0">
                <a:cs typeface="Arial" pitchFamily="34" charset="0"/>
              </a:rPr>
              <a:t>2</a:t>
            </a:r>
            <a:r>
              <a:rPr lang="en-US" sz="2800" smtClean="0">
                <a:cs typeface="Arial" pitchFamily="34" charset="0"/>
              </a:rPr>
              <a:t>X</a:t>
            </a:r>
            <a:r>
              <a:rPr lang="en-US" sz="2800" baseline="30000" smtClean="0">
                <a:cs typeface="Arial" pitchFamily="34" charset="0"/>
              </a:rPr>
              <a:t>2</a:t>
            </a:r>
            <a:r>
              <a:rPr lang="en-US" sz="2800" smtClean="0">
                <a:cs typeface="Arial" pitchFamily="34" charset="0"/>
              </a:rPr>
              <a:t> + </a:t>
            </a:r>
            <a:r>
              <a:rPr lang="el-GR" sz="2800" smtClean="0">
                <a:cs typeface="Arial" pitchFamily="34" charset="0"/>
              </a:rPr>
              <a:t>β</a:t>
            </a:r>
            <a:r>
              <a:rPr lang="en-US" sz="2800" baseline="-25000" smtClean="0">
                <a:cs typeface="Arial" pitchFamily="34" charset="0"/>
              </a:rPr>
              <a:t>3</a:t>
            </a:r>
            <a:r>
              <a:rPr lang="en-US" sz="2800" smtClean="0">
                <a:cs typeface="Arial" pitchFamily="34" charset="0"/>
              </a:rPr>
              <a:t>X</a:t>
            </a:r>
            <a:r>
              <a:rPr lang="en-US" sz="2800" baseline="30000" smtClean="0">
                <a:cs typeface="Arial" pitchFamily="34" charset="0"/>
              </a:rPr>
              <a:t>3 </a:t>
            </a:r>
            <a:r>
              <a:rPr lang="en-US" sz="2800" smtClean="0">
                <a:cs typeface="Arial" pitchFamily="34" charset="0"/>
              </a:rPr>
              <a:t>+ … + </a:t>
            </a:r>
            <a:r>
              <a:rPr lang="el-GR" sz="2800" smtClean="0">
                <a:cs typeface="Arial" pitchFamily="34" charset="0"/>
              </a:rPr>
              <a:t>β</a:t>
            </a:r>
            <a:r>
              <a:rPr lang="en-US" sz="2800" baseline="-25000" smtClean="0">
                <a:cs typeface="Arial" pitchFamily="34" charset="0"/>
              </a:rPr>
              <a:t>7</a:t>
            </a:r>
            <a:r>
              <a:rPr lang="en-US" sz="2800" smtClean="0">
                <a:cs typeface="Arial" pitchFamily="34" charset="0"/>
              </a:rPr>
              <a:t>X</a:t>
            </a:r>
            <a:r>
              <a:rPr lang="en-US" sz="2800" baseline="30000" smtClean="0">
                <a:cs typeface="Arial" pitchFamily="34" charset="0"/>
              </a:rPr>
              <a:t>7</a:t>
            </a:r>
            <a:endParaRPr lang="en-US" sz="2800" baseline="30000" smtClean="0"/>
          </a:p>
          <a:p>
            <a:pPr eaLnBrk="1" hangingPunct="1">
              <a:spcBef>
                <a:spcPts val="600"/>
              </a:spcBef>
              <a:spcAft>
                <a:spcPts val="600"/>
              </a:spcAft>
            </a:pPr>
            <a:r>
              <a:rPr lang="en-US" sz="2800" smtClean="0"/>
              <a:t>But too many terms will be difficult to interpret and will not give good predictions</a:t>
            </a:r>
          </a:p>
          <a:p>
            <a:pPr eaLnBrk="1" hangingPunct="1">
              <a:spcBef>
                <a:spcPts val="600"/>
              </a:spcBef>
              <a:spcAft>
                <a:spcPts val="600"/>
              </a:spcAft>
            </a:pPr>
            <a:r>
              <a:rPr lang="en-US" sz="2800" smtClean="0"/>
              <a:t>So keep model as low order as possible</a:t>
            </a:r>
          </a:p>
        </p:txBody>
      </p:sp>
    </p:spTree>
    <p:extLst>
      <p:ext uri="{BB962C8B-B14F-4D97-AF65-F5344CB8AC3E}">
        <p14:creationId xmlns:p14="http://schemas.microsoft.com/office/powerpoint/2010/main" val="176416574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33123" name="Slide Number Placeholder 5"/>
          <p:cNvSpPr>
            <a:spLocks noGrp="1"/>
          </p:cNvSpPr>
          <p:nvPr>
            <p:ph type="sldNum" sz="quarter" idx="12"/>
          </p:nvPr>
        </p:nvSpPr>
        <p:spPr>
          <a:noFill/>
        </p:spPr>
        <p:txBody>
          <a:bodyPr/>
          <a:lstStyle/>
          <a:p>
            <a:fld id="{090B1922-7A50-457C-8A20-8943C909FB4D}" type="slidenum">
              <a:rPr lang="en-US" smtClean="0"/>
              <a:pPr/>
              <a:t>261</a:t>
            </a:fld>
            <a:endParaRPr lang="en-US" smtClean="0"/>
          </a:p>
        </p:txBody>
      </p:sp>
      <p:sp>
        <p:nvSpPr>
          <p:cNvPr id="133124" name="Rectangle 2"/>
          <p:cNvSpPr>
            <a:spLocks noGrp="1" noChangeArrowheads="1"/>
          </p:cNvSpPr>
          <p:nvPr>
            <p:ph type="title"/>
          </p:nvPr>
        </p:nvSpPr>
        <p:spPr/>
        <p:txBody>
          <a:bodyPr/>
          <a:lstStyle/>
          <a:p>
            <a:pPr eaLnBrk="1" hangingPunct="1"/>
            <a:r>
              <a:rPr lang="en-US" smtClean="0"/>
              <a:t>Multiple Linear Regression</a:t>
            </a:r>
          </a:p>
        </p:txBody>
      </p:sp>
      <p:sp>
        <p:nvSpPr>
          <p:cNvPr id="133125" name="Rectangle 3"/>
          <p:cNvSpPr>
            <a:spLocks noGrp="1" noChangeArrowheads="1"/>
          </p:cNvSpPr>
          <p:nvPr>
            <p:ph type="body" idx="1"/>
          </p:nvPr>
        </p:nvSpPr>
        <p:spPr>
          <a:xfrm>
            <a:off x="457200" y="1219200"/>
            <a:ext cx="8229600" cy="4906963"/>
          </a:xfrm>
        </p:spPr>
        <p:txBody>
          <a:bodyPr/>
          <a:lstStyle/>
          <a:p>
            <a:pPr eaLnBrk="1" hangingPunct="1"/>
            <a:r>
              <a:rPr lang="en-US" sz="2800" smtClean="0"/>
              <a:t>For Multiple Linear Regression use </a:t>
            </a:r>
            <a:r>
              <a:rPr lang="en-US" sz="2800" b="1" smtClean="0">
                <a:solidFill>
                  <a:srgbClr val="0000FF"/>
                </a:solidFill>
              </a:rPr>
              <a:t>Adjusted R</a:t>
            </a:r>
            <a:r>
              <a:rPr lang="en-US" sz="2800" b="1" baseline="30000" smtClean="0">
                <a:solidFill>
                  <a:srgbClr val="0000FF"/>
                </a:solidFill>
              </a:rPr>
              <a:t>2</a:t>
            </a:r>
            <a:r>
              <a:rPr lang="en-US" sz="2800" baseline="30000" smtClean="0"/>
              <a:t> </a:t>
            </a:r>
            <a:r>
              <a:rPr lang="en-US" sz="2800" smtClean="0"/>
              <a:t>to measure model adequacy</a:t>
            </a:r>
          </a:p>
          <a:p>
            <a:pPr eaLnBrk="1" hangingPunct="1"/>
            <a:r>
              <a:rPr lang="en-US" sz="2800" b="1" smtClean="0">
                <a:solidFill>
                  <a:srgbClr val="0000FF"/>
                </a:solidFill>
              </a:rPr>
              <a:t>Adjusted R</a:t>
            </a:r>
            <a:r>
              <a:rPr lang="en-US" sz="2800" b="1" baseline="30000" smtClean="0">
                <a:solidFill>
                  <a:srgbClr val="0000FF"/>
                </a:solidFill>
              </a:rPr>
              <a:t>2 </a:t>
            </a:r>
            <a:r>
              <a:rPr lang="en-US" sz="2800" smtClean="0"/>
              <a:t>will not automatically increase as terms added to model.</a:t>
            </a:r>
          </a:p>
          <a:p>
            <a:pPr eaLnBrk="1" hangingPunct="1"/>
            <a:r>
              <a:rPr lang="en-US" sz="2800" smtClean="0"/>
              <a:t>R</a:t>
            </a:r>
            <a:r>
              <a:rPr lang="en-US" sz="2800" baseline="30000" smtClean="0"/>
              <a:t>2</a:t>
            </a:r>
            <a:r>
              <a:rPr lang="en-US" sz="2800" smtClean="0"/>
              <a:t> adjusted by the number of terms in model</a:t>
            </a:r>
          </a:p>
          <a:p>
            <a:pPr eaLnBrk="1" hangingPunct="1"/>
            <a:endParaRPr lang="en-US" sz="2800" smtClean="0"/>
          </a:p>
          <a:p>
            <a:pPr eaLnBrk="1" hangingPunct="1"/>
            <a:endParaRPr lang="en-US" sz="2800" smtClean="0"/>
          </a:p>
          <a:p>
            <a:pPr eaLnBrk="1" hangingPunct="1"/>
            <a:endParaRPr lang="en-US" sz="2800" smtClean="0"/>
          </a:p>
          <a:p>
            <a:pPr eaLnBrk="1" hangingPunct="1"/>
            <a:r>
              <a:rPr lang="en-US" sz="2800" smtClean="0"/>
              <a:t>Where n = # data points and p = # terms in model (including constant)</a:t>
            </a:r>
          </a:p>
          <a:p>
            <a:pPr eaLnBrk="1" hangingPunct="1"/>
            <a:endParaRPr lang="en-US" sz="2800" smtClean="0"/>
          </a:p>
        </p:txBody>
      </p:sp>
      <p:pic>
        <p:nvPicPr>
          <p:cNvPr id="133126" name="Picture 4"/>
          <p:cNvPicPr>
            <a:picLocks noChangeAspect="1" noChangeArrowheads="1"/>
          </p:cNvPicPr>
          <p:nvPr/>
        </p:nvPicPr>
        <p:blipFill>
          <a:blip r:embed="rId2" cstate="print"/>
          <a:srcRect/>
          <a:stretch>
            <a:fillRect/>
          </a:stretch>
        </p:blipFill>
        <p:spPr bwMode="auto">
          <a:xfrm>
            <a:off x="2362200" y="3897313"/>
            <a:ext cx="3886200" cy="1103312"/>
          </a:xfrm>
          <a:prstGeom prst="rect">
            <a:avLst/>
          </a:prstGeom>
          <a:noFill/>
          <a:ln w="9525">
            <a:noFill/>
            <a:miter lim="800000"/>
            <a:headEnd/>
            <a:tailEnd/>
          </a:ln>
        </p:spPr>
      </p:pic>
    </p:spTree>
    <p:extLst>
      <p:ext uri="{BB962C8B-B14F-4D97-AF65-F5344CB8AC3E}">
        <p14:creationId xmlns:p14="http://schemas.microsoft.com/office/powerpoint/2010/main" val="178408987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500" t="18333" r="27500" b="23333"/>
          <a:stretch/>
        </p:blipFill>
        <p:spPr>
          <a:xfrm>
            <a:off x="2133600" y="3517106"/>
            <a:ext cx="4268288" cy="3112294"/>
          </a:xfrm>
          <a:prstGeom prst="rect">
            <a:avLst/>
          </a:prstGeom>
        </p:spPr>
      </p:pic>
      <p:sp>
        <p:nvSpPr>
          <p:cNvPr id="134147"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34148" name="Slide Number Placeholder 5"/>
          <p:cNvSpPr>
            <a:spLocks noGrp="1"/>
          </p:cNvSpPr>
          <p:nvPr>
            <p:ph type="sldNum" sz="quarter" idx="12"/>
          </p:nvPr>
        </p:nvSpPr>
        <p:spPr>
          <a:noFill/>
        </p:spPr>
        <p:txBody>
          <a:bodyPr/>
          <a:lstStyle/>
          <a:p>
            <a:fld id="{FB2F0395-FE9C-4146-90F5-4A6F270A0A37}" type="slidenum">
              <a:rPr lang="en-US" smtClean="0"/>
              <a:pPr/>
              <a:t>262</a:t>
            </a:fld>
            <a:endParaRPr lang="en-US" smtClean="0"/>
          </a:p>
        </p:txBody>
      </p:sp>
      <p:sp>
        <p:nvSpPr>
          <p:cNvPr id="134149" name="Rectangle 2"/>
          <p:cNvSpPr>
            <a:spLocks noGrp="1" noChangeArrowheads="1"/>
          </p:cNvSpPr>
          <p:nvPr>
            <p:ph type="title"/>
          </p:nvPr>
        </p:nvSpPr>
        <p:spPr>
          <a:xfrm>
            <a:off x="457200" y="-152400"/>
            <a:ext cx="8229600" cy="1143000"/>
          </a:xfrm>
        </p:spPr>
        <p:txBody>
          <a:bodyPr/>
          <a:lstStyle/>
          <a:p>
            <a:pPr eaLnBrk="1" hangingPunct="1"/>
            <a:r>
              <a:rPr lang="en-US" sz="4000" smtClean="0"/>
              <a:t>Truck Unload Example</a:t>
            </a:r>
          </a:p>
        </p:txBody>
      </p:sp>
      <p:sp>
        <p:nvSpPr>
          <p:cNvPr id="134150" name="Rectangle 3"/>
          <p:cNvSpPr>
            <a:spLocks noGrp="1" noChangeArrowheads="1"/>
          </p:cNvSpPr>
          <p:nvPr>
            <p:ph type="body" idx="1"/>
          </p:nvPr>
        </p:nvSpPr>
        <p:spPr>
          <a:xfrm>
            <a:off x="152400" y="838200"/>
            <a:ext cx="8229600" cy="3733800"/>
          </a:xfrm>
        </p:spPr>
        <p:txBody>
          <a:bodyPr/>
          <a:lstStyle/>
          <a:p>
            <a:pPr eaLnBrk="1" hangingPunct="1"/>
            <a:r>
              <a:rPr lang="en-US" sz="2400" dirty="0" smtClean="0"/>
              <a:t>Need to include temp</a:t>
            </a:r>
            <a:r>
              <a:rPr lang="en-US" sz="2400" baseline="30000" dirty="0" smtClean="0"/>
              <a:t>2</a:t>
            </a:r>
            <a:r>
              <a:rPr lang="en-US" sz="2400" dirty="0" smtClean="0"/>
              <a:t> term in model</a:t>
            </a:r>
          </a:p>
          <a:p>
            <a:pPr eaLnBrk="1" hangingPunct="1"/>
            <a:r>
              <a:rPr lang="en-US" sz="2400" dirty="0" smtClean="0"/>
              <a:t>Still use Minitab Regression for multiple linear regression</a:t>
            </a:r>
          </a:p>
          <a:p>
            <a:pPr eaLnBrk="1" hangingPunct="1">
              <a:buFont typeface="Wingdings" pitchFamily="2" charset="2"/>
              <a:buChar char="Ø"/>
            </a:pPr>
            <a:r>
              <a:rPr lang="en-US" sz="2400" dirty="0" smtClean="0"/>
              <a:t>Stat</a:t>
            </a:r>
          </a:p>
          <a:p>
            <a:pPr lvl="1" eaLnBrk="1" hangingPunct="1">
              <a:buFont typeface="Wingdings" pitchFamily="2" charset="2"/>
              <a:buChar char="Ø"/>
            </a:pPr>
            <a:r>
              <a:rPr lang="en-US" sz="2400" dirty="0" smtClean="0"/>
              <a:t>Regression</a:t>
            </a:r>
          </a:p>
          <a:p>
            <a:pPr lvl="2" eaLnBrk="1" hangingPunct="1">
              <a:buFont typeface="Wingdings" pitchFamily="2" charset="2"/>
              <a:buChar char="Ø"/>
            </a:pPr>
            <a:r>
              <a:rPr lang="en-US" dirty="0" smtClean="0"/>
              <a:t> Regression</a:t>
            </a:r>
          </a:p>
        </p:txBody>
      </p:sp>
      <p:sp>
        <p:nvSpPr>
          <p:cNvPr id="9" name="Oval 8"/>
          <p:cNvSpPr/>
          <p:nvPr/>
        </p:nvSpPr>
        <p:spPr>
          <a:xfrm>
            <a:off x="3035181" y="4267200"/>
            <a:ext cx="1219200" cy="381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 name="Picture 2"/>
          <p:cNvPicPr>
            <a:picLocks noChangeAspect="1"/>
          </p:cNvPicPr>
          <p:nvPr/>
        </p:nvPicPr>
        <p:blipFill rotWithShape="1">
          <a:blip r:embed="rId3"/>
          <a:srcRect t="28890" r="78699" b="14180"/>
          <a:stretch/>
        </p:blipFill>
        <p:spPr>
          <a:xfrm>
            <a:off x="6415598" y="1996867"/>
            <a:ext cx="2534361" cy="3810000"/>
          </a:xfrm>
          <a:prstGeom prst="rect">
            <a:avLst/>
          </a:prstGeom>
        </p:spPr>
      </p:pic>
    </p:spTree>
    <p:extLst>
      <p:ext uri="{BB962C8B-B14F-4D97-AF65-F5344CB8AC3E}">
        <p14:creationId xmlns:p14="http://schemas.microsoft.com/office/powerpoint/2010/main" val="132001308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a:xfrm flipH="1">
            <a:off x="5943600" y="3503065"/>
            <a:ext cx="1752600" cy="190237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362200" y="3886200"/>
            <a:ext cx="1295400" cy="4572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5791200" y="1973186"/>
            <a:ext cx="1524000" cy="48426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5105400" y="5338271"/>
            <a:ext cx="838200" cy="6096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228600" y="6021936"/>
            <a:ext cx="7162800" cy="6858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5174" name="Content Placeholder 2"/>
          <p:cNvSpPr>
            <a:spLocks noGrp="1"/>
          </p:cNvSpPr>
          <p:nvPr>
            <p:ph idx="1"/>
          </p:nvPr>
        </p:nvSpPr>
        <p:spPr>
          <a:xfrm>
            <a:off x="283792" y="634754"/>
            <a:ext cx="8839200" cy="4525963"/>
          </a:xfrm>
        </p:spPr>
        <p:txBody>
          <a:bodyPr/>
          <a:lstStyle/>
          <a:p>
            <a:pPr>
              <a:spcBef>
                <a:spcPct val="0"/>
              </a:spcBef>
              <a:buFontTx/>
              <a:buNone/>
            </a:pPr>
            <a:r>
              <a:rPr lang="en-US" sz="1800" b="1" dirty="0">
                <a:latin typeface="Courier New" pitchFamily="49" charset="0"/>
                <a:cs typeface="Courier New" pitchFamily="49" charset="0"/>
              </a:rPr>
              <a:t>Regression Analysis: unload time versus temp, temp^2 </a:t>
            </a:r>
            <a:endParaRPr lang="en-US" sz="1800" b="1" dirty="0" smtClean="0">
              <a:latin typeface="Courier New" pitchFamily="49" charset="0"/>
              <a:cs typeface="Courier New" pitchFamily="49" charset="0"/>
            </a:endParaRPr>
          </a:p>
          <a:p>
            <a:pPr>
              <a:spcBef>
                <a:spcPct val="0"/>
              </a:spcBef>
              <a:buFontTx/>
              <a:buNone/>
            </a:pPr>
            <a:endParaRPr lang="en-US" sz="1600" b="1" dirty="0" smtClean="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Analysis of </a:t>
            </a:r>
            <a:r>
              <a:rPr lang="en-US" sz="1600" dirty="0" smtClean="0">
                <a:latin typeface="Courier New" pitchFamily="49" charset="0"/>
                <a:cs typeface="Courier New" pitchFamily="49" charset="0"/>
              </a:rPr>
              <a:t>Variance</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Source         DF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MS  F-Value  P-Value</a:t>
            </a:r>
          </a:p>
          <a:p>
            <a:pPr>
              <a:spcBef>
                <a:spcPct val="0"/>
              </a:spcBef>
              <a:buFontTx/>
              <a:buNone/>
            </a:pPr>
            <a:r>
              <a:rPr lang="en-US" sz="1600" dirty="0">
                <a:latin typeface="Courier New" pitchFamily="49" charset="0"/>
                <a:cs typeface="Courier New" pitchFamily="49" charset="0"/>
              </a:rPr>
              <a:t>Regression      2  656.87  328.433    32.25    0.000</a:t>
            </a:r>
          </a:p>
          <a:p>
            <a:pPr>
              <a:spcBef>
                <a:spcPct val="0"/>
              </a:spcBef>
              <a:buFontTx/>
              <a:buNone/>
            </a:pPr>
            <a:r>
              <a:rPr lang="en-US" sz="1600" dirty="0">
                <a:latin typeface="Courier New" pitchFamily="49" charset="0"/>
                <a:cs typeface="Courier New" pitchFamily="49" charset="0"/>
              </a:rPr>
              <a:t>  temp          1  645.81  645.810    63.42    0.000</a:t>
            </a:r>
          </a:p>
          <a:p>
            <a:pPr>
              <a:spcBef>
                <a:spcPct val="0"/>
              </a:spcBef>
              <a:buFontTx/>
              <a:buNone/>
            </a:pPr>
            <a:r>
              <a:rPr lang="en-US" sz="1600" dirty="0">
                <a:latin typeface="Courier New" pitchFamily="49" charset="0"/>
                <a:cs typeface="Courier New" pitchFamily="49" charset="0"/>
              </a:rPr>
              <a:t>  temp^2        1  619.15  619.147    60.80    0.000</a:t>
            </a:r>
          </a:p>
          <a:p>
            <a:pPr>
              <a:spcBef>
                <a:spcPct val="0"/>
              </a:spcBef>
              <a:buFontTx/>
              <a:buNone/>
            </a:pPr>
            <a:r>
              <a:rPr lang="en-US" sz="1600" dirty="0">
                <a:latin typeface="Courier New" pitchFamily="49" charset="0"/>
                <a:cs typeface="Courier New" pitchFamily="49" charset="0"/>
              </a:rPr>
              <a:t>Error          15  152.75   10.183</a:t>
            </a:r>
          </a:p>
          <a:p>
            <a:pPr>
              <a:spcBef>
                <a:spcPct val="0"/>
              </a:spcBef>
              <a:buFontTx/>
              <a:buNone/>
            </a:pPr>
            <a:r>
              <a:rPr lang="en-US" sz="1600" dirty="0">
                <a:latin typeface="Courier New" pitchFamily="49" charset="0"/>
                <a:cs typeface="Courier New" pitchFamily="49" charset="0"/>
              </a:rPr>
              <a:t>  Lack-of-Fit   3   67.41   22.471     3.16    0.064</a:t>
            </a:r>
          </a:p>
          <a:p>
            <a:pPr>
              <a:spcBef>
                <a:spcPct val="0"/>
              </a:spcBef>
              <a:buFontTx/>
              <a:buNone/>
            </a:pPr>
            <a:r>
              <a:rPr lang="en-US" sz="1600" dirty="0">
                <a:latin typeface="Courier New" pitchFamily="49" charset="0"/>
                <a:cs typeface="Courier New" pitchFamily="49" charset="0"/>
              </a:rPr>
              <a:t>  Pure Error   12   85.33    7.111</a:t>
            </a:r>
          </a:p>
          <a:p>
            <a:pPr>
              <a:spcBef>
                <a:spcPct val="0"/>
              </a:spcBef>
              <a:buFontTx/>
              <a:buNone/>
            </a:pPr>
            <a:r>
              <a:rPr lang="en-US" sz="1600" dirty="0">
                <a:latin typeface="Courier New" pitchFamily="49" charset="0"/>
                <a:cs typeface="Courier New" pitchFamily="49" charset="0"/>
              </a:rPr>
              <a:t>Total          17  809.61</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Model </a:t>
            </a:r>
            <a:r>
              <a:rPr lang="en-US" sz="1600" dirty="0" smtClean="0">
                <a:latin typeface="Courier New" pitchFamily="49" charset="0"/>
                <a:cs typeface="Courier New" pitchFamily="49" charset="0"/>
              </a:rPr>
              <a:t>Summary</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      S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pred</a:t>
            </a:r>
            <a:r>
              <a:rPr lang="en-US" sz="1600" dirty="0">
                <a:latin typeface="Courier New" pitchFamily="49" charset="0"/>
                <a:cs typeface="Courier New" pitchFamily="49" charset="0"/>
              </a:rPr>
              <a:t>)</a:t>
            </a:r>
          </a:p>
          <a:p>
            <a:pPr>
              <a:spcBef>
                <a:spcPct val="0"/>
              </a:spcBef>
              <a:buFontTx/>
              <a:buNone/>
            </a:pPr>
            <a:r>
              <a:rPr lang="en-US" sz="1600" dirty="0">
                <a:latin typeface="Courier New" pitchFamily="49" charset="0"/>
                <a:cs typeface="Courier New" pitchFamily="49" charset="0"/>
              </a:rPr>
              <a:t>3.19108  81.13%     78.62%      72.20%</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smtClean="0">
                <a:latin typeface="Courier New" pitchFamily="49" charset="0"/>
                <a:cs typeface="Courier New" pitchFamily="49" charset="0"/>
              </a:rPr>
              <a:t>Coefficients</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Term          </a:t>
            </a:r>
            <a:r>
              <a:rPr lang="en-US" sz="1600" dirty="0" err="1">
                <a:latin typeface="Courier New" pitchFamily="49" charset="0"/>
                <a:cs typeface="Courier New" pitchFamily="49" charset="0"/>
              </a:rPr>
              <a:t>Coef</a:t>
            </a:r>
            <a:r>
              <a:rPr lang="en-US" sz="1600" dirty="0">
                <a:latin typeface="Courier New" pitchFamily="49" charset="0"/>
                <a:cs typeface="Courier New" pitchFamily="49" charset="0"/>
              </a:rPr>
              <a:t>  SE </a:t>
            </a:r>
            <a:r>
              <a:rPr lang="en-US" sz="1600" dirty="0" err="1">
                <a:latin typeface="Courier New" pitchFamily="49" charset="0"/>
                <a:cs typeface="Courier New" pitchFamily="49" charset="0"/>
              </a:rPr>
              <a:t>Coef</a:t>
            </a:r>
            <a:r>
              <a:rPr lang="en-US" sz="1600" dirty="0">
                <a:latin typeface="Courier New" pitchFamily="49" charset="0"/>
                <a:cs typeface="Courier New" pitchFamily="49" charset="0"/>
              </a:rPr>
              <a:t>  T-Value  P-Value    VIF</a:t>
            </a:r>
          </a:p>
          <a:p>
            <a:pPr>
              <a:spcBef>
                <a:spcPct val="0"/>
              </a:spcBef>
              <a:buFontTx/>
              <a:buNone/>
            </a:pPr>
            <a:r>
              <a:rPr lang="en-US" sz="1600" dirty="0">
                <a:latin typeface="Courier New" pitchFamily="49" charset="0"/>
                <a:cs typeface="Courier New" pitchFamily="49" charset="0"/>
              </a:rPr>
              <a:t>Constant     -55.7     12.2    -4.56    0.000</a:t>
            </a:r>
          </a:p>
          <a:p>
            <a:pPr>
              <a:spcBef>
                <a:spcPct val="0"/>
              </a:spcBef>
              <a:buFontTx/>
              <a:buNone/>
            </a:pPr>
            <a:r>
              <a:rPr lang="en-US" sz="1600" dirty="0">
                <a:latin typeface="Courier New" pitchFamily="49" charset="0"/>
                <a:cs typeface="Courier New" pitchFamily="49" charset="0"/>
              </a:rPr>
              <a:t>temp         3.141    0.394     7.96    0.000  80.22</a:t>
            </a:r>
          </a:p>
          <a:p>
            <a:pPr>
              <a:spcBef>
                <a:spcPct val="0"/>
              </a:spcBef>
              <a:buFontTx/>
              <a:buNone/>
            </a:pPr>
            <a:r>
              <a:rPr lang="en-US" sz="1600" dirty="0">
                <a:latin typeface="Courier New" pitchFamily="49" charset="0"/>
                <a:cs typeface="Courier New" pitchFamily="49" charset="0"/>
              </a:rPr>
              <a:t>temp^2    -</a:t>
            </a:r>
            <a:r>
              <a:rPr lang="en-US" sz="1600" dirty="0" smtClean="0">
                <a:latin typeface="Courier New" pitchFamily="49" charset="0"/>
                <a:cs typeface="Courier New" pitchFamily="49" charset="0"/>
              </a:rPr>
              <a:t>0.02351  </a:t>
            </a:r>
            <a:r>
              <a:rPr lang="en-US" sz="1600" dirty="0">
                <a:latin typeface="Courier New" pitchFamily="49" charset="0"/>
                <a:cs typeface="Courier New" pitchFamily="49" charset="0"/>
              </a:rPr>
              <a:t>0.00302    -7.80    0.000  </a:t>
            </a:r>
            <a:r>
              <a:rPr lang="en-US" sz="1600" dirty="0" smtClean="0">
                <a:latin typeface="Courier New" pitchFamily="49" charset="0"/>
                <a:cs typeface="Courier New" pitchFamily="49" charset="0"/>
              </a:rPr>
              <a:t>80.22</a:t>
            </a:r>
            <a:endParaRPr lang="en-US" sz="1600" dirty="0">
              <a:latin typeface="Courier New" pitchFamily="49" charset="0"/>
              <a:cs typeface="Courier New" pitchFamily="49" charset="0"/>
            </a:endParaRP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Regression </a:t>
            </a:r>
            <a:r>
              <a:rPr lang="en-US" sz="1600" dirty="0" smtClean="0">
                <a:latin typeface="Courier New" pitchFamily="49" charset="0"/>
                <a:cs typeface="Courier New" pitchFamily="49" charset="0"/>
              </a:rPr>
              <a:t>Equation</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unload time = -55.7 + 3.141 temp - 0.02351 temp^2</a:t>
            </a:r>
          </a:p>
          <a:p>
            <a:pPr>
              <a:spcBef>
                <a:spcPct val="0"/>
              </a:spcBef>
              <a:buFontTx/>
              <a:buNone/>
            </a:pPr>
            <a:endParaRPr lang="en-US" sz="1600" dirty="0" smtClean="0">
              <a:latin typeface="Courier New" pitchFamily="49" charset="0"/>
              <a:cs typeface="Courier New" pitchFamily="49" charset="0"/>
            </a:endParaRPr>
          </a:p>
        </p:txBody>
      </p:sp>
      <p:sp>
        <p:nvSpPr>
          <p:cNvPr id="135175" name="Title 1"/>
          <p:cNvSpPr>
            <a:spLocks noGrp="1"/>
          </p:cNvSpPr>
          <p:nvPr>
            <p:ph type="title"/>
          </p:nvPr>
        </p:nvSpPr>
        <p:spPr>
          <a:xfrm>
            <a:off x="533400" y="-152400"/>
            <a:ext cx="8229600" cy="1143000"/>
          </a:xfrm>
        </p:spPr>
        <p:txBody>
          <a:bodyPr/>
          <a:lstStyle/>
          <a:p>
            <a:r>
              <a:rPr lang="en-US" dirty="0" smtClean="0"/>
              <a:t>Truck Unload Example</a:t>
            </a:r>
          </a:p>
        </p:txBody>
      </p:sp>
      <p:sp>
        <p:nvSpPr>
          <p:cNvPr id="13517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135177" name="TextBox 9"/>
          <p:cNvSpPr txBox="1">
            <a:spLocks noChangeArrowheads="1"/>
          </p:cNvSpPr>
          <p:nvPr/>
        </p:nvSpPr>
        <p:spPr bwMode="auto">
          <a:xfrm>
            <a:off x="7696200" y="2967038"/>
            <a:ext cx="1143000" cy="461962"/>
          </a:xfrm>
          <a:prstGeom prst="rect">
            <a:avLst/>
          </a:prstGeom>
          <a:solidFill>
            <a:schemeClr val="accent1"/>
          </a:solidFill>
          <a:ln w="9525">
            <a:solidFill>
              <a:schemeClr val="accent1"/>
            </a:solidFill>
            <a:miter lim="800000"/>
            <a:headEnd/>
            <a:tailEnd/>
          </a:ln>
        </p:spPr>
        <p:txBody>
          <a:bodyPr>
            <a:spAutoFit/>
          </a:bodyPr>
          <a:lstStyle/>
          <a:p>
            <a:pPr algn="ctr"/>
            <a:r>
              <a:rPr lang="en-US" sz="2400"/>
              <a:t>same</a:t>
            </a:r>
          </a:p>
        </p:txBody>
      </p:sp>
      <p:cxnSp>
        <p:nvCxnSpPr>
          <p:cNvPr id="12" name="Straight Arrow Connector 11"/>
          <p:cNvCxnSpPr>
            <a:stCxn id="135177" idx="1"/>
          </p:cNvCxnSpPr>
          <p:nvPr/>
        </p:nvCxnSpPr>
        <p:spPr>
          <a:xfrm flipH="1" flipV="1">
            <a:off x="7010400" y="2422922"/>
            <a:ext cx="685800" cy="77509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263</a:t>
            </a:fld>
            <a:endParaRPr lang="en-US"/>
          </a:p>
        </p:txBody>
      </p:sp>
    </p:spTree>
    <p:extLst>
      <p:ext uri="{BB962C8B-B14F-4D97-AF65-F5344CB8AC3E}">
        <p14:creationId xmlns:p14="http://schemas.microsoft.com/office/powerpoint/2010/main" val="284179258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73821" y="2926931"/>
            <a:ext cx="7772400" cy="457200"/>
          </a:xfrm>
          <a:prstGeom prst="rect">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5857429" y="2195375"/>
            <a:ext cx="1295400" cy="4572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266700" y="1939117"/>
            <a:ext cx="838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266700" y="2624917"/>
            <a:ext cx="838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5175" name="Title 1"/>
          <p:cNvSpPr>
            <a:spLocks noGrp="1"/>
          </p:cNvSpPr>
          <p:nvPr>
            <p:ph type="title"/>
          </p:nvPr>
        </p:nvSpPr>
        <p:spPr>
          <a:xfrm>
            <a:off x="533400" y="-152400"/>
            <a:ext cx="8229600" cy="1143000"/>
          </a:xfrm>
        </p:spPr>
        <p:txBody>
          <a:bodyPr/>
          <a:lstStyle/>
          <a:p>
            <a:r>
              <a:rPr lang="en-US" dirty="0" smtClean="0"/>
              <a:t>Truck Unload Example</a:t>
            </a:r>
          </a:p>
        </p:txBody>
      </p:sp>
      <p:sp>
        <p:nvSpPr>
          <p:cNvPr id="13517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264</a:t>
            </a:fld>
            <a:endParaRPr lang="en-US"/>
          </a:p>
        </p:txBody>
      </p:sp>
      <p:sp>
        <p:nvSpPr>
          <p:cNvPr id="18" name="TextBox 17"/>
          <p:cNvSpPr txBox="1">
            <a:spLocks noChangeArrowheads="1"/>
          </p:cNvSpPr>
          <p:nvPr/>
        </p:nvSpPr>
        <p:spPr bwMode="auto">
          <a:xfrm>
            <a:off x="285216" y="4801942"/>
            <a:ext cx="8534400" cy="1631950"/>
          </a:xfrm>
          <a:prstGeom prst="rect">
            <a:avLst/>
          </a:prstGeom>
          <a:solidFill>
            <a:srgbClr val="FFCCFF"/>
          </a:solidFill>
          <a:ln w="9525">
            <a:solidFill>
              <a:schemeClr val="accent1"/>
            </a:solidFill>
            <a:miter lim="800000"/>
            <a:headEnd/>
            <a:tailEnd/>
          </a:ln>
        </p:spPr>
        <p:txBody>
          <a:bodyPr>
            <a:spAutoFit/>
          </a:bodyPr>
          <a:lstStyle/>
          <a:p>
            <a:r>
              <a:rPr lang="en-US" sz="2000"/>
              <a:t>If multiple replicates then error divided into 2 parts:</a:t>
            </a:r>
          </a:p>
          <a:p>
            <a:pPr lvl="1"/>
            <a:r>
              <a:rPr lang="en-US" sz="2000" u="sng"/>
              <a:t>Lack-of-Fit</a:t>
            </a:r>
            <a:r>
              <a:rPr lang="en-US" sz="2000"/>
              <a:t>: variation due to model inadequacy.  If lack-of-fit significant then important terms may be missing from model or model does not explain several large residuals</a:t>
            </a:r>
          </a:p>
          <a:p>
            <a:pPr lvl="1"/>
            <a:r>
              <a:rPr lang="en-US" sz="2000" u="sng"/>
              <a:t>Pure Error</a:t>
            </a:r>
            <a:r>
              <a:rPr lang="en-US" sz="2000"/>
              <a:t>: random error estimate from multiple replicates</a:t>
            </a:r>
          </a:p>
        </p:txBody>
      </p:sp>
      <p:sp>
        <p:nvSpPr>
          <p:cNvPr id="135174" name="Content Placeholder 2"/>
          <p:cNvSpPr>
            <a:spLocks noGrp="1"/>
          </p:cNvSpPr>
          <p:nvPr>
            <p:ph idx="1"/>
          </p:nvPr>
        </p:nvSpPr>
        <p:spPr>
          <a:xfrm>
            <a:off x="273821" y="890465"/>
            <a:ext cx="8839200" cy="4525963"/>
          </a:xfrm>
        </p:spPr>
        <p:txBody>
          <a:bodyPr/>
          <a:lstStyle/>
          <a:p>
            <a:pPr>
              <a:spcBef>
                <a:spcPct val="0"/>
              </a:spcBef>
              <a:buFontTx/>
              <a:buNone/>
            </a:pPr>
            <a:r>
              <a:rPr lang="en-US" sz="1800" b="1" dirty="0">
                <a:latin typeface="Courier New" pitchFamily="49" charset="0"/>
                <a:cs typeface="Courier New" pitchFamily="49" charset="0"/>
              </a:rPr>
              <a:t>Regression Analysis: unload time versus temp, temp^2 </a:t>
            </a:r>
            <a:endParaRPr lang="en-US" sz="1800" b="1" dirty="0" smtClean="0">
              <a:latin typeface="Courier New" pitchFamily="49" charset="0"/>
              <a:cs typeface="Courier New" pitchFamily="49" charset="0"/>
            </a:endParaRPr>
          </a:p>
          <a:p>
            <a:pPr>
              <a:spcBef>
                <a:spcPct val="0"/>
              </a:spcBef>
              <a:buFontTx/>
              <a:buNone/>
            </a:pPr>
            <a:endParaRPr lang="en-US" sz="1600" b="1" dirty="0" smtClean="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Analysis of </a:t>
            </a:r>
            <a:r>
              <a:rPr lang="en-US" sz="1600" dirty="0" smtClean="0">
                <a:latin typeface="Courier New" pitchFamily="49" charset="0"/>
                <a:cs typeface="Courier New" pitchFamily="49" charset="0"/>
              </a:rPr>
              <a:t>Variance</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Source         DF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MS  F-Value  P-Value</a:t>
            </a:r>
          </a:p>
          <a:p>
            <a:pPr>
              <a:spcBef>
                <a:spcPct val="0"/>
              </a:spcBef>
              <a:buFontTx/>
              <a:buNone/>
            </a:pPr>
            <a:r>
              <a:rPr lang="en-US" sz="1600" dirty="0">
                <a:latin typeface="Courier New" pitchFamily="49" charset="0"/>
                <a:cs typeface="Courier New" pitchFamily="49" charset="0"/>
              </a:rPr>
              <a:t>Regression      2  656.87  328.433    32.25    0.000</a:t>
            </a:r>
          </a:p>
          <a:p>
            <a:pPr>
              <a:spcBef>
                <a:spcPct val="0"/>
              </a:spcBef>
              <a:buFontTx/>
              <a:buNone/>
            </a:pPr>
            <a:r>
              <a:rPr lang="en-US" sz="1600" dirty="0">
                <a:latin typeface="Courier New" pitchFamily="49" charset="0"/>
                <a:cs typeface="Courier New" pitchFamily="49" charset="0"/>
              </a:rPr>
              <a:t>  temp          1  645.81  645.810    63.42    0.000</a:t>
            </a:r>
          </a:p>
          <a:p>
            <a:pPr>
              <a:spcBef>
                <a:spcPct val="0"/>
              </a:spcBef>
              <a:buFontTx/>
              <a:buNone/>
            </a:pPr>
            <a:r>
              <a:rPr lang="en-US" sz="1600" dirty="0">
                <a:latin typeface="Courier New" pitchFamily="49" charset="0"/>
                <a:cs typeface="Courier New" pitchFamily="49" charset="0"/>
              </a:rPr>
              <a:t>  temp^2        1  619.15  619.147    60.80    0.000</a:t>
            </a:r>
          </a:p>
          <a:p>
            <a:pPr>
              <a:spcBef>
                <a:spcPct val="0"/>
              </a:spcBef>
              <a:buFontTx/>
              <a:buNone/>
            </a:pPr>
            <a:r>
              <a:rPr lang="en-US" sz="1600" dirty="0">
                <a:latin typeface="Courier New" pitchFamily="49" charset="0"/>
                <a:cs typeface="Courier New" pitchFamily="49" charset="0"/>
              </a:rPr>
              <a:t>Error          15  152.75   10.183</a:t>
            </a:r>
          </a:p>
          <a:p>
            <a:pPr>
              <a:spcBef>
                <a:spcPct val="0"/>
              </a:spcBef>
              <a:buFontTx/>
              <a:buNone/>
            </a:pPr>
            <a:r>
              <a:rPr lang="en-US" sz="1600" dirty="0">
                <a:latin typeface="Courier New" pitchFamily="49" charset="0"/>
                <a:cs typeface="Courier New" pitchFamily="49" charset="0"/>
              </a:rPr>
              <a:t>  Lack-of-Fit   3   67.41   22.471     3.16    0.064</a:t>
            </a:r>
          </a:p>
          <a:p>
            <a:pPr>
              <a:spcBef>
                <a:spcPct val="0"/>
              </a:spcBef>
              <a:buFontTx/>
              <a:buNone/>
            </a:pPr>
            <a:r>
              <a:rPr lang="en-US" sz="1600" dirty="0">
                <a:latin typeface="Courier New" pitchFamily="49" charset="0"/>
                <a:cs typeface="Courier New" pitchFamily="49" charset="0"/>
              </a:rPr>
              <a:t>  Pure Error   12   85.33    7.111</a:t>
            </a:r>
          </a:p>
          <a:p>
            <a:pPr>
              <a:spcBef>
                <a:spcPct val="0"/>
              </a:spcBef>
              <a:buFontTx/>
              <a:buNone/>
            </a:pPr>
            <a:r>
              <a:rPr lang="en-US" sz="1600" dirty="0">
                <a:latin typeface="Courier New" pitchFamily="49" charset="0"/>
                <a:cs typeface="Courier New" pitchFamily="49" charset="0"/>
              </a:rPr>
              <a:t>Total          17  809.61</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Model </a:t>
            </a:r>
            <a:r>
              <a:rPr lang="en-US" sz="1600" dirty="0" smtClean="0">
                <a:latin typeface="Courier New" pitchFamily="49" charset="0"/>
                <a:cs typeface="Courier New" pitchFamily="49" charset="0"/>
              </a:rPr>
              <a:t>Summary</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      S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pred</a:t>
            </a:r>
            <a:r>
              <a:rPr lang="en-US" sz="1600" dirty="0">
                <a:latin typeface="Courier New" pitchFamily="49" charset="0"/>
                <a:cs typeface="Courier New" pitchFamily="49" charset="0"/>
              </a:rPr>
              <a:t>)</a:t>
            </a:r>
          </a:p>
          <a:p>
            <a:pPr>
              <a:spcBef>
                <a:spcPct val="0"/>
              </a:spcBef>
              <a:buFontTx/>
              <a:buNone/>
            </a:pPr>
            <a:r>
              <a:rPr lang="en-US" sz="1600" dirty="0">
                <a:latin typeface="Courier New" pitchFamily="49" charset="0"/>
                <a:cs typeface="Courier New" pitchFamily="49" charset="0"/>
              </a:rPr>
              <a:t>3.19108  81.13%     78.62%      72.20%</a:t>
            </a:r>
          </a:p>
          <a:p>
            <a:pPr>
              <a:spcBef>
                <a:spcPct val="0"/>
              </a:spcBef>
              <a:buFontTx/>
              <a:buNone/>
            </a:pPr>
            <a:endParaRPr lang="en-US" sz="1600" dirty="0">
              <a:latin typeface="Courier New" pitchFamily="49" charset="0"/>
              <a:cs typeface="Courier New" pitchFamily="49" charset="0"/>
            </a:endParaRPr>
          </a:p>
          <a:p>
            <a:pPr>
              <a:spcBef>
                <a:spcPct val="0"/>
              </a:spcBef>
              <a:buFontTx/>
              <a:buNone/>
            </a:pPr>
            <a:endParaRPr lang="en-US" sz="1600" dirty="0" smtClean="0">
              <a:latin typeface="Courier New" pitchFamily="49" charset="0"/>
              <a:cs typeface="Courier New" pitchFamily="49" charset="0"/>
            </a:endParaRPr>
          </a:p>
        </p:txBody>
      </p:sp>
      <p:sp>
        <p:nvSpPr>
          <p:cNvPr id="19" name="TextBox 16"/>
          <p:cNvSpPr txBox="1">
            <a:spLocks noChangeArrowheads="1"/>
          </p:cNvSpPr>
          <p:nvPr/>
        </p:nvSpPr>
        <p:spPr bwMode="auto">
          <a:xfrm>
            <a:off x="2898449" y="1204790"/>
            <a:ext cx="6096000" cy="400050"/>
          </a:xfrm>
          <a:prstGeom prst="rect">
            <a:avLst/>
          </a:prstGeom>
          <a:solidFill>
            <a:schemeClr val="accent1"/>
          </a:solidFill>
          <a:ln w="9525">
            <a:solidFill>
              <a:schemeClr val="accent1"/>
            </a:solidFill>
            <a:miter lim="800000"/>
            <a:headEnd/>
            <a:tailEnd/>
          </a:ln>
        </p:spPr>
        <p:txBody>
          <a:bodyPr>
            <a:spAutoFit/>
          </a:bodyPr>
          <a:lstStyle/>
          <a:p>
            <a:r>
              <a:rPr lang="en-US" sz="2000" dirty="0"/>
              <a:t>Summary for regression model (all terms) and error</a:t>
            </a:r>
          </a:p>
        </p:txBody>
      </p:sp>
    </p:spTree>
    <p:extLst>
      <p:ext uri="{BB962C8B-B14F-4D97-AF65-F5344CB8AC3E}">
        <p14:creationId xmlns:p14="http://schemas.microsoft.com/office/powerpoint/2010/main" val="131842587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495800" y="1371600"/>
            <a:ext cx="1600200" cy="80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7220" name="Content Placeholder 2"/>
          <p:cNvSpPr>
            <a:spLocks noGrp="1"/>
          </p:cNvSpPr>
          <p:nvPr>
            <p:ph idx="1"/>
          </p:nvPr>
        </p:nvSpPr>
        <p:spPr>
          <a:xfrm>
            <a:off x="152400" y="1066800"/>
            <a:ext cx="8915400" cy="4525963"/>
          </a:xfrm>
        </p:spPr>
        <p:txBody>
          <a:bodyPr/>
          <a:lstStyle/>
          <a:p>
            <a:pPr>
              <a:spcBef>
                <a:spcPct val="0"/>
              </a:spcBef>
              <a:buFontTx/>
              <a:buNone/>
            </a:pPr>
            <a:r>
              <a:rPr lang="en-US" sz="2000" dirty="0">
                <a:latin typeface="Courier New" pitchFamily="49" charset="0"/>
                <a:cs typeface="Courier New" pitchFamily="49" charset="0"/>
              </a:rPr>
              <a:t>Model Summary</a:t>
            </a:r>
          </a:p>
          <a:p>
            <a:pPr>
              <a:spcBef>
                <a:spcPct val="0"/>
              </a:spcBef>
              <a:buFontTx/>
              <a:buNone/>
            </a:pPr>
            <a:r>
              <a:rPr lang="en-US" sz="2000" dirty="0">
                <a:latin typeface="Courier New" pitchFamily="49" charset="0"/>
                <a:cs typeface="Courier New" pitchFamily="49" charset="0"/>
              </a:rPr>
              <a:t>      S    R-</a:t>
            </a:r>
            <a:r>
              <a:rPr lang="en-US" sz="2000" dirty="0" err="1">
                <a:latin typeface="Courier New" pitchFamily="49" charset="0"/>
                <a:cs typeface="Courier New" pitchFamily="49" charset="0"/>
              </a:rPr>
              <a:t>sq</a:t>
            </a:r>
            <a:r>
              <a:rPr lang="en-US" sz="2000" dirty="0">
                <a:latin typeface="Courier New" pitchFamily="49" charset="0"/>
                <a:cs typeface="Courier New" pitchFamily="49" charset="0"/>
              </a:rPr>
              <a:t>  R-</a:t>
            </a:r>
            <a:r>
              <a:rPr lang="en-US" sz="2000" dirty="0" err="1">
                <a:latin typeface="Courier New" pitchFamily="49" charset="0"/>
                <a:cs typeface="Courier New" pitchFamily="49" charset="0"/>
              </a:rPr>
              <a:t>sq</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adj</a:t>
            </a:r>
            <a:r>
              <a:rPr lang="en-US" sz="2000" dirty="0">
                <a:latin typeface="Courier New" pitchFamily="49" charset="0"/>
                <a:cs typeface="Courier New" pitchFamily="49" charset="0"/>
              </a:rPr>
              <a:t>)  R-</a:t>
            </a:r>
            <a:r>
              <a:rPr lang="en-US" sz="2000" dirty="0" err="1">
                <a:latin typeface="Courier New" pitchFamily="49" charset="0"/>
                <a:cs typeface="Courier New" pitchFamily="49" charset="0"/>
              </a:rPr>
              <a:t>sq</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pred</a:t>
            </a:r>
            <a:r>
              <a:rPr lang="en-US" sz="2000" dirty="0">
                <a:latin typeface="Courier New" pitchFamily="49" charset="0"/>
                <a:cs typeface="Courier New" pitchFamily="49" charset="0"/>
              </a:rPr>
              <a:t>)</a:t>
            </a:r>
          </a:p>
          <a:p>
            <a:pPr>
              <a:spcBef>
                <a:spcPct val="0"/>
              </a:spcBef>
              <a:buFontTx/>
              <a:buNone/>
            </a:pPr>
            <a:r>
              <a:rPr lang="en-US" sz="2000" dirty="0">
                <a:latin typeface="Courier New" pitchFamily="49" charset="0"/>
                <a:cs typeface="Courier New" pitchFamily="49" charset="0"/>
              </a:rPr>
              <a:t>3.19108  81.13%     78.62%      72.20%</a:t>
            </a:r>
          </a:p>
          <a:p>
            <a:endParaRPr lang="en-US" sz="2000" dirty="0" smtClean="0"/>
          </a:p>
          <a:p>
            <a:pPr>
              <a:buFontTx/>
              <a:buNone/>
            </a:pPr>
            <a:endParaRPr lang="en-US" sz="2000" dirty="0" smtClean="0"/>
          </a:p>
          <a:p>
            <a:r>
              <a:rPr lang="en-US" sz="2400" dirty="0" smtClean="0"/>
              <a:t>R</a:t>
            </a:r>
            <a:r>
              <a:rPr lang="en-US" sz="2400" baseline="30000" dirty="0" smtClean="0"/>
              <a:t>2</a:t>
            </a:r>
            <a:r>
              <a:rPr lang="en-US" sz="2400" dirty="0" smtClean="0"/>
              <a:t> (</a:t>
            </a:r>
            <a:r>
              <a:rPr lang="en-US" sz="2400" dirty="0" err="1" smtClean="0"/>
              <a:t>pred</a:t>
            </a:r>
            <a:r>
              <a:rPr lang="en-US" sz="2400" dirty="0" smtClean="0"/>
              <a:t>) is a measure of how well the model predicts the response.</a:t>
            </a:r>
          </a:p>
          <a:p>
            <a:endParaRPr lang="en-US" sz="2000" dirty="0" smtClean="0"/>
          </a:p>
          <a:p>
            <a:pPr lvl="1"/>
            <a:r>
              <a:rPr lang="en-US" sz="2000" u="sng" dirty="0" smtClean="0"/>
              <a:t>R</a:t>
            </a:r>
            <a:r>
              <a:rPr lang="en-US" sz="2000" u="sng" baseline="30000" dirty="0" smtClean="0"/>
              <a:t>2</a:t>
            </a:r>
            <a:r>
              <a:rPr lang="en-US" sz="2000" u="sng" dirty="0" smtClean="0"/>
              <a:t> (</a:t>
            </a:r>
            <a:r>
              <a:rPr lang="en-US" sz="2000" u="sng" dirty="0" err="1" smtClean="0"/>
              <a:t>pred</a:t>
            </a:r>
            <a:r>
              <a:rPr lang="en-US" sz="2000" u="sng" dirty="0" smtClean="0"/>
              <a:t>) </a:t>
            </a:r>
            <a:r>
              <a:rPr lang="en-US" sz="2000" dirty="0" smtClean="0"/>
              <a:t>indicates how well the model predicts responses for new observations. Larger values of R</a:t>
            </a:r>
            <a:r>
              <a:rPr lang="en-US" sz="2000" baseline="30000" dirty="0" smtClean="0"/>
              <a:t>2</a:t>
            </a:r>
            <a:r>
              <a:rPr lang="en-US" sz="2000" dirty="0" smtClean="0"/>
              <a:t> (</a:t>
            </a:r>
            <a:r>
              <a:rPr lang="en-US" sz="2000" dirty="0" err="1" smtClean="0"/>
              <a:t>pred</a:t>
            </a:r>
            <a:r>
              <a:rPr lang="en-US" sz="2000" dirty="0" smtClean="0"/>
              <a:t>) suggest models of greater predictive ability. Calculated using the PRESS Statistic.</a:t>
            </a:r>
          </a:p>
          <a:p>
            <a:endParaRPr lang="en-US" sz="2000" dirty="0" smtClean="0"/>
          </a:p>
          <a:p>
            <a:pPr lvl="1"/>
            <a:r>
              <a:rPr lang="en-US" sz="2000" u="sng" dirty="0"/>
              <a:t>PRESS</a:t>
            </a:r>
            <a:r>
              <a:rPr lang="en-US" sz="2000" dirty="0"/>
              <a:t> is the sum of squares of the prediction error. In general, the smaller the PRESS value, the better the model's predictive ability. PRESS is used to calculate the predicted R. </a:t>
            </a:r>
          </a:p>
          <a:p>
            <a:endParaRPr lang="en-US" sz="2000" dirty="0" smtClean="0"/>
          </a:p>
        </p:txBody>
      </p:sp>
      <p:sp>
        <p:nvSpPr>
          <p:cNvPr id="137219" name="Title 1"/>
          <p:cNvSpPr>
            <a:spLocks noGrp="1"/>
          </p:cNvSpPr>
          <p:nvPr>
            <p:ph type="title"/>
          </p:nvPr>
        </p:nvSpPr>
        <p:spPr/>
        <p:txBody>
          <a:bodyPr/>
          <a:lstStyle/>
          <a:p>
            <a:r>
              <a:rPr lang="en-US" smtClean="0"/>
              <a:t>Minitab General Regression</a:t>
            </a:r>
          </a:p>
        </p:txBody>
      </p:sp>
      <p:sp>
        <p:nvSpPr>
          <p:cNvPr id="137221"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265</a:t>
            </a:fld>
            <a:endParaRPr lang="en-US"/>
          </a:p>
        </p:txBody>
      </p:sp>
    </p:spTree>
    <p:extLst>
      <p:ext uri="{BB962C8B-B14F-4D97-AF65-F5344CB8AC3E}">
        <p14:creationId xmlns:p14="http://schemas.microsoft.com/office/powerpoint/2010/main" val="1038412914"/>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Content Placeholder 2"/>
          <p:cNvSpPr>
            <a:spLocks noGrp="1"/>
          </p:cNvSpPr>
          <p:nvPr>
            <p:ph idx="1"/>
          </p:nvPr>
        </p:nvSpPr>
        <p:spPr>
          <a:xfrm>
            <a:off x="283792" y="634754"/>
            <a:ext cx="8839200" cy="4525963"/>
          </a:xfrm>
        </p:spPr>
        <p:txBody>
          <a:bodyPr/>
          <a:lstStyle/>
          <a:p>
            <a:pPr>
              <a:spcBef>
                <a:spcPct val="0"/>
              </a:spcBef>
              <a:buFontTx/>
              <a:buNone/>
            </a:pPr>
            <a:r>
              <a:rPr lang="en-US" sz="1800" b="1" dirty="0">
                <a:latin typeface="Courier New" pitchFamily="49" charset="0"/>
                <a:cs typeface="Courier New" pitchFamily="49" charset="0"/>
              </a:rPr>
              <a:t>Regression Analysis: unload time versus temp, temp^2 </a:t>
            </a:r>
            <a:endParaRPr lang="en-US" sz="1800" b="1" dirty="0" smtClean="0">
              <a:latin typeface="Courier New" pitchFamily="49" charset="0"/>
              <a:cs typeface="Courier New" pitchFamily="49" charset="0"/>
            </a:endParaRPr>
          </a:p>
          <a:p>
            <a:pPr>
              <a:spcBef>
                <a:spcPct val="0"/>
              </a:spcBef>
              <a:buFontTx/>
              <a:buNone/>
            </a:pPr>
            <a:endParaRPr lang="en-US" sz="1600" b="1" dirty="0" smtClean="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Analysis of </a:t>
            </a:r>
            <a:r>
              <a:rPr lang="en-US" sz="1600" dirty="0" smtClean="0">
                <a:latin typeface="Courier New" pitchFamily="49" charset="0"/>
                <a:cs typeface="Courier New" pitchFamily="49" charset="0"/>
              </a:rPr>
              <a:t>Variance</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Source         DF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SS   </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MS  F-Value  P-Value</a:t>
            </a:r>
          </a:p>
          <a:p>
            <a:pPr>
              <a:spcBef>
                <a:spcPct val="0"/>
              </a:spcBef>
              <a:buFontTx/>
              <a:buNone/>
            </a:pPr>
            <a:r>
              <a:rPr lang="en-US" sz="1600" dirty="0">
                <a:latin typeface="Courier New" pitchFamily="49" charset="0"/>
                <a:cs typeface="Courier New" pitchFamily="49" charset="0"/>
              </a:rPr>
              <a:t>Regression      2  656.87  328.433    32.25    0.000</a:t>
            </a:r>
          </a:p>
          <a:p>
            <a:pPr>
              <a:spcBef>
                <a:spcPct val="0"/>
              </a:spcBef>
              <a:buFontTx/>
              <a:buNone/>
            </a:pPr>
            <a:r>
              <a:rPr lang="en-US" sz="1600" dirty="0">
                <a:latin typeface="Courier New" pitchFamily="49" charset="0"/>
                <a:cs typeface="Courier New" pitchFamily="49" charset="0"/>
              </a:rPr>
              <a:t>  temp          1  645.81  645.810    63.42    0.000</a:t>
            </a:r>
          </a:p>
          <a:p>
            <a:pPr>
              <a:spcBef>
                <a:spcPct val="0"/>
              </a:spcBef>
              <a:buFontTx/>
              <a:buNone/>
            </a:pPr>
            <a:r>
              <a:rPr lang="en-US" sz="1600" dirty="0">
                <a:latin typeface="Courier New" pitchFamily="49" charset="0"/>
                <a:cs typeface="Courier New" pitchFamily="49" charset="0"/>
              </a:rPr>
              <a:t>  temp^2        1  619.15  619.147    60.80    </a:t>
            </a:r>
            <a:r>
              <a:rPr lang="en-US" sz="1600" dirty="0" smtClean="0">
                <a:latin typeface="Courier New" pitchFamily="49" charset="0"/>
                <a:cs typeface="Courier New" pitchFamily="49" charset="0"/>
              </a:rPr>
              <a:t>0.000</a:t>
            </a:r>
          </a:p>
          <a:p>
            <a:pPr>
              <a:spcBef>
                <a:spcPct val="0"/>
              </a:spcBef>
              <a:buFontTx/>
              <a:buNone/>
            </a:pPr>
            <a:r>
              <a:rPr lang="en-US" sz="1600" dirty="0" smtClean="0">
                <a:latin typeface="Courier New" pitchFamily="49" charset="0"/>
                <a:cs typeface="Courier New" pitchFamily="49" charset="0"/>
              </a:rPr>
              <a:t>Error          15  152.75   10.183</a:t>
            </a:r>
          </a:p>
          <a:p>
            <a:pPr>
              <a:spcBef>
                <a:spcPct val="0"/>
              </a:spcBef>
              <a:buFontTx/>
              <a:buNone/>
            </a:pP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Lack-of-Fit   3   67.41   22.471     3.16    0.064</a:t>
            </a:r>
          </a:p>
          <a:p>
            <a:pPr>
              <a:spcBef>
                <a:spcPct val="0"/>
              </a:spcBef>
              <a:buFontTx/>
              <a:buNone/>
            </a:pPr>
            <a:r>
              <a:rPr lang="en-US" sz="1600" dirty="0">
                <a:latin typeface="Courier New" pitchFamily="49" charset="0"/>
                <a:cs typeface="Courier New" pitchFamily="49" charset="0"/>
              </a:rPr>
              <a:t>  Pure Error   12   85.33    7.111</a:t>
            </a:r>
          </a:p>
          <a:p>
            <a:pPr>
              <a:spcBef>
                <a:spcPct val="0"/>
              </a:spcBef>
              <a:buFontTx/>
              <a:buNone/>
            </a:pPr>
            <a:r>
              <a:rPr lang="en-US" sz="1600" dirty="0">
                <a:latin typeface="Courier New" pitchFamily="49" charset="0"/>
                <a:cs typeface="Courier New" pitchFamily="49" charset="0"/>
              </a:rPr>
              <a:t>Total          17  809.61</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Model </a:t>
            </a:r>
            <a:r>
              <a:rPr lang="en-US" sz="1600" dirty="0" smtClean="0">
                <a:latin typeface="Courier New" pitchFamily="49" charset="0"/>
                <a:cs typeface="Courier New" pitchFamily="49" charset="0"/>
              </a:rPr>
              <a:t>Summary</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      S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adj</a:t>
            </a:r>
            <a:r>
              <a:rPr lang="en-US" sz="1600" dirty="0">
                <a:latin typeface="Courier New" pitchFamily="49" charset="0"/>
                <a:cs typeface="Courier New" pitchFamily="49" charset="0"/>
              </a:rPr>
              <a:t>)  R-</a:t>
            </a:r>
            <a:r>
              <a:rPr lang="en-US" sz="1600" dirty="0" err="1">
                <a:latin typeface="Courier New" pitchFamily="49" charset="0"/>
                <a:cs typeface="Courier New" pitchFamily="49" charset="0"/>
              </a:rPr>
              <a:t>sq</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pred</a:t>
            </a:r>
            <a:r>
              <a:rPr lang="en-US" sz="1600" dirty="0">
                <a:latin typeface="Courier New" pitchFamily="49" charset="0"/>
                <a:cs typeface="Courier New" pitchFamily="49" charset="0"/>
              </a:rPr>
              <a:t>)</a:t>
            </a:r>
          </a:p>
          <a:p>
            <a:pPr>
              <a:spcBef>
                <a:spcPct val="0"/>
              </a:spcBef>
              <a:buFontTx/>
              <a:buNone/>
            </a:pPr>
            <a:r>
              <a:rPr lang="en-US" sz="1600" dirty="0">
                <a:latin typeface="Courier New" pitchFamily="49" charset="0"/>
                <a:cs typeface="Courier New" pitchFamily="49" charset="0"/>
              </a:rPr>
              <a:t>3.19108  81.13%     78.62%      72.20%</a:t>
            </a: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smtClean="0">
                <a:latin typeface="Courier New" pitchFamily="49" charset="0"/>
                <a:cs typeface="Courier New" pitchFamily="49" charset="0"/>
              </a:rPr>
              <a:t>Coefficients</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Term          </a:t>
            </a:r>
            <a:r>
              <a:rPr lang="en-US" sz="1600" dirty="0" err="1">
                <a:latin typeface="Courier New" pitchFamily="49" charset="0"/>
                <a:cs typeface="Courier New" pitchFamily="49" charset="0"/>
              </a:rPr>
              <a:t>Coef</a:t>
            </a:r>
            <a:r>
              <a:rPr lang="en-US" sz="1600" dirty="0">
                <a:latin typeface="Courier New" pitchFamily="49" charset="0"/>
                <a:cs typeface="Courier New" pitchFamily="49" charset="0"/>
              </a:rPr>
              <a:t>  SE </a:t>
            </a:r>
            <a:r>
              <a:rPr lang="en-US" sz="1600" dirty="0" err="1">
                <a:latin typeface="Courier New" pitchFamily="49" charset="0"/>
                <a:cs typeface="Courier New" pitchFamily="49" charset="0"/>
              </a:rPr>
              <a:t>Coef</a:t>
            </a:r>
            <a:r>
              <a:rPr lang="en-US" sz="1600" dirty="0">
                <a:latin typeface="Courier New" pitchFamily="49" charset="0"/>
                <a:cs typeface="Courier New" pitchFamily="49" charset="0"/>
              </a:rPr>
              <a:t>  T-Value  P-Value    VIF</a:t>
            </a:r>
          </a:p>
          <a:p>
            <a:pPr>
              <a:spcBef>
                <a:spcPct val="0"/>
              </a:spcBef>
              <a:buFontTx/>
              <a:buNone/>
            </a:pPr>
            <a:r>
              <a:rPr lang="en-US" sz="1600" dirty="0">
                <a:latin typeface="Courier New" pitchFamily="49" charset="0"/>
                <a:cs typeface="Courier New" pitchFamily="49" charset="0"/>
              </a:rPr>
              <a:t>Constant     -55.7     12.2    -4.56    0.000</a:t>
            </a:r>
          </a:p>
          <a:p>
            <a:pPr>
              <a:spcBef>
                <a:spcPct val="0"/>
              </a:spcBef>
              <a:buFontTx/>
              <a:buNone/>
            </a:pPr>
            <a:r>
              <a:rPr lang="en-US" sz="1600" dirty="0">
                <a:latin typeface="Courier New" pitchFamily="49" charset="0"/>
                <a:cs typeface="Courier New" pitchFamily="49" charset="0"/>
              </a:rPr>
              <a:t>temp         3.141    0.394     7.96    0.000  80.22</a:t>
            </a:r>
          </a:p>
          <a:p>
            <a:pPr>
              <a:spcBef>
                <a:spcPct val="0"/>
              </a:spcBef>
              <a:buFontTx/>
              <a:buNone/>
            </a:pPr>
            <a:r>
              <a:rPr lang="en-US" sz="1600" dirty="0">
                <a:latin typeface="Courier New" pitchFamily="49" charset="0"/>
                <a:cs typeface="Courier New" pitchFamily="49" charset="0"/>
              </a:rPr>
              <a:t>temp^2    -</a:t>
            </a:r>
            <a:r>
              <a:rPr lang="en-US" sz="1600" dirty="0" smtClean="0">
                <a:latin typeface="Courier New" pitchFamily="49" charset="0"/>
                <a:cs typeface="Courier New" pitchFamily="49" charset="0"/>
              </a:rPr>
              <a:t>0.02351  </a:t>
            </a:r>
            <a:r>
              <a:rPr lang="en-US" sz="1600" dirty="0">
                <a:latin typeface="Courier New" pitchFamily="49" charset="0"/>
                <a:cs typeface="Courier New" pitchFamily="49" charset="0"/>
              </a:rPr>
              <a:t>0.00302    -7.80    0.000  </a:t>
            </a:r>
            <a:r>
              <a:rPr lang="en-US" sz="1600" dirty="0" smtClean="0">
                <a:latin typeface="Courier New" pitchFamily="49" charset="0"/>
                <a:cs typeface="Courier New" pitchFamily="49" charset="0"/>
              </a:rPr>
              <a:t>80.22</a:t>
            </a:r>
            <a:endParaRPr lang="en-US" sz="1600" dirty="0">
              <a:latin typeface="Courier New" pitchFamily="49" charset="0"/>
              <a:cs typeface="Courier New" pitchFamily="49" charset="0"/>
            </a:endParaRPr>
          </a:p>
          <a:p>
            <a:pPr>
              <a:spcBef>
                <a:spcPct val="0"/>
              </a:spcBef>
              <a:buFontTx/>
              <a:buNone/>
            </a:pP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Regression </a:t>
            </a:r>
            <a:r>
              <a:rPr lang="en-US" sz="1600" dirty="0" smtClean="0">
                <a:latin typeface="Courier New" pitchFamily="49" charset="0"/>
                <a:cs typeface="Courier New" pitchFamily="49" charset="0"/>
              </a:rPr>
              <a:t>Equation</a:t>
            </a:r>
            <a:endParaRPr lang="en-US" sz="1600" dirty="0">
              <a:latin typeface="Courier New" pitchFamily="49" charset="0"/>
              <a:cs typeface="Courier New" pitchFamily="49" charset="0"/>
            </a:endParaRPr>
          </a:p>
          <a:p>
            <a:pPr>
              <a:spcBef>
                <a:spcPct val="0"/>
              </a:spcBef>
              <a:buFontTx/>
              <a:buNone/>
            </a:pPr>
            <a:r>
              <a:rPr lang="en-US" sz="1600" dirty="0">
                <a:latin typeface="Courier New" pitchFamily="49" charset="0"/>
                <a:cs typeface="Courier New" pitchFamily="49" charset="0"/>
              </a:rPr>
              <a:t>unload time = -55.7 + 3.141 temp - 0.02351 temp^2</a:t>
            </a:r>
          </a:p>
          <a:p>
            <a:pPr>
              <a:spcBef>
                <a:spcPct val="0"/>
              </a:spcBef>
              <a:buFontTx/>
              <a:buNone/>
            </a:pPr>
            <a:endParaRPr lang="en-US" sz="1600" dirty="0" smtClean="0">
              <a:latin typeface="Courier New" pitchFamily="49" charset="0"/>
              <a:cs typeface="Courier New" pitchFamily="49" charset="0"/>
            </a:endParaRPr>
          </a:p>
        </p:txBody>
      </p:sp>
      <p:sp>
        <p:nvSpPr>
          <p:cNvPr id="135175" name="Title 1"/>
          <p:cNvSpPr>
            <a:spLocks noGrp="1"/>
          </p:cNvSpPr>
          <p:nvPr>
            <p:ph type="title"/>
          </p:nvPr>
        </p:nvSpPr>
        <p:spPr>
          <a:xfrm>
            <a:off x="533400" y="-152400"/>
            <a:ext cx="8229600" cy="1143000"/>
          </a:xfrm>
        </p:spPr>
        <p:txBody>
          <a:bodyPr/>
          <a:lstStyle/>
          <a:p>
            <a:r>
              <a:rPr lang="en-US" dirty="0" smtClean="0"/>
              <a:t>Truck Unload Example</a:t>
            </a:r>
          </a:p>
        </p:txBody>
      </p:sp>
      <p:sp>
        <p:nvSpPr>
          <p:cNvPr id="135176"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2" name="Slide Number Placeholder 1"/>
          <p:cNvSpPr>
            <a:spLocks noGrp="1"/>
          </p:cNvSpPr>
          <p:nvPr>
            <p:ph type="sldNum" sz="quarter" idx="12"/>
          </p:nvPr>
        </p:nvSpPr>
        <p:spPr/>
        <p:txBody>
          <a:bodyPr/>
          <a:lstStyle/>
          <a:p>
            <a:pPr>
              <a:defRPr/>
            </a:pPr>
            <a:fld id="{44FDA994-1CB5-45DC-A91A-EA1F4BFE0E50}" type="slidenum">
              <a:rPr lang="en-US" smtClean="0"/>
              <a:pPr>
                <a:defRPr/>
              </a:pPr>
              <a:t>266</a:t>
            </a:fld>
            <a:endParaRPr lang="en-US"/>
          </a:p>
        </p:txBody>
      </p:sp>
      <p:sp>
        <p:nvSpPr>
          <p:cNvPr id="21" name="Text Box 4"/>
          <p:cNvSpPr txBox="1">
            <a:spLocks noChangeArrowheads="1"/>
          </p:cNvSpPr>
          <p:nvPr/>
        </p:nvSpPr>
        <p:spPr bwMode="auto">
          <a:xfrm>
            <a:off x="5791200" y="3352800"/>
            <a:ext cx="3124200" cy="1169987"/>
          </a:xfrm>
          <a:prstGeom prst="rect">
            <a:avLst/>
          </a:prstGeom>
          <a:solidFill>
            <a:srgbClr val="FF99CC"/>
          </a:solidFill>
          <a:ln w="9525">
            <a:noFill/>
            <a:miter lim="800000"/>
            <a:headEnd/>
            <a:tailEnd/>
          </a:ln>
        </p:spPr>
        <p:txBody>
          <a:bodyPr>
            <a:spAutoFit/>
          </a:bodyPr>
          <a:lstStyle/>
          <a:p>
            <a:pPr>
              <a:spcBef>
                <a:spcPct val="50000"/>
              </a:spcBef>
            </a:pPr>
            <a:r>
              <a:rPr lang="en-US" sz="2000" dirty="0"/>
              <a:t>Model a good fit to data?</a:t>
            </a:r>
          </a:p>
          <a:p>
            <a:pPr>
              <a:spcBef>
                <a:spcPct val="50000"/>
              </a:spcBef>
            </a:pPr>
            <a:r>
              <a:rPr lang="en-US" sz="2000" dirty="0"/>
              <a:t>Does temperature affect truck unload time?</a:t>
            </a:r>
          </a:p>
        </p:txBody>
      </p:sp>
      <p:sp>
        <p:nvSpPr>
          <p:cNvPr id="22" name="Text Box 5"/>
          <p:cNvSpPr txBox="1">
            <a:spLocks noChangeArrowheads="1"/>
          </p:cNvSpPr>
          <p:nvPr/>
        </p:nvSpPr>
        <p:spPr bwMode="auto">
          <a:xfrm>
            <a:off x="7315200" y="4751387"/>
            <a:ext cx="1600200" cy="862013"/>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000"/>
              <a:t>H</a:t>
            </a:r>
            <a:r>
              <a:rPr lang="en-US" sz="2000" baseline="-25000"/>
              <a:t>0</a:t>
            </a:r>
            <a:r>
              <a:rPr lang="en-US" sz="2000"/>
              <a:t>:</a:t>
            </a:r>
            <a:r>
              <a:rPr lang="el-GR" sz="2000">
                <a:cs typeface="Arial" pitchFamily="34" charset="0"/>
              </a:rPr>
              <a:t>β</a:t>
            </a:r>
            <a:r>
              <a:rPr lang="en-US" sz="2000" baseline="-25000">
                <a:cs typeface="Arial" pitchFamily="34" charset="0"/>
              </a:rPr>
              <a:t>1</a:t>
            </a:r>
            <a:r>
              <a:rPr lang="en-US" sz="2000">
                <a:cs typeface="Arial" pitchFamily="34" charset="0"/>
              </a:rPr>
              <a:t>=0</a:t>
            </a:r>
          </a:p>
          <a:p>
            <a:pPr algn="ctr">
              <a:spcBef>
                <a:spcPct val="50000"/>
              </a:spcBef>
            </a:pPr>
            <a:r>
              <a:rPr lang="en-US" sz="2000"/>
              <a:t>H</a:t>
            </a:r>
            <a:r>
              <a:rPr lang="en-US" sz="2000" baseline="-25000"/>
              <a:t>0</a:t>
            </a:r>
            <a:r>
              <a:rPr lang="en-US" sz="2000"/>
              <a:t>:</a:t>
            </a:r>
            <a:r>
              <a:rPr lang="el-GR" sz="2000"/>
              <a:t>β</a:t>
            </a:r>
            <a:r>
              <a:rPr lang="en-US" sz="2000" baseline="-25000"/>
              <a:t>2</a:t>
            </a:r>
            <a:r>
              <a:rPr lang="en-US" sz="2000">
                <a:cs typeface="Arial" pitchFamily="34" charset="0"/>
              </a:rPr>
              <a:t>=0</a:t>
            </a:r>
            <a:endParaRPr lang="el-GR" sz="2000">
              <a:cs typeface="Arial" pitchFamily="34" charset="0"/>
            </a:endParaRPr>
          </a:p>
        </p:txBody>
      </p:sp>
    </p:spTree>
    <p:extLst>
      <p:ext uri="{BB962C8B-B14F-4D97-AF65-F5344CB8AC3E}">
        <p14:creationId xmlns:p14="http://schemas.microsoft.com/office/powerpoint/2010/main" val="274610380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39267" name="Slide Number Placeholder 5"/>
          <p:cNvSpPr>
            <a:spLocks noGrp="1"/>
          </p:cNvSpPr>
          <p:nvPr>
            <p:ph type="sldNum" sz="quarter" idx="12"/>
          </p:nvPr>
        </p:nvSpPr>
        <p:spPr>
          <a:noFill/>
        </p:spPr>
        <p:txBody>
          <a:bodyPr/>
          <a:lstStyle/>
          <a:p>
            <a:fld id="{F291B3BF-0600-4EB5-BB27-50AE4D460B9C}" type="slidenum">
              <a:rPr lang="en-US" smtClean="0"/>
              <a:pPr/>
              <a:t>267</a:t>
            </a:fld>
            <a:endParaRPr lang="en-US" smtClean="0"/>
          </a:p>
        </p:txBody>
      </p:sp>
      <p:sp>
        <p:nvSpPr>
          <p:cNvPr id="139268" name="Rectangle 2"/>
          <p:cNvSpPr>
            <a:spLocks noGrp="1" noChangeArrowheads="1"/>
          </p:cNvSpPr>
          <p:nvPr>
            <p:ph type="title"/>
          </p:nvPr>
        </p:nvSpPr>
        <p:spPr/>
        <p:txBody>
          <a:bodyPr/>
          <a:lstStyle/>
          <a:p>
            <a:pPr eaLnBrk="1" hangingPunct="1"/>
            <a:r>
              <a:rPr lang="en-US" sz="4000" smtClean="0"/>
              <a:t>Truck Unload Example</a:t>
            </a:r>
            <a:br>
              <a:rPr lang="en-US" sz="4000" smtClean="0"/>
            </a:br>
            <a:r>
              <a:rPr lang="en-US" sz="4000" smtClean="0"/>
              <a:t>Regression Residual Analysis</a:t>
            </a:r>
          </a:p>
        </p:txBody>
      </p:sp>
      <p:pic>
        <p:nvPicPr>
          <p:cNvPr id="2" name="Picture 1"/>
          <p:cNvPicPr>
            <a:picLocks noChangeAspect="1"/>
          </p:cNvPicPr>
          <p:nvPr/>
        </p:nvPicPr>
        <p:blipFill>
          <a:blip r:embed="rId2"/>
          <a:stretch>
            <a:fillRect/>
          </a:stretch>
        </p:blipFill>
        <p:spPr>
          <a:xfrm>
            <a:off x="1010144" y="1507974"/>
            <a:ext cx="7123711" cy="4740426"/>
          </a:xfrm>
          <a:prstGeom prst="rect">
            <a:avLst/>
          </a:prstGeom>
        </p:spPr>
      </p:pic>
    </p:spTree>
    <p:extLst>
      <p:ext uri="{BB962C8B-B14F-4D97-AF65-F5344CB8AC3E}">
        <p14:creationId xmlns:p14="http://schemas.microsoft.com/office/powerpoint/2010/main" val="34213287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0291" name="Slide Number Placeholder 5"/>
          <p:cNvSpPr>
            <a:spLocks noGrp="1"/>
          </p:cNvSpPr>
          <p:nvPr>
            <p:ph type="sldNum" sz="quarter" idx="12"/>
          </p:nvPr>
        </p:nvSpPr>
        <p:spPr>
          <a:noFill/>
        </p:spPr>
        <p:txBody>
          <a:bodyPr/>
          <a:lstStyle/>
          <a:p>
            <a:fld id="{DA418535-2908-4EC4-B2E8-83FEC8B9FB77}" type="slidenum">
              <a:rPr lang="en-US" smtClean="0"/>
              <a:pPr/>
              <a:t>268</a:t>
            </a:fld>
            <a:endParaRPr lang="en-US" smtClean="0"/>
          </a:p>
        </p:txBody>
      </p:sp>
      <p:sp>
        <p:nvSpPr>
          <p:cNvPr id="140292" name="Rectangle 2"/>
          <p:cNvSpPr>
            <a:spLocks noGrp="1" noChangeArrowheads="1"/>
          </p:cNvSpPr>
          <p:nvPr>
            <p:ph type="title"/>
          </p:nvPr>
        </p:nvSpPr>
        <p:spPr>
          <a:xfrm>
            <a:off x="457200" y="-76200"/>
            <a:ext cx="8229600" cy="1143000"/>
          </a:xfrm>
        </p:spPr>
        <p:txBody>
          <a:bodyPr/>
          <a:lstStyle/>
          <a:p>
            <a:pPr eaLnBrk="1" hangingPunct="1"/>
            <a:r>
              <a:rPr lang="en-US" smtClean="0"/>
              <a:t>Truck Unload Example</a:t>
            </a:r>
          </a:p>
        </p:txBody>
      </p:sp>
      <p:sp>
        <p:nvSpPr>
          <p:cNvPr id="140293" name="Rectangle 3"/>
          <p:cNvSpPr>
            <a:spLocks noGrp="1" noChangeArrowheads="1"/>
          </p:cNvSpPr>
          <p:nvPr>
            <p:ph type="body" idx="1"/>
          </p:nvPr>
        </p:nvSpPr>
        <p:spPr>
          <a:xfrm>
            <a:off x="228600" y="914400"/>
            <a:ext cx="8686800" cy="5257800"/>
          </a:xfrm>
        </p:spPr>
        <p:txBody>
          <a:bodyPr/>
          <a:lstStyle/>
          <a:p>
            <a:pPr eaLnBrk="1" hangingPunct="1">
              <a:spcBef>
                <a:spcPts val="600"/>
              </a:spcBef>
              <a:spcAft>
                <a:spcPts val="600"/>
              </a:spcAft>
            </a:pPr>
            <a:r>
              <a:rPr lang="en-US" sz="2000" smtClean="0"/>
              <a:t>Predict unload time for temperature of 55</a:t>
            </a:r>
          </a:p>
          <a:p>
            <a:pPr eaLnBrk="1" hangingPunct="1">
              <a:spcBef>
                <a:spcPts val="600"/>
              </a:spcBef>
              <a:spcAft>
                <a:spcPts val="600"/>
              </a:spcAft>
              <a:buFontTx/>
              <a:buNone/>
            </a:pPr>
            <a:r>
              <a:rPr lang="en-US" sz="2000" smtClean="0"/>
              <a:t>Unload time = -55.7 + 3.14(55) – 0.0235(55</a:t>
            </a:r>
            <a:r>
              <a:rPr lang="en-US" sz="2000" baseline="30000" smtClean="0"/>
              <a:t>2</a:t>
            </a:r>
            <a:r>
              <a:rPr lang="en-US" sz="2000" smtClean="0"/>
              <a:t>) = 45.94 min</a:t>
            </a:r>
          </a:p>
          <a:p>
            <a:pPr eaLnBrk="1" hangingPunct="1">
              <a:spcBef>
                <a:spcPts val="600"/>
              </a:spcBef>
              <a:spcAft>
                <a:spcPts val="600"/>
              </a:spcAft>
            </a:pPr>
            <a:endParaRPr lang="en-US" sz="2000" smtClean="0"/>
          </a:p>
          <a:p>
            <a:pPr eaLnBrk="1" hangingPunct="1">
              <a:spcBef>
                <a:spcPts val="600"/>
              </a:spcBef>
              <a:spcAft>
                <a:spcPts val="600"/>
              </a:spcAft>
            </a:pPr>
            <a:r>
              <a:rPr lang="en-US" sz="2000" smtClean="0"/>
              <a:t>95% PI on unload time for temperature of 55</a:t>
            </a:r>
          </a:p>
          <a:p>
            <a:pPr eaLnBrk="1" hangingPunct="1">
              <a:spcBef>
                <a:spcPts val="600"/>
              </a:spcBef>
              <a:spcAft>
                <a:spcPts val="600"/>
              </a:spcAft>
            </a:pPr>
            <a:r>
              <a:rPr lang="en-US" sz="2000" smtClean="0"/>
              <a:t>In Minitab, ‘Prediction’ menu of General Regression Menu</a:t>
            </a:r>
          </a:p>
          <a:p>
            <a:pPr eaLnBrk="1" hangingPunct="1">
              <a:spcBef>
                <a:spcPts val="600"/>
              </a:spcBef>
              <a:spcAft>
                <a:spcPts val="600"/>
              </a:spcAft>
              <a:buFontTx/>
              <a:buNone/>
            </a:pPr>
            <a:endParaRPr lang="en-US" sz="2000" smtClean="0">
              <a:latin typeface="Courier New" pitchFamily="49" charset="0"/>
            </a:endParaRPr>
          </a:p>
          <a:p>
            <a:pPr eaLnBrk="1" hangingPunct="1">
              <a:spcBef>
                <a:spcPts val="600"/>
              </a:spcBef>
              <a:spcAft>
                <a:spcPts val="600"/>
              </a:spcAft>
              <a:buFontTx/>
              <a:buNone/>
            </a:pPr>
            <a:endParaRPr lang="en-US" sz="1600" smtClean="0">
              <a:latin typeface="Courier New" pitchFamily="49" charset="0"/>
            </a:endParaRPr>
          </a:p>
          <a:p>
            <a:pPr eaLnBrk="1" hangingPunct="1">
              <a:spcBef>
                <a:spcPts val="600"/>
              </a:spcBef>
              <a:spcAft>
                <a:spcPts val="600"/>
              </a:spcAft>
            </a:pPr>
            <a:endParaRPr lang="en-US" sz="1200" smtClean="0">
              <a:latin typeface="Courier New" pitchFamily="49" charset="0"/>
            </a:endParaRPr>
          </a:p>
        </p:txBody>
      </p:sp>
      <p:pic>
        <p:nvPicPr>
          <p:cNvPr id="3" name="Picture 2"/>
          <p:cNvPicPr>
            <a:picLocks noChangeAspect="1"/>
          </p:cNvPicPr>
          <p:nvPr/>
        </p:nvPicPr>
        <p:blipFill rotWithShape="1">
          <a:blip r:embed="rId2"/>
          <a:srcRect l="23260" t="21667" r="23437" b="26705"/>
          <a:stretch/>
        </p:blipFill>
        <p:spPr>
          <a:xfrm>
            <a:off x="1447800" y="3429000"/>
            <a:ext cx="5594336" cy="3048000"/>
          </a:xfrm>
          <a:prstGeom prst="rect">
            <a:avLst/>
          </a:prstGeom>
        </p:spPr>
      </p:pic>
    </p:spTree>
    <p:extLst>
      <p:ext uri="{BB962C8B-B14F-4D97-AF65-F5344CB8AC3E}">
        <p14:creationId xmlns:p14="http://schemas.microsoft.com/office/powerpoint/2010/main" val="3362292930"/>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6200" y="3786981"/>
            <a:ext cx="1219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5198952" y="3786981"/>
            <a:ext cx="2667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1316" name="Rectangle 3"/>
          <p:cNvSpPr>
            <a:spLocks noGrp="1" noChangeArrowheads="1"/>
          </p:cNvSpPr>
          <p:nvPr>
            <p:ph type="body" idx="1"/>
          </p:nvPr>
        </p:nvSpPr>
        <p:spPr>
          <a:xfrm>
            <a:off x="76200" y="1524000"/>
            <a:ext cx="9144000" cy="4525963"/>
          </a:xfrm>
        </p:spPr>
        <p:txBody>
          <a:bodyPr/>
          <a:lstStyle/>
          <a:p>
            <a:pPr>
              <a:buFontTx/>
              <a:buNone/>
            </a:pPr>
            <a:r>
              <a:rPr lang="en-US" sz="1800" dirty="0">
                <a:latin typeface="Courier New" pitchFamily="49" charset="0"/>
                <a:cs typeface="Courier New" pitchFamily="49" charset="0"/>
              </a:rPr>
              <a:t>Regression </a:t>
            </a:r>
            <a:r>
              <a:rPr lang="en-US" sz="1800" dirty="0" smtClean="0">
                <a:latin typeface="Courier New" pitchFamily="49" charset="0"/>
                <a:cs typeface="Courier New" pitchFamily="49" charset="0"/>
              </a:rPr>
              <a:t>Equation</a:t>
            </a:r>
            <a:endParaRPr lang="en-US" sz="1800" dirty="0">
              <a:latin typeface="Courier New" pitchFamily="49" charset="0"/>
              <a:cs typeface="Courier New" pitchFamily="49" charset="0"/>
            </a:endParaRPr>
          </a:p>
          <a:p>
            <a:pPr>
              <a:buFontTx/>
              <a:buNone/>
            </a:pPr>
            <a:r>
              <a:rPr lang="en-US" sz="1800" dirty="0">
                <a:latin typeface="Courier New" pitchFamily="49" charset="0"/>
                <a:cs typeface="Courier New" pitchFamily="49" charset="0"/>
              </a:rPr>
              <a:t>unload time = -55.7 + 3.141 temp - 0.02351 temp^2</a:t>
            </a:r>
          </a:p>
          <a:p>
            <a:pPr>
              <a:buFontTx/>
              <a:buNone/>
            </a:pPr>
            <a:endParaRPr lang="en-US" sz="1800" dirty="0">
              <a:latin typeface="Courier New" pitchFamily="49" charset="0"/>
              <a:cs typeface="Courier New" pitchFamily="49" charset="0"/>
            </a:endParaRPr>
          </a:p>
          <a:p>
            <a:pPr>
              <a:buFontTx/>
              <a:buNone/>
            </a:pPr>
            <a:r>
              <a:rPr lang="en-US" sz="1800" dirty="0">
                <a:latin typeface="Courier New" pitchFamily="49" charset="0"/>
                <a:cs typeface="Courier New" pitchFamily="49" charset="0"/>
              </a:rPr>
              <a:t>Variable  Setting</a:t>
            </a:r>
          </a:p>
          <a:p>
            <a:pPr>
              <a:buFontTx/>
              <a:buNone/>
            </a:pPr>
            <a:r>
              <a:rPr lang="en-US" sz="1800" dirty="0">
                <a:latin typeface="Courier New" pitchFamily="49" charset="0"/>
                <a:cs typeface="Courier New" pitchFamily="49" charset="0"/>
              </a:rPr>
              <a:t>temp           55</a:t>
            </a:r>
          </a:p>
          <a:p>
            <a:pPr>
              <a:buFontTx/>
              <a:buNone/>
            </a:pPr>
            <a:r>
              <a:rPr lang="en-US" sz="1800" dirty="0">
                <a:latin typeface="Courier New" pitchFamily="49" charset="0"/>
                <a:cs typeface="Courier New" pitchFamily="49" charset="0"/>
              </a:rPr>
              <a:t>temp^2       </a:t>
            </a:r>
            <a:r>
              <a:rPr lang="en-US" sz="1800" dirty="0" smtClean="0">
                <a:latin typeface="Courier New" pitchFamily="49" charset="0"/>
                <a:cs typeface="Courier New" pitchFamily="49" charset="0"/>
              </a:rPr>
              <a:t>3025</a:t>
            </a:r>
            <a:endParaRPr lang="en-US" sz="1800" dirty="0">
              <a:latin typeface="Courier New" pitchFamily="49" charset="0"/>
              <a:cs typeface="Courier New" pitchFamily="49" charset="0"/>
            </a:endParaRPr>
          </a:p>
          <a:p>
            <a:pPr>
              <a:buFontTx/>
              <a:buNone/>
            </a:pPr>
            <a:endParaRPr lang="en-US" sz="1800" dirty="0">
              <a:latin typeface="Courier New" pitchFamily="49" charset="0"/>
              <a:cs typeface="Courier New" pitchFamily="49" charset="0"/>
            </a:endParaRPr>
          </a:p>
          <a:p>
            <a:pPr>
              <a:buFontTx/>
              <a:buNone/>
            </a:pPr>
            <a:r>
              <a:rPr lang="en-US" sz="1800" dirty="0">
                <a:latin typeface="Courier New" pitchFamily="49" charset="0"/>
                <a:cs typeface="Courier New" pitchFamily="49" charset="0"/>
              </a:rPr>
              <a:t>    Fit   SE Fit        95% CI              95% PI</a:t>
            </a:r>
          </a:p>
          <a:p>
            <a:pPr>
              <a:buFontTx/>
              <a:buNone/>
            </a:pPr>
            <a:r>
              <a:rPr lang="en-US" sz="1800" dirty="0">
                <a:latin typeface="Courier New" pitchFamily="49" charset="0"/>
                <a:cs typeface="Courier New" pitchFamily="49" charset="0"/>
              </a:rPr>
              <a:t>45.9366  1.04580  (43.7075, 48.1657)  (38.7790, 53.0942)</a:t>
            </a:r>
          </a:p>
          <a:p>
            <a:pPr eaLnBrk="1" hangingPunct="1">
              <a:buFontTx/>
              <a:buNone/>
            </a:pPr>
            <a:endParaRPr lang="en-US" sz="1400" dirty="0" smtClean="0">
              <a:latin typeface="Courier New" pitchFamily="49" charset="0"/>
              <a:cs typeface="Courier New" pitchFamily="49" charset="0"/>
            </a:endParaRPr>
          </a:p>
        </p:txBody>
      </p:sp>
      <p:sp>
        <p:nvSpPr>
          <p:cNvPr id="141317"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1318" name="Slide Number Placeholder 5"/>
          <p:cNvSpPr>
            <a:spLocks noGrp="1"/>
          </p:cNvSpPr>
          <p:nvPr>
            <p:ph type="sldNum" sz="quarter" idx="12"/>
          </p:nvPr>
        </p:nvSpPr>
        <p:spPr>
          <a:noFill/>
        </p:spPr>
        <p:txBody>
          <a:bodyPr/>
          <a:lstStyle/>
          <a:p>
            <a:fld id="{387CA4B8-84A7-4AE3-AA5B-09C9BAAEC4C5}" type="slidenum">
              <a:rPr lang="en-US" smtClean="0"/>
              <a:pPr/>
              <a:t>269</a:t>
            </a:fld>
            <a:endParaRPr lang="en-US" smtClean="0"/>
          </a:p>
        </p:txBody>
      </p:sp>
      <p:sp>
        <p:nvSpPr>
          <p:cNvPr id="141319" name="Rectangle 2"/>
          <p:cNvSpPr>
            <a:spLocks noGrp="1" noChangeArrowheads="1"/>
          </p:cNvSpPr>
          <p:nvPr>
            <p:ph type="title"/>
          </p:nvPr>
        </p:nvSpPr>
        <p:spPr/>
        <p:txBody>
          <a:bodyPr/>
          <a:lstStyle/>
          <a:p>
            <a:pPr eaLnBrk="1" hangingPunct="1"/>
            <a:r>
              <a:rPr lang="en-US" smtClean="0"/>
              <a:t>Truck Unload Example</a:t>
            </a:r>
          </a:p>
        </p:txBody>
      </p:sp>
    </p:spTree>
    <p:extLst>
      <p:ext uri="{BB962C8B-B14F-4D97-AF65-F5344CB8AC3E}">
        <p14:creationId xmlns:p14="http://schemas.microsoft.com/office/powerpoint/2010/main" val="40877593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p:spPr>
        <p:txBody>
          <a:bodyPr/>
          <a:lstStyle/>
          <a:p>
            <a:pPr eaLnBrk="1" hangingPunct="1"/>
            <a:r>
              <a:rPr lang="en-US" smtClean="0"/>
              <a:t>Step 4: Perform Experiment</a:t>
            </a:r>
          </a:p>
        </p:txBody>
      </p:sp>
      <p:sp>
        <p:nvSpPr>
          <p:cNvPr id="53251" name="Rectangle 3"/>
          <p:cNvSpPr>
            <a:spLocks noGrp="1" noChangeArrowheads="1"/>
          </p:cNvSpPr>
          <p:nvPr>
            <p:ph type="body" idx="1"/>
          </p:nvPr>
        </p:nvSpPr>
        <p:spPr>
          <a:xfrm>
            <a:off x="381000" y="1600200"/>
            <a:ext cx="8534400" cy="4525963"/>
          </a:xfrm>
          <a:noFill/>
        </p:spPr>
        <p:txBody>
          <a:bodyPr/>
          <a:lstStyle/>
          <a:p>
            <a:pPr eaLnBrk="1" hangingPunct="1">
              <a:spcBef>
                <a:spcPts val="600"/>
              </a:spcBef>
              <a:spcAft>
                <a:spcPts val="600"/>
              </a:spcAft>
            </a:pPr>
            <a:r>
              <a:rPr lang="en-US" sz="2800" dirty="0" smtClean="0"/>
              <a:t>Choose number of replicates (number of repeated observations at same combination of factor levels) to obtain a desired degree of confidence. </a:t>
            </a:r>
          </a:p>
          <a:p>
            <a:pPr eaLnBrk="1" hangingPunct="1">
              <a:spcBef>
                <a:spcPts val="600"/>
              </a:spcBef>
              <a:spcAft>
                <a:spcPts val="600"/>
              </a:spcAft>
            </a:pPr>
            <a:r>
              <a:rPr lang="en-US" sz="2800" dirty="0" smtClean="0"/>
              <a:t>More replicates = more confidence </a:t>
            </a:r>
          </a:p>
          <a:p>
            <a:pPr eaLnBrk="1" hangingPunct="1">
              <a:spcBef>
                <a:spcPts val="600"/>
              </a:spcBef>
              <a:spcAft>
                <a:spcPts val="600"/>
              </a:spcAft>
            </a:pPr>
            <a:r>
              <a:rPr lang="en-US" sz="2800" dirty="0" smtClean="0"/>
              <a:t>More replicates = more time = more $</a:t>
            </a:r>
          </a:p>
          <a:p>
            <a:pPr eaLnBrk="1" hangingPunct="1">
              <a:spcBef>
                <a:spcPts val="600"/>
              </a:spcBef>
              <a:spcAft>
                <a:spcPts val="600"/>
              </a:spcAft>
            </a:pPr>
            <a:r>
              <a:rPr lang="en-US" sz="2800" dirty="0" smtClean="0"/>
              <a:t>DOE software packages or Taguchi methods can be used to choose sample size</a:t>
            </a:r>
          </a:p>
        </p:txBody>
      </p:sp>
      <p:sp>
        <p:nvSpPr>
          <p:cNvPr id="53252" name="Slide Number Placeholder 3"/>
          <p:cNvSpPr>
            <a:spLocks noGrp="1"/>
          </p:cNvSpPr>
          <p:nvPr>
            <p:ph type="sldNum" sz="quarter" idx="12"/>
          </p:nvPr>
        </p:nvSpPr>
        <p:spPr>
          <a:noFill/>
        </p:spPr>
        <p:txBody>
          <a:bodyPr/>
          <a:lstStyle/>
          <a:p>
            <a:fld id="{D818121D-0B59-4BDD-8FC0-805EAE25BFBF}" type="slidenum">
              <a:rPr lang="en-US" smtClean="0"/>
              <a:pPr/>
              <a:t>27</a:t>
            </a:fld>
            <a:endParaRPr lang="en-US" smtClean="0"/>
          </a:p>
        </p:txBody>
      </p:sp>
      <p:sp>
        <p:nvSpPr>
          <p:cNvPr id="53253"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2339" name="Slide Number Placeholder 5"/>
          <p:cNvSpPr>
            <a:spLocks noGrp="1"/>
          </p:cNvSpPr>
          <p:nvPr>
            <p:ph type="sldNum" sz="quarter" idx="12"/>
          </p:nvPr>
        </p:nvSpPr>
        <p:spPr>
          <a:noFill/>
        </p:spPr>
        <p:txBody>
          <a:bodyPr/>
          <a:lstStyle/>
          <a:p>
            <a:fld id="{DEDB6446-17D1-4561-9EAD-DFAA53D10802}" type="slidenum">
              <a:rPr lang="en-US" smtClean="0"/>
              <a:pPr/>
              <a:t>270</a:t>
            </a:fld>
            <a:endParaRPr lang="en-US" smtClean="0"/>
          </a:p>
        </p:txBody>
      </p:sp>
      <p:sp>
        <p:nvSpPr>
          <p:cNvPr id="142340" name="Rectangle 2"/>
          <p:cNvSpPr>
            <a:spLocks noGrp="1" noChangeArrowheads="1"/>
          </p:cNvSpPr>
          <p:nvPr>
            <p:ph type="title"/>
          </p:nvPr>
        </p:nvSpPr>
        <p:spPr/>
        <p:txBody>
          <a:bodyPr/>
          <a:lstStyle/>
          <a:p>
            <a:pPr eaLnBrk="1" hangingPunct="1"/>
            <a:r>
              <a:rPr lang="en-US" smtClean="0"/>
              <a:t>Regression Analysis</a:t>
            </a:r>
          </a:p>
        </p:txBody>
      </p:sp>
      <p:sp>
        <p:nvSpPr>
          <p:cNvPr id="142341" name="Rectangle 3"/>
          <p:cNvSpPr>
            <a:spLocks noGrp="1" noChangeArrowheads="1"/>
          </p:cNvSpPr>
          <p:nvPr>
            <p:ph type="body" idx="1"/>
          </p:nvPr>
        </p:nvSpPr>
        <p:spPr>
          <a:xfrm>
            <a:off x="457200" y="1295400"/>
            <a:ext cx="8229600" cy="5105400"/>
          </a:xfrm>
        </p:spPr>
        <p:txBody>
          <a:bodyPr/>
          <a:lstStyle/>
          <a:p>
            <a:pPr eaLnBrk="1" hangingPunct="1"/>
            <a:r>
              <a:rPr lang="en-US" sz="2800" smtClean="0"/>
              <a:t>What to do when R</a:t>
            </a:r>
            <a:r>
              <a:rPr lang="en-US" sz="2800" baseline="30000" smtClean="0"/>
              <a:t>2</a:t>
            </a:r>
            <a:r>
              <a:rPr lang="en-US" sz="2800" smtClean="0"/>
              <a:t> value not as large as you’d like?</a:t>
            </a:r>
          </a:p>
          <a:p>
            <a:pPr eaLnBrk="1" hangingPunct="1"/>
            <a:r>
              <a:rPr lang="en-US" sz="2800" smtClean="0"/>
              <a:t>Look at regression residual analysis</a:t>
            </a:r>
          </a:p>
          <a:p>
            <a:pPr lvl="1" eaLnBrk="1" hangingPunct="1"/>
            <a:r>
              <a:rPr lang="en-US" sz="2400" smtClean="0"/>
              <a:t>If residual plots look bad</a:t>
            </a:r>
          </a:p>
          <a:p>
            <a:pPr lvl="2" eaLnBrk="1" hangingPunct="1"/>
            <a:r>
              <a:rPr lang="en-US" sz="2000" smtClean="0"/>
              <a:t>Try transforming response variable</a:t>
            </a:r>
          </a:p>
          <a:p>
            <a:pPr lvl="2" eaLnBrk="1" hangingPunct="1"/>
            <a:r>
              <a:rPr lang="en-US" sz="2000" smtClean="0"/>
              <a:t>Try including higher order term(s) in model</a:t>
            </a:r>
          </a:p>
          <a:p>
            <a:pPr lvl="1" eaLnBrk="1" hangingPunct="1"/>
            <a:r>
              <a:rPr lang="en-US" sz="2400" smtClean="0"/>
              <a:t>If residual plots look good</a:t>
            </a:r>
          </a:p>
          <a:p>
            <a:pPr lvl="2" eaLnBrk="1" hangingPunct="1"/>
            <a:r>
              <a:rPr lang="en-US" sz="2000" smtClean="0"/>
              <a:t>Indication there are 1 or more significant factors not included in this data</a:t>
            </a:r>
          </a:p>
          <a:p>
            <a:pPr lvl="2" eaLnBrk="1" hangingPunct="1"/>
            <a:r>
              <a:rPr lang="en-US" sz="2000" smtClean="0"/>
              <a:t>Rethink experiment</a:t>
            </a:r>
          </a:p>
        </p:txBody>
      </p:sp>
    </p:spTree>
    <p:extLst>
      <p:ext uri="{BB962C8B-B14F-4D97-AF65-F5344CB8AC3E}">
        <p14:creationId xmlns:p14="http://schemas.microsoft.com/office/powerpoint/2010/main" val="146575121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3363" name="Slide Number Placeholder 5"/>
          <p:cNvSpPr>
            <a:spLocks noGrp="1"/>
          </p:cNvSpPr>
          <p:nvPr>
            <p:ph type="sldNum" sz="quarter" idx="12"/>
          </p:nvPr>
        </p:nvSpPr>
        <p:spPr>
          <a:noFill/>
        </p:spPr>
        <p:txBody>
          <a:bodyPr/>
          <a:lstStyle/>
          <a:p>
            <a:fld id="{A5D59DB9-6B4F-47BC-8822-DC696B8FD619}" type="slidenum">
              <a:rPr lang="en-US" smtClean="0"/>
              <a:pPr/>
              <a:t>271</a:t>
            </a:fld>
            <a:endParaRPr lang="en-US" smtClean="0"/>
          </a:p>
        </p:txBody>
      </p:sp>
      <p:sp>
        <p:nvSpPr>
          <p:cNvPr id="143364" name="Rectangle 2"/>
          <p:cNvSpPr>
            <a:spLocks noGrp="1" noChangeArrowheads="1"/>
          </p:cNvSpPr>
          <p:nvPr>
            <p:ph type="title"/>
          </p:nvPr>
        </p:nvSpPr>
        <p:spPr>
          <a:xfrm>
            <a:off x="457200" y="-152400"/>
            <a:ext cx="8229600" cy="1143000"/>
          </a:xfrm>
        </p:spPr>
        <p:txBody>
          <a:bodyPr/>
          <a:lstStyle/>
          <a:p>
            <a:pPr eaLnBrk="1" hangingPunct="1"/>
            <a:r>
              <a:rPr lang="en-US" dirty="0" smtClean="0"/>
              <a:t>Choice of Sample Size</a:t>
            </a:r>
          </a:p>
        </p:txBody>
      </p:sp>
      <p:sp>
        <p:nvSpPr>
          <p:cNvPr id="143365" name="Rectangle 3"/>
          <p:cNvSpPr>
            <a:spLocks noGrp="1" noChangeArrowheads="1"/>
          </p:cNvSpPr>
          <p:nvPr>
            <p:ph type="body" idx="1"/>
          </p:nvPr>
        </p:nvSpPr>
        <p:spPr>
          <a:xfrm>
            <a:off x="304800" y="990600"/>
            <a:ext cx="8610600" cy="5105400"/>
          </a:xfrm>
        </p:spPr>
        <p:txBody>
          <a:bodyPr/>
          <a:lstStyle/>
          <a:p>
            <a:pPr eaLnBrk="1" hangingPunct="1">
              <a:spcBef>
                <a:spcPts val="600"/>
              </a:spcBef>
              <a:spcAft>
                <a:spcPts val="600"/>
              </a:spcAft>
            </a:pPr>
            <a:r>
              <a:rPr lang="en-US" sz="2400" dirty="0" smtClean="0"/>
              <a:t>A part of any experimental design is to choose sample size </a:t>
            </a:r>
          </a:p>
          <a:p>
            <a:pPr eaLnBrk="1" hangingPunct="1">
              <a:spcBef>
                <a:spcPts val="600"/>
              </a:spcBef>
              <a:spcAft>
                <a:spcPts val="600"/>
              </a:spcAft>
            </a:pPr>
            <a:r>
              <a:rPr lang="en-US" sz="2400" b="1" dirty="0" smtClean="0">
                <a:solidFill>
                  <a:schemeClr val="accent2"/>
                </a:solidFill>
              </a:rPr>
              <a:t>How many replicates to collect at each factor level?</a:t>
            </a:r>
          </a:p>
          <a:p>
            <a:pPr eaLnBrk="1" hangingPunct="1">
              <a:spcBef>
                <a:spcPts val="600"/>
              </a:spcBef>
              <a:spcAft>
                <a:spcPts val="600"/>
              </a:spcAft>
            </a:pPr>
            <a:r>
              <a:rPr lang="en-US" sz="2400" dirty="0" smtClean="0">
                <a:cs typeface="Arial" pitchFamily="34" charset="0"/>
              </a:rPr>
              <a:t>Depends on how large a difference in </a:t>
            </a:r>
            <a:r>
              <a:rPr lang="en-US" sz="2400" dirty="0" smtClean="0"/>
              <a:t>response means at two factor levels </a:t>
            </a:r>
            <a:r>
              <a:rPr lang="en-US" sz="2400" dirty="0" smtClean="0">
                <a:cs typeface="Arial" pitchFamily="34" charset="0"/>
              </a:rPr>
              <a:t>the experimenter defines as statistically different (or the same)?</a:t>
            </a:r>
            <a:endParaRPr lang="el-GR" sz="2400" dirty="0" smtClean="0">
              <a:cs typeface="Arial" pitchFamily="34" charset="0"/>
            </a:endParaRPr>
          </a:p>
          <a:p>
            <a:pPr lvl="1" eaLnBrk="1" hangingPunct="1">
              <a:spcBef>
                <a:spcPts val="600"/>
              </a:spcBef>
              <a:spcAft>
                <a:spcPts val="600"/>
              </a:spcAft>
            </a:pPr>
            <a:r>
              <a:rPr lang="en-US" sz="2000" dirty="0" smtClean="0"/>
              <a:t>Cake baking experiment: if one factor level (# eggs) had a mean cake height of 2” and another factor level had a mean cake height of 3”, is that a significant difference?</a:t>
            </a:r>
          </a:p>
          <a:p>
            <a:pPr lvl="1" eaLnBrk="1" hangingPunct="1">
              <a:spcBef>
                <a:spcPts val="600"/>
              </a:spcBef>
              <a:spcAft>
                <a:spcPts val="600"/>
              </a:spcAft>
            </a:pPr>
            <a:r>
              <a:rPr lang="en-US" sz="2000" dirty="0" smtClean="0"/>
              <a:t>What about 2” </a:t>
            </a:r>
            <a:r>
              <a:rPr lang="en-US" sz="2000" dirty="0" err="1" smtClean="0"/>
              <a:t>vs</a:t>
            </a:r>
            <a:r>
              <a:rPr lang="en-US" sz="2000" dirty="0" smtClean="0"/>
              <a:t> 2.2”?</a:t>
            </a:r>
          </a:p>
          <a:p>
            <a:pPr eaLnBrk="1" hangingPunct="1">
              <a:spcBef>
                <a:spcPts val="600"/>
              </a:spcBef>
              <a:spcAft>
                <a:spcPts val="600"/>
              </a:spcAft>
            </a:pPr>
            <a:r>
              <a:rPr lang="en-US" sz="2400" dirty="0" smtClean="0"/>
              <a:t>In general more replicates needed to detect small effects (i.e. small difference in factor level means); fewer replicates needed to detect large difference in factor level means</a:t>
            </a:r>
          </a:p>
        </p:txBody>
      </p:sp>
    </p:spTree>
    <p:extLst>
      <p:ext uri="{BB962C8B-B14F-4D97-AF65-F5344CB8AC3E}">
        <p14:creationId xmlns:p14="http://schemas.microsoft.com/office/powerpoint/2010/main" val="159586914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4387" name="Slide Number Placeholder 5"/>
          <p:cNvSpPr>
            <a:spLocks noGrp="1"/>
          </p:cNvSpPr>
          <p:nvPr>
            <p:ph type="sldNum" sz="quarter" idx="12"/>
          </p:nvPr>
        </p:nvSpPr>
        <p:spPr>
          <a:noFill/>
        </p:spPr>
        <p:txBody>
          <a:bodyPr/>
          <a:lstStyle/>
          <a:p>
            <a:fld id="{9AC7E9AD-E4C8-456D-B83C-BD1A4A815C83}" type="slidenum">
              <a:rPr lang="en-US" smtClean="0"/>
              <a:pPr/>
              <a:t>272</a:t>
            </a:fld>
            <a:endParaRPr lang="en-US" smtClean="0"/>
          </a:p>
        </p:txBody>
      </p:sp>
      <p:sp>
        <p:nvSpPr>
          <p:cNvPr id="144388" name="Rectangle 2"/>
          <p:cNvSpPr>
            <a:spLocks noGrp="1" noChangeArrowheads="1"/>
          </p:cNvSpPr>
          <p:nvPr>
            <p:ph type="title"/>
          </p:nvPr>
        </p:nvSpPr>
        <p:spPr>
          <a:xfrm>
            <a:off x="457200" y="-76200"/>
            <a:ext cx="8229600" cy="1143000"/>
          </a:xfrm>
        </p:spPr>
        <p:txBody>
          <a:bodyPr/>
          <a:lstStyle/>
          <a:p>
            <a:pPr eaLnBrk="1" hangingPunct="1"/>
            <a:r>
              <a:rPr lang="en-US" dirty="0" smtClean="0"/>
              <a:t>Choice of Sample Size</a:t>
            </a:r>
          </a:p>
        </p:txBody>
      </p:sp>
      <p:sp>
        <p:nvSpPr>
          <p:cNvPr id="144389" name="Rectangle 3"/>
          <p:cNvSpPr>
            <a:spLocks noGrp="1" noChangeArrowheads="1"/>
          </p:cNvSpPr>
          <p:nvPr>
            <p:ph type="body" idx="1"/>
          </p:nvPr>
        </p:nvSpPr>
        <p:spPr>
          <a:xfrm>
            <a:off x="304800" y="1066800"/>
            <a:ext cx="8534400" cy="4906963"/>
          </a:xfrm>
        </p:spPr>
        <p:txBody>
          <a:bodyPr/>
          <a:lstStyle/>
          <a:p>
            <a:pPr eaLnBrk="1" hangingPunct="1">
              <a:lnSpc>
                <a:spcPct val="90000"/>
              </a:lnSpc>
            </a:pPr>
            <a:r>
              <a:rPr lang="en-US" sz="2400" dirty="0" smtClean="0">
                <a:solidFill>
                  <a:schemeClr val="accent2"/>
                </a:solidFill>
              </a:rPr>
              <a:t>Blood Coagulation example</a:t>
            </a:r>
            <a:r>
              <a:rPr lang="en-US" sz="2400" dirty="0" smtClean="0"/>
              <a:t>: conduct an experiment to investigate if diet affects the blood coagulation time (in minutes) of a chemical reaction. </a:t>
            </a:r>
          </a:p>
          <a:p>
            <a:pPr eaLnBrk="1" hangingPunct="1">
              <a:lnSpc>
                <a:spcPct val="90000"/>
              </a:lnSpc>
            </a:pPr>
            <a:r>
              <a:rPr lang="en-US" sz="2400" dirty="0" smtClean="0"/>
              <a:t>Response: blood coagulation time (min) 	</a:t>
            </a:r>
          </a:p>
          <a:p>
            <a:pPr eaLnBrk="1" hangingPunct="1">
              <a:lnSpc>
                <a:spcPct val="90000"/>
              </a:lnSpc>
            </a:pPr>
            <a:r>
              <a:rPr lang="en-US" sz="2400" dirty="0" smtClean="0"/>
              <a:t>Factor: diet</a:t>
            </a:r>
          </a:p>
          <a:p>
            <a:pPr eaLnBrk="1" hangingPunct="1">
              <a:lnSpc>
                <a:spcPct val="90000"/>
              </a:lnSpc>
            </a:pPr>
            <a:r>
              <a:rPr lang="en-US" sz="2400" dirty="0" smtClean="0"/>
              <a:t># Factor Levels: 4</a:t>
            </a:r>
          </a:p>
          <a:p>
            <a:pPr eaLnBrk="1" hangingPunct="1">
              <a:lnSpc>
                <a:spcPct val="90000"/>
              </a:lnSpc>
            </a:pPr>
            <a:endParaRPr lang="en-US" sz="2400" dirty="0" smtClean="0"/>
          </a:p>
          <a:p>
            <a:pPr eaLnBrk="1" hangingPunct="1">
              <a:lnSpc>
                <a:spcPct val="90000"/>
              </a:lnSpc>
            </a:pPr>
            <a:r>
              <a:rPr lang="en-US" sz="2400" dirty="0" smtClean="0"/>
              <a:t>We want to be able to detect a difference in the blood coagulation time </a:t>
            </a:r>
            <a:r>
              <a:rPr lang="en-US" sz="2400" u="sng" dirty="0" smtClean="0"/>
              <a:t>population</a:t>
            </a:r>
            <a:r>
              <a:rPr lang="en-US" sz="2400" dirty="0" smtClean="0"/>
              <a:t> means of 5 minutes between any two diets.  </a:t>
            </a:r>
          </a:p>
          <a:p>
            <a:pPr eaLnBrk="1" hangingPunct="1">
              <a:lnSpc>
                <a:spcPct val="90000"/>
              </a:lnSpc>
            </a:pPr>
            <a:r>
              <a:rPr lang="en-US" sz="2400" dirty="0" smtClean="0"/>
              <a:t>We want to reject H</a:t>
            </a:r>
            <a:r>
              <a:rPr lang="en-US" sz="2400" baseline="-25000" dirty="0" smtClean="0"/>
              <a:t>0 </a:t>
            </a:r>
            <a:r>
              <a:rPr lang="en-US" sz="2400" dirty="0" smtClean="0"/>
              <a:t>= </a:t>
            </a:r>
            <a:r>
              <a:rPr lang="el-GR" sz="2400" dirty="0" smtClean="0"/>
              <a:t>μ</a:t>
            </a:r>
            <a:r>
              <a:rPr lang="en-US" sz="2400" baseline="-25000" dirty="0" smtClean="0"/>
              <a:t>A</a:t>
            </a:r>
            <a:r>
              <a:rPr lang="en-US" sz="2400" dirty="0" smtClean="0"/>
              <a:t> =</a:t>
            </a:r>
            <a:r>
              <a:rPr lang="el-GR" sz="2400" dirty="0" smtClean="0"/>
              <a:t>μ</a:t>
            </a:r>
            <a:r>
              <a:rPr lang="en-US" sz="2400" baseline="-25000" dirty="0" smtClean="0"/>
              <a:t>B</a:t>
            </a:r>
            <a:r>
              <a:rPr lang="en-US" sz="2400" dirty="0" smtClean="0"/>
              <a:t>=</a:t>
            </a:r>
            <a:r>
              <a:rPr lang="el-GR" sz="2400" dirty="0" smtClean="0"/>
              <a:t>μ</a:t>
            </a:r>
            <a:r>
              <a:rPr lang="en-US" sz="2400" baseline="-25000" dirty="0" smtClean="0"/>
              <a:t>C</a:t>
            </a:r>
            <a:r>
              <a:rPr lang="en-US" sz="2400" dirty="0" smtClean="0"/>
              <a:t>=</a:t>
            </a:r>
            <a:r>
              <a:rPr lang="el-GR" sz="2400" dirty="0" smtClean="0"/>
              <a:t>μ</a:t>
            </a:r>
            <a:r>
              <a:rPr lang="en-US" sz="2400" baseline="-25000" dirty="0" smtClean="0"/>
              <a:t>D</a:t>
            </a:r>
            <a:r>
              <a:rPr lang="en-US" sz="2400" dirty="0" smtClean="0"/>
              <a:t> with probability 90% if the difference in any two factor level means is at least 5 minutes.</a:t>
            </a:r>
          </a:p>
          <a:p>
            <a:pPr eaLnBrk="1" hangingPunct="1">
              <a:lnSpc>
                <a:spcPct val="90000"/>
              </a:lnSpc>
            </a:pPr>
            <a:endParaRPr lang="en-US" sz="2400" dirty="0" smtClean="0"/>
          </a:p>
        </p:txBody>
      </p:sp>
      <p:sp>
        <p:nvSpPr>
          <p:cNvPr id="239620" name="Text Box 4"/>
          <p:cNvSpPr txBox="1">
            <a:spLocks noChangeArrowheads="1"/>
          </p:cNvSpPr>
          <p:nvPr/>
        </p:nvSpPr>
        <p:spPr bwMode="auto">
          <a:xfrm>
            <a:off x="1981200" y="6172200"/>
            <a:ext cx="3505200" cy="466725"/>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sz="2400" dirty="0"/>
              <a:t>D = max difference = </a:t>
            </a:r>
            <a:r>
              <a:rPr lang="en-US" sz="2400" dirty="0" smtClean="0"/>
              <a:t>5</a:t>
            </a:r>
            <a:endParaRPr lang="en-US" sz="2400" dirty="0"/>
          </a:p>
        </p:txBody>
      </p:sp>
      <p:sp>
        <p:nvSpPr>
          <p:cNvPr id="239623" name="Text Box 7"/>
          <p:cNvSpPr txBox="1">
            <a:spLocks noChangeArrowheads="1"/>
          </p:cNvSpPr>
          <p:nvPr/>
        </p:nvSpPr>
        <p:spPr bwMode="auto">
          <a:xfrm>
            <a:off x="6019800" y="6172200"/>
            <a:ext cx="2895600" cy="466725"/>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a:t>Power = 1-</a:t>
            </a:r>
            <a:r>
              <a:rPr lang="el-GR" sz="2400">
                <a:cs typeface="Arial" pitchFamily="34" charset="0"/>
              </a:rPr>
              <a:t>β</a:t>
            </a:r>
            <a:r>
              <a:rPr lang="en-US" sz="2400">
                <a:cs typeface="Arial" pitchFamily="34" charset="0"/>
              </a:rPr>
              <a:t> = .90</a:t>
            </a:r>
            <a:endParaRPr lang="el-GR" sz="2400">
              <a:cs typeface="Arial" pitchFamily="34" charset="0"/>
            </a:endParaRPr>
          </a:p>
        </p:txBody>
      </p:sp>
      <p:sp>
        <p:nvSpPr>
          <p:cNvPr id="239624" name="Line 8"/>
          <p:cNvSpPr>
            <a:spLocks noChangeShapeType="1"/>
          </p:cNvSpPr>
          <p:nvPr/>
        </p:nvSpPr>
        <p:spPr bwMode="auto">
          <a:xfrm flipH="1" flipV="1">
            <a:off x="8610600" y="5105400"/>
            <a:ext cx="228600" cy="1066800"/>
          </a:xfrm>
          <a:prstGeom prst="line">
            <a:avLst/>
          </a:prstGeom>
          <a:noFill/>
          <a:ln w="38100">
            <a:solidFill>
              <a:srgbClr val="FF00FF"/>
            </a:solidFill>
            <a:round/>
            <a:headEnd/>
            <a:tailEnd type="triangle" w="lg" len="lg"/>
          </a:ln>
        </p:spPr>
        <p:txBody>
          <a:bodyPr/>
          <a:lstStyle/>
          <a:p>
            <a:endParaRPr lang="en-US"/>
          </a:p>
        </p:txBody>
      </p:sp>
      <p:sp>
        <p:nvSpPr>
          <p:cNvPr id="10" name="Line 8"/>
          <p:cNvSpPr>
            <a:spLocks noChangeShapeType="1"/>
          </p:cNvSpPr>
          <p:nvPr/>
        </p:nvSpPr>
        <p:spPr bwMode="auto">
          <a:xfrm flipV="1">
            <a:off x="5029200" y="5486400"/>
            <a:ext cx="3200400" cy="685800"/>
          </a:xfrm>
          <a:prstGeom prst="line">
            <a:avLst/>
          </a:prstGeom>
          <a:noFill/>
          <a:ln w="38100">
            <a:solidFill>
              <a:srgbClr val="FF00FF"/>
            </a:solidFill>
            <a:round/>
            <a:headEnd/>
            <a:tailEnd type="triangle" w="lg" len="lg"/>
          </a:ln>
        </p:spPr>
        <p:txBody>
          <a:bodyPr/>
          <a:lstStyle/>
          <a:p>
            <a:endParaRPr lang="en-US"/>
          </a:p>
        </p:txBody>
      </p:sp>
    </p:spTree>
    <p:extLst>
      <p:ext uri="{BB962C8B-B14F-4D97-AF65-F5344CB8AC3E}">
        <p14:creationId xmlns:p14="http://schemas.microsoft.com/office/powerpoint/2010/main" val="2691636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6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6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6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0" grpId="0" animBg="1"/>
      <p:bldP spid="239623" grpId="0" animBg="1"/>
      <p:bldP spid="239624" grpId="0" animBg="1"/>
      <p:bldP spid="10"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body" idx="1"/>
          </p:nvPr>
        </p:nvSpPr>
        <p:spPr>
          <a:xfrm>
            <a:off x="457200" y="1066800"/>
            <a:ext cx="8229600" cy="5562600"/>
          </a:xfrm>
        </p:spPr>
        <p:txBody>
          <a:bodyPr/>
          <a:lstStyle/>
          <a:p>
            <a:pPr eaLnBrk="1" hangingPunct="1">
              <a:lnSpc>
                <a:spcPct val="90000"/>
              </a:lnSpc>
              <a:spcAft>
                <a:spcPct val="20000"/>
              </a:spcAft>
            </a:pPr>
            <a:r>
              <a:rPr lang="en-US" sz="2000" smtClean="0"/>
              <a:t>What is </a:t>
            </a:r>
            <a:r>
              <a:rPr lang="en-US" sz="2000" b="1" smtClean="0">
                <a:solidFill>
                  <a:srgbClr val="0000FF"/>
                </a:solidFill>
              </a:rPr>
              <a:t>Power</a:t>
            </a:r>
            <a:r>
              <a:rPr lang="en-US" sz="2000" smtClean="0"/>
              <a:t>?</a:t>
            </a:r>
          </a:p>
          <a:p>
            <a:pPr eaLnBrk="1" hangingPunct="1">
              <a:lnSpc>
                <a:spcPct val="90000"/>
              </a:lnSpc>
              <a:spcAft>
                <a:spcPct val="20000"/>
              </a:spcAft>
            </a:pPr>
            <a:r>
              <a:rPr lang="en-US" sz="2000" smtClean="0"/>
              <a:t>Remember: There are four possible outcomes for a hypothesis test. The outcomes depend on whether the null hypothesis (H</a:t>
            </a:r>
            <a:r>
              <a:rPr lang="en-US" sz="2000" baseline="-25000" smtClean="0"/>
              <a:t>0</a:t>
            </a:r>
            <a:r>
              <a:rPr lang="en-US" sz="2000" smtClean="0"/>
              <a:t>) is true or false and whether you decide to "reject" or “accept" H</a:t>
            </a:r>
            <a:r>
              <a:rPr lang="en-US" sz="2000" baseline="-25000" smtClean="0"/>
              <a:t>0</a:t>
            </a:r>
            <a:r>
              <a:rPr lang="en-US" sz="2000" smtClean="0"/>
              <a:t>. </a:t>
            </a:r>
          </a:p>
          <a:p>
            <a:pPr eaLnBrk="1" hangingPunct="1">
              <a:lnSpc>
                <a:spcPct val="90000"/>
              </a:lnSpc>
              <a:spcAft>
                <a:spcPct val="20000"/>
              </a:spcAft>
            </a:pPr>
            <a:endParaRPr lang="en-US" sz="2000" smtClean="0"/>
          </a:p>
          <a:p>
            <a:pPr eaLnBrk="1" hangingPunct="1">
              <a:lnSpc>
                <a:spcPct val="90000"/>
              </a:lnSpc>
              <a:spcAft>
                <a:spcPct val="20000"/>
              </a:spcAft>
            </a:pPr>
            <a:endParaRPr lang="en-US" sz="2000" smtClean="0"/>
          </a:p>
          <a:p>
            <a:pPr eaLnBrk="1" hangingPunct="1">
              <a:lnSpc>
                <a:spcPct val="90000"/>
              </a:lnSpc>
              <a:spcAft>
                <a:spcPct val="20000"/>
              </a:spcAft>
            </a:pPr>
            <a:endParaRPr lang="en-US" sz="2000" smtClean="0"/>
          </a:p>
          <a:p>
            <a:pPr eaLnBrk="1" hangingPunct="1">
              <a:lnSpc>
                <a:spcPct val="90000"/>
              </a:lnSpc>
              <a:spcAft>
                <a:spcPct val="20000"/>
              </a:spcAft>
            </a:pPr>
            <a:endParaRPr lang="en-US" sz="2000" smtClean="0"/>
          </a:p>
          <a:p>
            <a:pPr eaLnBrk="1" hangingPunct="1">
              <a:lnSpc>
                <a:spcPct val="90000"/>
              </a:lnSpc>
              <a:spcAft>
                <a:spcPct val="20000"/>
              </a:spcAft>
            </a:pPr>
            <a:endParaRPr lang="en-US" sz="2000" smtClean="0"/>
          </a:p>
          <a:p>
            <a:pPr eaLnBrk="1" hangingPunct="1">
              <a:lnSpc>
                <a:spcPct val="90000"/>
              </a:lnSpc>
              <a:spcAft>
                <a:spcPct val="20000"/>
              </a:spcAft>
            </a:pPr>
            <a:endParaRPr lang="en-US" sz="2000" smtClean="0"/>
          </a:p>
          <a:p>
            <a:pPr eaLnBrk="1" hangingPunct="1">
              <a:lnSpc>
                <a:spcPct val="90000"/>
              </a:lnSpc>
              <a:spcAft>
                <a:spcPct val="20000"/>
              </a:spcAft>
            </a:pPr>
            <a:r>
              <a:rPr lang="en-US" sz="2000" smtClean="0"/>
              <a:t>When H</a:t>
            </a:r>
            <a:r>
              <a:rPr lang="en-US" sz="2000" baseline="-25000" smtClean="0"/>
              <a:t>0</a:t>
            </a:r>
            <a:r>
              <a:rPr lang="en-US" sz="2000" smtClean="0"/>
              <a:t> is true and you reject it, you make a Type I error. The probability of making a Type I error is called </a:t>
            </a:r>
            <a:r>
              <a:rPr lang="en-US" sz="2000" b="1" smtClean="0">
                <a:solidFill>
                  <a:srgbClr val="0000FF"/>
                </a:solidFill>
              </a:rPr>
              <a:t>alpha</a:t>
            </a:r>
            <a:r>
              <a:rPr lang="en-US" sz="2000" smtClean="0"/>
              <a:t> (</a:t>
            </a:r>
            <a:r>
              <a:rPr lang="el-GR" sz="2000" smtClean="0">
                <a:cs typeface="Arial" pitchFamily="34" charset="0"/>
              </a:rPr>
              <a:t>α</a:t>
            </a:r>
            <a:r>
              <a:rPr lang="en-US" sz="2000" smtClean="0"/>
              <a:t>) and is sometimes referred to as the </a:t>
            </a:r>
            <a:r>
              <a:rPr lang="en-US" sz="2000" b="1" smtClean="0">
                <a:solidFill>
                  <a:srgbClr val="0000FF"/>
                </a:solidFill>
              </a:rPr>
              <a:t>level of significance</a:t>
            </a:r>
            <a:r>
              <a:rPr lang="en-US" sz="2000" smtClean="0"/>
              <a:t> for the test.</a:t>
            </a:r>
          </a:p>
          <a:p>
            <a:pPr eaLnBrk="1" hangingPunct="1">
              <a:lnSpc>
                <a:spcPct val="90000"/>
              </a:lnSpc>
              <a:spcAft>
                <a:spcPct val="20000"/>
              </a:spcAft>
            </a:pPr>
            <a:r>
              <a:rPr lang="en-US" sz="2000" smtClean="0"/>
              <a:t>When H</a:t>
            </a:r>
            <a:r>
              <a:rPr lang="en-US" sz="2000" baseline="-25000" smtClean="0"/>
              <a:t>0</a:t>
            </a:r>
            <a:r>
              <a:rPr lang="en-US" sz="2000" smtClean="0"/>
              <a:t> is false and you fail to reject it, you make a type II error. The probability of making a type II error is called </a:t>
            </a:r>
            <a:r>
              <a:rPr lang="en-US" sz="2000" b="1" smtClean="0">
                <a:solidFill>
                  <a:srgbClr val="0000FF"/>
                </a:solidFill>
              </a:rPr>
              <a:t>beta</a:t>
            </a:r>
            <a:r>
              <a:rPr lang="en-US" sz="2000" smtClean="0"/>
              <a:t> (</a:t>
            </a:r>
            <a:r>
              <a:rPr lang="el-GR" sz="2000" smtClean="0">
                <a:cs typeface="Arial" pitchFamily="34" charset="0"/>
              </a:rPr>
              <a:t>β</a:t>
            </a:r>
            <a:r>
              <a:rPr lang="en-US" sz="2000" smtClean="0"/>
              <a:t>).</a:t>
            </a:r>
          </a:p>
          <a:p>
            <a:pPr eaLnBrk="1" hangingPunct="1">
              <a:lnSpc>
                <a:spcPct val="90000"/>
              </a:lnSpc>
              <a:spcAft>
                <a:spcPct val="20000"/>
              </a:spcAft>
              <a:buFontTx/>
              <a:buNone/>
            </a:pPr>
            <a:endParaRPr lang="en-US" sz="2000" smtClean="0"/>
          </a:p>
        </p:txBody>
      </p:sp>
      <p:sp>
        <p:nvSpPr>
          <p:cNvPr id="145411"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5412" name="Slide Number Placeholder 5"/>
          <p:cNvSpPr>
            <a:spLocks noGrp="1"/>
          </p:cNvSpPr>
          <p:nvPr>
            <p:ph type="sldNum" sz="quarter" idx="12"/>
          </p:nvPr>
        </p:nvSpPr>
        <p:spPr>
          <a:noFill/>
        </p:spPr>
        <p:txBody>
          <a:bodyPr/>
          <a:lstStyle/>
          <a:p>
            <a:fld id="{5DEF0A64-93C6-455E-9AB8-48A766EBAD03}" type="slidenum">
              <a:rPr lang="en-US" smtClean="0"/>
              <a:pPr/>
              <a:t>273</a:t>
            </a:fld>
            <a:endParaRPr lang="en-US" smtClean="0"/>
          </a:p>
        </p:txBody>
      </p:sp>
      <p:sp>
        <p:nvSpPr>
          <p:cNvPr id="145413" name="Rectangle 2"/>
          <p:cNvSpPr>
            <a:spLocks noGrp="1" noChangeArrowheads="1"/>
          </p:cNvSpPr>
          <p:nvPr>
            <p:ph type="title"/>
          </p:nvPr>
        </p:nvSpPr>
        <p:spPr>
          <a:xfrm>
            <a:off x="457200" y="-76200"/>
            <a:ext cx="8229600" cy="1143000"/>
          </a:xfrm>
        </p:spPr>
        <p:txBody>
          <a:bodyPr/>
          <a:lstStyle/>
          <a:p>
            <a:pPr eaLnBrk="1" hangingPunct="1"/>
            <a:r>
              <a:rPr lang="en-US" smtClean="0"/>
              <a:t>Choice of Sample Size</a:t>
            </a:r>
          </a:p>
        </p:txBody>
      </p:sp>
      <p:graphicFrame>
        <p:nvGraphicFramePr>
          <p:cNvPr id="9" name="Table 8"/>
          <p:cNvGraphicFramePr>
            <a:graphicFrameLocks noGrp="1"/>
          </p:cNvGraphicFramePr>
          <p:nvPr/>
        </p:nvGraphicFramePr>
        <p:xfrm>
          <a:off x="1355725" y="2667000"/>
          <a:ext cx="5730875" cy="1651000"/>
        </p:xfrm>
        <a:graphic>
          <a:graphicData uri="http://schemas.openxmlformats.org/drawingml/2006/table">
            <a:tbl>
              <a:tblPr firstRow="1" firstCol="1" bandRow="1">
                <a:tableStyleId>{5C22544A-7EE6-4342-B048-85BDC9FD1C3A}</a:tableStyleId>
              </a:tblPr>
              <a:tblGrid>
                <a:gridCol w="1524169"/>
                <a:gridCol w="2103353"/>
                <a:gridCol w="2103353"/>
              </a:tblGrid>
              <a:tr h="370840">
                <a:tc>
                  <a:txBody>
                    <a:bodyPr/>
                    <a:lstStyle/>
                    <a:p>
                      <a:endParaRPr lang="en-US" dirty="0">
                        <a:solidFill>
                          <a:schemeClr val="tx1"/>
                        </a:solidFill>
                      </a:endParaRPr>
                    </a:p>
                  </a:txBody>
                  <a:tcPr marL="91450" marR="91450"/>
                </a:tc>
                <a:tc>
                  <a:txBody>
                    <a:bodyPr/>
                    <a:lstStyle/>
                    <a:p>
                      <a:pPr algn="ctr"/>
                      <a:r>
                        <a:rPr lang="en-US" dirty="0" smtClean="0">
                          <a:solidFill>
                            <a:schemeClr val="tx1"/>
                          </a:solidFill>
                        </a:rPr>
                        <a:t>H</a:t>
                      </a:r>
                      <a:r>
                        <a:rPr lang="en-US" baseline="-25000" dirty="0" smtClean="0">
                          <a:solidFill>
                            <a:schemeClr val="tx1"/>
                          </a:solidFill>
                        </a:rPr>
                        <a:t>0</a:t>
                      </a:r>
                      <a:r>
                        <a:rPr lang="en-US" dirty="0" smtClean="0">
                          <a:solidFill>
                            <a:schemeClr val="tx1"/>
                          </a:solidFill>
                        </a:rPr>
                        <a:t> true</a:t>
                      </a:r>
                      <a:endParaRPr lang="en-US" dirty="0">
                        <a:solidFill>
                          <a:schemeClr val="tx1"/>
                        </a:solidFill>
                      </a:endParaRPr>
                    </a:p>
                  </a:txBody>
                  <a:tcPr marL="91450" marR="91450" anchor="ctr"/>
                </a:tc>
                <a:tc>
                  <a:txBody>
                    <a:bodyPr/>
                    <a:lstStyle/>
                    <a:p>
                      <a:pPr algn="ctr"/>
                      <a:r>
                        <a:rPr lang="en-US" dirty="0" smtClean="0">
                          <a:solidFill>
                            <a:schemeClr val="tx1"/>
                          </a:solidFill>
                        </a:rPr>
                        <a:t>H</a:t>
                      </a:r>
                      <a:r>
                        <a:rPr lang="en-US" baseline="-25000" dirty="0" smtClean="0">
                          <a:solidFill>
                            <a:schemeClr val="tx1"/>
                          </a:solidFill>
                        </a:rPr>
                        <a:t>0</a:t>
                      </a:r>
                      <a:r>
                        <a:rPr lang="en-US" dirty="0" smtClean="0">
                          <a:solidFill>
                            <a:schemeClr val="tx1"/>
                          </a:solidFill>
                        </a:rPr>
                        <a:t> False</a:t>
                      </a:r>
                      <a:endParaRPr lang="en-US" dirty="0">
                        <a:solidFill>
                          <a:schemeClr val="tx1"/>
                        </a:solidFill>
                      </a:endParaRPr>
                    </a:p>
                  </a:txBody>
                  <a:tcPr marL="91450" marR="91450" anchor="ctr"/>
                </a:tc>
              </a:tr>
              <a:tr h="370840">
                <a:tc>
                  <a:txBody>
                    <a:bodyPr/>
                    <a:lstStyle/>
                    <a:p>
                      <a:r>
                        <a:rPr lang="en-US" dirty="0" smtClean="0">
                          <a:solidFill>
                            <a:schemeClr val="tx1"/>
                          </a:solidFill>
                        </a:rPr>
                        <a:t>Accept H</a:t>
                      </a:r>
                      <a:r>
                        <a:rPr lang="en-US" baseline="-25000" dirty="0" smtClean="0">
                          <a:solidFill>
                            <a:schemeClr val="tx1"/>
                          </a:solidFill>
                        </a:rPr>
                        <a:t>0</a:t>
                      </a:r>
                      <a:endParaRPr lang="en-US" baseline="-25000" dirty="0">
                        <a:solidFill>
                          <a:schemeClr val="tx1"/>
                        </a:solidFill>
                      </a:endParaRPr>
                    </a:p>
                  </a:txBody>
                  <a:tcPr marL="91450" marR="91450"/>
                </a:tc>
                <a:tc>
                  <a:txBody>
                    <a:bodyPr/>
                    <a:lstStyle/>
                    <a:p>
                      <a:pPr algn="ctr"/>
                      <a:r>
                        <a:rPr lang="en-US" dirty="0" smtClean="0">
                          <a:solidFill>
                            <a:schemeClr val="tx1"/>
                          </a:solidFill>
                        </a:rPr>
                        <a:t>Correct decision</a:t>
                      </a:r>
                    </a:p>
                    <a:p>
                      <a:pPr algn="ctr"/>
                      <a:r>
                        <a:rPr lang="en-US" dirty="0" smtClean="0">
                          <a:solidFill>
                            <a:schemeClr val="tx1"/>
                          </a:solidFill>
                        </a:rPr>
                        <a:t>p=1-</a:t>
                      </a:r>
                      <a:r>
                        <a:rPr lang="el-GR" dirty="0" smtClean="0">
                          <a:solidFill>
                            <a:schemeClr val="tx1"/>
                          </a:solidFill>
                        </a:rPr>
                        <a:t>α</a:t>
                      </a:r>
                      <a:endParaRPr lang="en-US" dirty="0">
                        <a:solidFill>
                          <a:schemeClr val="tx1"/>
                        </a:solidFill>
                      </a:endParaRPr>
                    </a:p>
                  </a:txBody>
                  <a:tcPr marL="91450" marR="91450" anchor="ctr"/>
                </a:tc>
                <a:tc>
                  <a:txBody>
                    <a:bodyPr/>
                    <a:lstStyle/>
                    <a:p>
                      <a:pPr algn="ctr"/>
                      <a:r>
                        <a:rPr lang="en-US" dirty="0" smtClean="0">
                          <a:solidFill>
                            <a:schemeClr val="tx1"/>
                          </a:solidFill>
                        </a:rPr>
                        <a:t>Type II</a:t>
                      </a:r>
                      <a:r>
                        <a:rPr lang="en-US" baseline="0" dirty="0" smtClean="0">
                          <a:solidFill>
                            <a:schemeClr val="tx1"/>
                          </a:solidFill>
                        </a:rPr>
                        <a:t> error</a:t>
                      </a:r>
                    </a:p>
                    <a:p>
                      <a:pPr algn="ctr"/>
                      <a:r>
                        <a:rPr lang="en-US" baseline="0" dirty="0" smtClean="0">
                          <a:solidFill>
                            <a:schemeClr val="tx1"/>
                          </a:solidFill>
                        </a:rPr>
                        <a:t>p=</a:t>
                      </a:r>
                      <a:r>
                        <a:rPr lang="el-GR" baseline="0" dirty="0" smtClean="0">
                          <a:solidFill>
                            <a:schemeClr val="tx1"/>
                          </a:solidFill>
                        </a:rPr>
                        <a:t>β</a:t>
                      </a:r>
                      <a:endParaRPr lang="en-US" dirty="0">
                        <a:solidFill>
                          <a:schemeClr val="tx1"/>
                        </a:solidFill>
                      </a:endParaRPr>
                    </a:p>
                  </a:txBody>
                  <a:tcPr marL="91450" marR="91450" anchor="ctr"/>
                </a:tc>
              </a:tr>
              <a:tr h="370840">
                <a:tc>
                  <a:txBody>
                    <a:bodyPr/>
                    <a:lstStyle/>
                    <a:p>
                      <a:r>
                        <a:rPr lang="en-US" dirty="0" smtClean="0">
                          <a:solidFill>
                            <a:schemeClr val="tx1"/>
                          </a:solidFill>
                        </a:rPr>
                        <a:t>Reject H</a:t>
                      </a:r>
                      <a:r>
                        <a:rPr lang="en-US" baseline="-25000" dirty="0" smtClean="0">
                          <a:solidFill>
                            <a:schemeClr val="tx1"/>
                          </a:solidFill>
                        </a:rPr>
                        <a:t>0</a:t>
                      </a:r>
                      <a:endParaRPr lang="en-US" baseline="-25000" dirty="0">
                        <a:solidFill>
                          <a:schemeClr val="tx1"/>
                        </a:solidFill>
                      </a:endParaRPr>
                    </a:p>
                  </a:txBody>
                  <a:tcPr marL="91450" marR="91450"/>
                </a:tc>
                <a:tc>
                  <a:txBody>
                    <a:bodyPr/>
                    <a:lstStyle/>
                    <a:p>
                      <a:pPr algn="ctr"/>
                      <a:r>
                        <a:rPr lang="en-US" dirty="0" smtClean="0">
                          <a:solidFill>
                            <a:schemeClr val="tx1"/>
                          </a:solidFill>
                        </a:rPr>
                        <a:t>Type I error</a:t>
                      </a:r>
                    </a:p>
                    <a:p>
                      <a:pPr algn="ctr"/>
                      <a:r>
                        <a:rPr lang="en-US" dirty="0" smtClean="0">
                          <a:solidFill>
                            <a:schemeClr val="tx1"/>
                          </a:solidFill>
                        </a:rPr>
                        <a:t>p=</a:t>
                      </a:r>
                      <a:r>
                        <a:rPr lang="el-GR" dirty="0" smtClean="0">
                          <a:solidFill>
                            <a:schemeClr val="tx1"/>
                          </a:solidFill>
                        </a:rPr>
                        <a:t>α</a:t>
                      </a:r>
                      <a:endParaRPr lang="en-US" dirty="0">
                        <a:solidFill>
                          <a:schemeClr val="tx1"/>
                        </a:solidFill>
                      </a:endParaRPr>
                    </a:p>
                  </a:txBody>
                  <a:tcPr marL="91450" marR="91450" anchor="ctr"/>
                </a:tc>
                <a:tc>
                  <a:txBody>
                    <a:bodyPr/>
                    <a:lstStyle/>
                    <a:p>
                      <a:pPr algn="ctr"/>
                      <a:r>
                        <a:rPr lang="en-US" dirty="0" smtClean="0">
                          <a:solidFill>
                            <a:schemeClr val="tx1"/>
                          </a:solidFill>
                        </a:rPr>
                        <a:t>Correct decision</a:t>
                      </a:r>
                    </a:p>
                    <a:p>
                      <a:pPr algn="ctr"/>
                      <a:r>
                        <a:rPr lang="en-US" dirty="0" smtClean="0">
                          <a:solidFill>
                            <a:schemeClr val="tx1"/>
                          </a:solidFill>
                        </a:rPr>
                        <a:t>p=1-</a:t>
                      </a:r>
                      <a:r>
                        <a:rPr lang="el-GR" dirty="0" smtClean="0">
                          <a:solidFill>
                            <a:schemeClr val="tx1"/>
                          </a:solidFill>
                        </a:rPr>
                        <a:t>β</a:t>
                      </a:r>
                      <a:endParaRPr lang="en-US" dirty="0">
                        <a:solidFill>
                          <a:schemeClr val="tx1"/>
                        </a:solidFill>
                      </a:endParaRPr>
                    </a:p>
                  </a:txBody>
                  <a:tcPr marL="91450" marR="91450" anchor="ctr"/>
                </a:tc>
              </a:tr>
            </a:tbl>
          </a:graphicData>
        </a:graphic>
      </p:graphicFrame>
      <p:sp>
        <p:nvSpPr>
          <p:cNvPr id="10" name="Rectangle 9"/>
          <p:cNvSpPr/>
          <p:nvPr/>
        </p:nvSpPr>
        <p:spPr>
          <a:xfrm>
            <a:off x="4953000" y="3657600"/>
            <a:ext cx="2133600" cy="685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5433" name="TextBox 10"/>
          <p:cNvSpPr txBox="1">
            <a:spLocks noChangeArrowheads="1"/>
          </p:cNvSpPr>
          <p:nvPr/>
        </p:nvSpPr>
        <p:spPr bwMode="auto">
          <a:xfrm>
            <a:off x="7620000" y="3790950"/>
            <a:ext cx="1295400" cy="400050"/>
          </a:xfrm>
          <a:prstGeom prst="rect">
            <a:avLst/>
          </a:prstGeom>
          <a:noFill/>
          <a:ln w="9525">
            <a:noFill/>
            <a:miter lim="800000"/>
            <a:headEnd/>
            <a:tailEnd/>
          </a:ln>
        </p:spPr>
        <p:txBody>
          <a:bodyPr>
            <a:spAutoFit/>
          </a:bodyPr>
          <a:lstStyle/>
          <a:p>
            <a:r>
              <a:rPr lang="en-US" sz="2000"/>
              <a:t>Power</a:t>
            </a:r>
          </a:p>
        </p:txBody>
      </p:sp>
      <p:cxnSp>
        <p:nvCxnSpPr>
          <p:cNvPr id="13" name="Straight Arrow Connector 12"/>
          <p:cNvCxnSpPr>
            <a:stCxn id="145433" idx="1"/>
          </p:cNvCxnSpPr>
          <p:nvPr/>
        </p:nvCxnSpPr>
        <p:spPr>
          <a:xfrm rot="10800000" flipV="1">
            <a:off x="7239000" y="3990975"/>
            <a:ext cx="381000" cy="4762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638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6435" name="Slide Number Placeholder 5"/>
          <p:cNvSpPr>
            <a:spLocks noGrp="1"/>
          </p:cNvSpPr>
          <p:nvPr>
            <p:ph type="sldNum" sz="quarter" idx="12"/>
          </p:nvPr>
        </p:nvSpPr>
        <p:spPr>
          <a:noFill/>
        </p:spPr>
        <p:txBody>
          <a:bodyPr/>
          <a:lstStyle/>
          <a:p>
            <a:fld id="{50A436D9-4A7B-47DE-A24C-3BF1AAF46968}" type="slidenum">
              <a:rPr lang="en-US" smtClean="0"/>
              <a:pPr/>
              <a:t>274</a:t>
            </a:fld>
            <a:endParaRPr lang="en-US" smtClean="0"/>
          </a:p>
        </p:txBody>
      </p:sp>
      <p:sp>
        <p:nvSpPr>
          <p:cNvPr id="146436" name="Rectangle 2"/>
          <p:cNvSpPr>
            <a:spLocks noGrp="1" noChangeArrowheads="1"/>
          </p:cNvSpPr>
          <p:nvPr>
            <p:ph type="title"/>
          </p:nvPr>
        </p:nvSpPr>
        <p:spPr/>
        <p:txBody>
          <a:bodyPr/>
          <a:lstStyle/>
          <a:p>
            <a:pPr eaLnBrk="1" hangingPunct="1"/>
            <a:r>
              <a:rPr lang="en-US" smtClean="0"/>
              <a:t>Choice of Sample Size</a:t>
            </a:r>
          </a:p>
        </p:txBody>
      </p:sp>
      <p:sp>
        <p:nvSpPr>
          <p:cNvPr id="146437" name="Rectangle 3"/>
          <p:cNvSpPr>
            <a:spLocks noGrp="1" noChangeArrowheads="1"/>
          </p:cNvSpPr>
          <p:nvPr>
            <p:ph type="body" idx="1"/>
          </p:nvPr>
        </p:nvSpPr>
        <p:spPr>
          <a:xfrm>
            <a:off x="381000" y="1143000"/>
            <a:ext cx="8763000" cy="5257800"/>
          </a:xfrm>
        </p:spPr>
        <p:txBody>
          <a:bodyPr/>
          <a:lstStyle/>
          <a:p>
            <a:pPr eaLnBrk="1" hangingPunct="1">
              <a:lnSpc>
                <a:spcPct val="80000"/>
              </a:lnSpc>
            </a:pPr>
            <a:r>
              <a:rPr lang="en-US" sz="2400" smtClean="0"/>
              <a:t>The </a:t>
            </a:r>
            <a:r>
              <a:rPr lang="en-US" sz="2400" b="1" smtClean="0">
                <a:solidFill>
                  <a:srgbClr val="0000FF"/>
                </a:solidFill>
              </a:rPr>
              <a:t>power</a:t>
            </a:r>
            <a:r>
              <a:rPr lang="en-US" sz="2400" smtClean="0"/>
              <a:t> of a test is the probability of correctly rejecting H</a:t>
            </a:r>
            <a:r>
              <a:rPr lang="en-US" sz="2400" baseline="-25000" smtClean="0"/>
              <a:t>0</a:t>
            </a:r>
            <a:r>
              <a:rPr lang="en-US" sz="2400" smtClean="0"/>
              <a:t> when it is false. In other words, power is the likelihood that you will identify a significant difference (effect) when one exists.</a:t>
            </a:r>
          </a:p>
          <a:p>
            <a:pPr eaLnBrk="1" hangingPunct="1">
              <a:lnSpc>
                <a:spcPct val="80000"/>
              </a:lnSpc>
            </a:pPr>
            <a:r>
              <a:rPr lang="en-US" sz="2400" smtClean="0"/>
              <a:t>Ideally, you want to have high power to detect a difference that you care about, and low power for a meaningless difference. </a:t>
            </a:r>
          </a:p>
          <a:p>
            <a:pPr eaLnBrk="1" hangingPunct="1">
              <a:lnSpc>
                <a:spcPct val="80000"/>
              </a:lnSpc>
            </a:pPr>
            <a:endParaRPr lang="en-US" sz="2400" b="1" smtClean="0"/>
          </a:p>
          <a:p>
            <a:pPr eaLnBrk="1" hangingPunct="1">
              <a:lnSpc>
                <a:spcPct val="80000"/>
              </a:lnSpc>
            </a:pPr>
            <a:r>
              <a:rPr lang="en-US" sz="2400" b="1" smtClean="0"/>
              <a:t>Factors that influence power</a:t>
            </a:r>
          </a:p>
          <a:p>
            <a:pPr lvl="1" eaLnBrk="1" hangingPunct="1">
              <a:lnSpc>
                <a:spcPct val="80000"/>
              </a:lnSpc>
            </a:pPr>
            <a:r>
              <a:rPr lang="el-GR" sz="2000" b="1" smtClean="0">
                <a:cs typeface="Arial" pitchFamily="34" charset="0"/>
              </a:rPr>
              <a:t>α</a:t>
            </a:r>
            <a:r>
              <a:rPr lang="en-US" sz="2000" b="1" smtClean="0"/>
              <a:t>, the probability of a Type I error (level of significance).</a:t>
            </a:r>
            <a:r>
              <a:rPr lang="en-US" sz="2000" smtClean="0"/>
              <a:t> As the probability of a Type I error (</a:t>
            </a:r>
            <a:r>
              <a:rPr lang="el-GR" sz="2000" smtClean="0">
                <a:cs typeface="Arial" pitchFamily="34" charset="0"/>
              </a:rPr>
              <a:t>α</a:t>
            </a:r>
            <a:r>
              <a:rPr lang="en-US" sz="2000" smtClean="0"/>
              <a:t>) increases, the probability of a type II error (</a:t>
            </a:r>
            <a:r>
              <a:rPr lang="el-GR" sz="2000" smtClean="0">
                <a:cs typeface="Arial" pitchFamily="34" charset="0"/>
              </a:rPr>
              <a:t>β</a:t>
            </a:r>
            <a:r>
              <a:rPr lang="en-US" sz="2000" smtClean="0"/>
              <a:t>) decreases. Hence, as </a:t>
            </a:r>
            <a:r>
              <a:rPr lang="el-GR" sz="2000" smtClean="0">
                <a:cs typeface="Arial" pitchFamily="34" charset="0"/>
              </a:rPr>
              <a:t>α</a:t>
            </a:r>
            <a:r>
              <a:rPr lang="en-US" sz="2000" smtClean="0"/>
              <a:t> increases, power = 1 - </a:t>
            </a:r>
            <a:r>
              <a:rPr lang="el-GR" sz="2000" smtClean="0">
                <a:cs typeface="Arial" pitchFamily="34" charset="0"/>
              </a:rPr>
              <a:t>β</a:t>
            </a:r>
            <a:r>
              <a:rPr lang="en-US" sz="2000" smtClean="0"/>
              <a:t> also increases.</a:t>
            </a:r>
          </a:p>
          <a:p>
            <a:pPr lvl="1" eaLnBrk="1" hangingPunct="1">
              <a:lnSpc>
                <a:spcPct val="80000"/>
              </a:lnSpc>
            </a:pPr>
            <a:r>
              <a:rPr lang="el-GR" sz="2000" b="1" smtClean="0">
                <a:cs typeface="Arial" pitchFamily="34" charset="0"/>
              </a:rPr>
              <a:t>σ</a:t>
            </a:r>
            <a:r>
              <a:rPr lang="en-US" sz="2000" b="1" baseline="30000" smtClean="0">
                <a:cs typeface="Arial" pitchFamily="34" charset="0"/>
              </a:rPr>
              <a:t>2</a:t>
            </a:r>
            <a:r>
              <a:rPr lang="en-US" sz="2000" b="1" smtClean="0"/>
              <a:t>, the variability in the population</a:t>
            </a:r>
            <a:r>
              <a:rPr lang="en-US" sz="2000" smtClean="0"/>
              <a:t>. As </a:t>
            </a:r>
            <a:r>
              <a:rPr lang="el-GR" sz="2000" smtClean="0">
                <a:cs typeface="Arial" pitchFamily="34" charset="0"/>
              </a:rPr>
              <a:t>σ</a:t>
            </a:r>
            <a:r>
              <a:rPr lang="en-US" sz="2000" smtClean="0">
                <a:cs typeface="Arial" pitchFamily="34" charset="0"/>
              </a:rPr>
              <a:t> </a:t>
            </a:r>
            <a:r>
              <a:rPr lang="en-US" sz="2000" smtClean="0"/>
              <a:t>increases, power decreases.</a:t>
            </a:r>
          </a:p>
          <a:p>
            <a:pPr lvl="1" eaLnBrk="1" hangingPunct="1">
              <a:lnSpc>
                <a:spcPct val="80000"/>
              </a:lnSpc>
            </a:pPr>
            <a:r>
              <a:rPr lang="en-US" sz="2000" b="1" smtClean="0"/>
              <a:t>D, the size of the population difference (effect).</a:t>
            </a:r>
            <a:r>
              <a:rPr lang="en-US" sz="2000" smtClean="0"/>
              <a:t> As the size of population difference (effect) decreases, power decreases. </a:t>
            </a:r>
          </a:p>
          <a:p>
            <a:pPr lvl="1" eaLnBrk="1" hangingPunct="1">
              <a:lnSpc>
                <a:spcPct val="80000"/>
              </a:lnSpc>
            </a:pPr>
            <a:r>
              <a:rPr lang="en-US" sz="2000" b="1" smtClean="0"/>
              <a:t>sample size</a:t>
            </a:r>
            <a:r>
              <a:rPr lang="en-US" sz="2000" smtClean="0"/>
              <a:t>. As sample size increases, power increases.</a:t>
            </a:r>
          </a:p>
          <a:p>
            <a:pPr eaLnBrk="1" hangingPunct="1">
              <a:lnSpc>
                <a:spcPct val="80000"/>
              </a:lnSpc>
            </a:pPr>
            <a:endParaRPr lang="en-US" sz="2400" smtClean="0"/>
          </a:p>
        </p:txBody>
      </p:sp>
    </p:spTree>
    <p:extLst>
      <p:ext uri="{BB962C8B-B14F-4D97-AF65-F5344CB8AC3E}">
        <p14:creationId xmlns:p14="http://schemas.microsoft.com/office/powerpoint/2010/main" val="220965446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7459" name="Slide Number Placeholder 5"/>
          <p:cNvSpPr>
            <a:spLocks noGrp="1"/>
          </p:cNvSpPr>
          <p:nvPr>
            <p:ph type="sldNum" sz="quarter" idx="12"/>
          </p:nvPr>
        </p:nvSpPr>
        <p:spPr>
          <a:noFill/>
        </p:spPr>
        <p:txBody>
          <a:bodyPr/>
          <a:lstStyle/>
          <a:p>
            <a:fld id="{F9890781-81C9-4D56-B1A9-0970644805AC}" type="slidenum">
              <a:rPr lang="en-US" smtClean="0"/>
              <a:pPr/>
              <a:t>275</a:t>
            </a:fld>
            <a:endParaRPr lang="en-US" smtClean="0"/>
          </a:p>
        </p:txBody>
      </p:sp>
      <p:sp>
        <p:nvSpPr>
          <p:cNvPr id="147460" name="Rectangle 2"/>
          <p:cNvSpPr>
            <a:spLocks noGrp="1" noChangeArrowheads="1"/>
          </p:cNvSpPr>
          <p:nvPr>
            <p:ph type="title"/>
          </p:nvPr>
        </p:nvSpPr>
        <p:spPr/>
        <p:txBody>
          <a:bodyPr/>
          <a:lstStyle/>
          <a:p>
            <a:pPr eaLnBrk="1" hangingPunct="1"/>
            <a:r>
              <a:rPr lang="en-US" smtClean="0"/>
              <a:t>Choice of Sample Size</a:t>
            </a:r>
          </a:p>
        </p:txBody>
      </p:sp>
      <p:sp>
        <p:nvSpPr>
          <p:cNvPr id="147461" name="Rectangle 3"/>
          <p:cNvSpPr>
            <a:spLocks noGrp="1" noChangeArrowheads="1"/>
          </p:cNvSpPr>
          <p:nvPr>
            <p:ph type="body" idx="1"/>
          </p:nvPr>
        </p:nvSpPr>
        <p:spPr>
          <a:xfrm>
            <a:off x="304800" y="1219200"/>
            <a:ext cx="8610600" cy="4906963"/>
          </a:xfrm>
        </p:spPr>
        <p:txBody>
          <a:bodyPr/>
          <a:lstStyle/>
          <a:p>
            <a:pPr eaLnBrk="1" hangingPunct="1">
              <a:lnSpc>
                <a:spcPct val="80000"/>
              </a:lnSpc>
              <a:spcAft>
                <a:spcPct val="20000"/>
              </a:spcAft>
              <a:buFontTx/>
              <a:buNone/>
            </a:pPr>
            <a:r>
              <a:rPr lang="en-US" sz="2800" dirty="0" smtClean="0"/>
              <a:t>Perform choice of sample size in Minitab</a:t>
            </a:r>
          </a:p>
          <a:p>
            <a:pPr eaLnBrk="1" hangingPunct="1">
              <a:lnSpc>
                <a:spcPct val="80000"/>
              </a:lnSpc>
              <a:spcAft>
                <a:spcPct val="20000"/>
              </a:spcAft>
            </a:pPr>
            <a:r>
              <a:rPr lang="en-US" sz="2400" dirty="0" smtClean="0"/>
              <a:t>For the blood coagulation example</a:t>
            </a:r>
          </a:p>
          <a:p>
            <a:pPr eaLnBrk="1" hangingPunct="1">
              <a:lnSpc>
                <a:spcPct val="80000"/>
              </a:lnSpc>
              <a:spcAft>
                <a:spcPct val="20000"/>
              </a:spcAft>
            </a:pPr>
            <a:r>
              <a:rPr lang="en-US" sz="2400" dirty="0" smtClean="0"/>
              <a:t>n = # levels = 4</a:t>
            </a:r>
          </a:p>
          <a:p>
            <a:pPr eaLnBrk="1" hangingPunct="1">
              <a:lnSpc>
                <a:spcPct val="80000"/>
              </a:lnSpc>
              <a:spcAft>
                <a:spcPct val="20000"/>
              </a:spcAft>
            </a:pPr>
            <a:r>
              <a:rPr lang="en-US" sz="2400" dirty="0" smtClean="0"/>
              <a:t>D = max difference = 5</a:t>
            </a:r>
          </a:p>
          <a:p>
            <a:pPr eaLnBrk="1" hangingPunct="1">
              <a:lnSpc>
                <a:spcPct val="80000"/>
              </a:lnSpc>
              <a:spcAft>
                <a:spcPct val="20000"/>
              </a:spcAft>
            </a:pPr>
            <a:r>
              <a:rPr lang="en-US" sz="2400" dirty="0" smtClean="0"/>
              <a:t>1-</a:t>
            </a:r>
            <a:r>
              <a:rPr lang="el-GR" sz="2400" dirty="0" smtClean="0">
                <a:cs typeface="Arial" pitchFamily="34" charset="0"/>
              </a:rPr>
              <a:t>β</a:t>
            </a:r>
            <a:r>
              <a:rPr lang="en-US" sz="2400" dirty="0" smtClean="0"/>
              <a:t> = power = 0.90</a:t>
            </a:r>
          </a:p>
          <a:p>
            <a:pPr eaLnBrk="1" hangingPunct="1">
              <a:lnSpc>
                <a:spcPct val="80000"/>
              </a:lnSpc>
              <a:spcAft>
                <a:spcPct val="20000"/>
              </a:spcAft>
            </a:pPr>
            <a:endParaRPr lang="en-US" sz="2400" dirty="0" smtClean="0"/>
          </a:p>
          <a:p>
            <a:pPr eaLnBrk="1" hangingPunct="1">
              <a:lnSpc>
                <a:spcPct val="80000"/>
              </a:lnSpc>
              <a:spcAft>
                <a:spcPct val="20000"/>
              </a:spcAft>
            </a:pPr>
            <a:r>
              <a:rPr lang="en-US" sz="2400" dirty="0" smtClean="0"/>
              <a:t>We also need values for </a:t>
            </a:r>
            <a:r>
              <a:rPr lang="el-GR" sz="2400" dirty="0" smtClean="0">
                <a:cs typeface="Arial" pitchFamily="34" charset="0"/>
              </a:rPr>
              <a:t>σ</a:t>
            </a:r>
            <a:r>
              <a:rPr lang="en-US" sz="2400" dirty="0" smtClean="0">
                <a:cs typeface="Arial" pitchFamily="34" charset="0"/>
              </a:rPr>
              <a:t> and </a:t>
            </a:r>
            <a:r>
              <a:rPr lang="el-GR" sz="2400" dirty="0" smtClean="0">
                <a:cs typeface="Arial" pitchFamily="34" charset="0"/>
              </a:rPr>
              <a:t>α</a:t>
            </a:r>
            <a:endParaRPr lang="en-US" sz="2400" dirty="0" smtClean="0">
              <a:cs typeface="Arial" pitchFamily="34" charset="0"/>
            </a:endParaRPr>
          </a:p>
          <a:p>
            <a:pPr lvl="1" eaLnBrk="1" hangingPunct="1">
              <a:lnSpc>
                <a:spcPct val="80000"/>
              </a:lnSpc>
              <a:spcAft>
                <a:spcPct val="20000"/>
              </a:spcAft>
            </a:pPr>
            <a:r>
              <a:rPr lang="el-GR" sz="2000" dirty="0" smtClean="0">
                <a:cs typeface="Arial" pitchFamily="34" charset="0"/>
              </a:rPr>
              <a:t>σ</a:t>
            </a:r>
            <a:r>
              <a:rPr lang="en-US" sz="2000" dirty="0" smtClean="0">
                <a:cs typeface="Arial" pitchFamily="34" charset="0"/>
              </a:rPr>
              <a:t> can be found from ANOVA MS</a:t>
            </a:r>
            <a:r>
              <a:rPr lang="en-US" sz="2000" baseline="-25000" dirty="0" smtClean="0">
                <a:cs typeface="Arial" pitchFamily="34" charset="0"/>
              </a:rPr>
              <a:t>E</a:t>
            </a:r>
            <a:r>
              <a:rPr lang="en-US" sz="2000" dirty="0" smtClean="0">
                <a:cs typeface="Arial" pitchFamily="34" charset="0"/>
              </a:rPr>
              <a:t> for pre-experiment or historical data → </a:t>
            </a:r>
            <a:r>
              <a:rPr lang="el-GR" sz="2000" dirty="0" smtClean="0">
                <a:cs typeface="Arial" pitchFamily="34" charset="0"/>
              </a:rPr>
              <a:t>σ</a:t>
            </a:r>
            <a:r>
              <a:rPr lang="en-US" sz="2000" dirty="0" smtClean="0">
                <a:cs typeface="Arial" pitchFamily="34" charset="0"/>
              </a:rPr>
              <a:t> ≈ </a:t>
            </a:r>
            <a:r>
              <a:rPr lang="el-GR" sz="2000" dirty="0" smtClean="0">
                <a:cs typeface="Arial" pitchFamily="34" charset="0"/>
              </a:rPr>
              <a:t>√</a:t>
            </a:r>
            <a:r>
              <a:rPr lang="en-US" sz="2000" dirty="0" smtClean="0">
                <a:cs typeface="Arial" pitchFamily="34" charset="0"/>
              </a:rPr>
              <a:t>MS</a:t>
            </a:r>
            <a:r>
              <a:rPr lang="en-US" sz="2000" baseline="-25000" dirty="0" smtClean="0">
                <a:cs typeface="Arial" pitchFamily="34" charset="0"/>
              </a:rPr>
              <a:t>E</a:t>
            </a:r>
          </a:p>
          <a:p>
            <a:pPr lvl="1" eaLnBrk="1" hangingPunct="1">
              <a:lnSpc>
                <a:spcPct val="80000"/>
              </a:lnSpc>
              <a:spcAft>
                <a:spcPct val="20000"/>
              </a:spcAft>
            </a:pPr>
            <a:r>
              <a:rPr lang="en-US" sz="2000" dirty="0" smtClean="0">
                <a:cs typeface="Arial" pitchFamily="34" charset="0"/>
              </a:rPr>
              <a:t>Remember from ANOVA, MS</a:t>
            </a:r>
            <a:r>
              <a:rPr lang="en-US" sz="2000" baseline="-25000" dirty="0" smtClean="0">
                <a:cs typeface="Arial" pitchFamily="34" charset="0"/>
              </a:rPr>
              <a:t>E</a:t>
            </a:r>
            <a:r>
              <a:rPr lang="en-US" sz="2000" dirty="0" smtClean="0">
                <a:cs typeface="Arial" pitchFamily="34" charset="0"/>
              </a:rPr>
              <a:t> = 5.6 → use </a:t>
            </a:r>
            <a:r>
              <a:rPr lang="el-GR" sz="2000" dirty="0" smtClean="0">
                <a:cs typeface="Arial" pitchFamily="34" charset="0"/>
              </a:rPr>
              <a:t>σ</a:t>
            </a:r>
            <a:r>
              <a:rPr lang="en-US" sz="2000" dirty="0" smtClean="0">
                <a:cs typeface="Arial" pitchFamily="34" charset="0"/>
              </a:rPr>
              <a:t> = √5.6 = 2.36643</a:t>
            </a:r>
          </a:p>
          <a:p>
            <a:pPr lvl="1" eaLnBrk="1" hangingPunct="1">
              <a:lnSpc>
                <a:spcPct val="80000"/>
              </a:lnSpc>
              <a:spcAft>
                <a:spcPct val="20000"/>
              </a:spcAft>
            </a:pPr>
            <a:r>
              <a:rPr lang="en-US" sz="2000" dirty="0" smtClean="0">
                <a:cs typeface="Arial" pitchFamily="34" charset="0"/>
              </a:rPr>
              <a:t>Use </a:t>
            </a:r>
            <a:r>
              <a:rPr lang="el-GR" sz="2000" dirty="0" smtClean="0">
                <a:cs typeface="Arial" pitchFamily="34" charset="0"/>
              </a:rPr>
              <a:t>α</a:t>
            </a:r>
            <a:r>
              <a:rPr lang="en-US" sz="2000" dirty="0" smtClean="0">
                <a:cs typeface="Arial" pitchFamily="34" charset="0"/>
              </a:rPr>
              <a:t> = 0.05</a:t>
            </a:r>
            <a:endParaRPr lang="el-GR" sz="2000" dirty="0" smtClean="0">
              <a:cs typeface="Arial" pitchFamily="34" charset="0"/>
            </a:endParaRPr>
          </a:p>
        </p:txBody>
      </p:sp>
    </p:spTree>
    <p:extLst>
      <p:ext uri="{BB962C8B-B14F-4D97-AF65-F5344CB8AC3E}">
        <p14:creationId xmlns:p14="http://schemas.microsoft.com/office/powerpoint/2010/main" val="25777056"/>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71" t="28889" r="62500" b="29746"/>
          <a:stretch/>
        </p:blipFill>
        <p:spPr>
          <a:xfrm>
            <a:off x="4224337" y="3313483"/>
            <a:ext cx="4386263" cy="3147063"/>
          </a:xfrm>
          <a:prstGeom prst="rect">
            <a:avLst/>
          </a:prstGeom>
        </p:spPr>
      </p:pic>
      <p:sp>
        <p:nvSpPr>
          <p:cNvPr id="14848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8483" name="Slide Number Placeholder 5"/>
          <p:cNvSpPr>
            <a:spLocks noGrp="1"/>
          </p:cNvSpPr>
          <p:nvPr>
            <p:ph type="sldNum" sz="quarter" idx="12"/>
          </p:nvPr>
        </p:nvSpPr>
        <p:spPr>
          <a:noFill/>
        </p:spPr>
        <p:txBody>
          <a:bodyPr/>
          <a:lstStyle/>
          <a:p>
            <a:fld id="{3A0A7747-F125-430E-BF24-471EE04BA787}" type="slidenum">
              <a:rPr lang="en-US" smtClean="0"/>
              <a:pPr/>
              <a:t>276</a:t>
            </a:fld>
            <a:endParaRPr lang="en-US" smtClean="0"/>
          </a:p>
        </p:txBody>
      </p:sp>
      <p:sp>
        <p:nvSpPr>
          <p:cNvPr id="148484" name="Rectangle 2"/>
          <p:cNvSpPr>
            <a:spLocks noGrp="1" noChangeArrowheads="1"/>
          </p:cNvSpPr>
          <p:nvPr>
            <p:ph type="title"/>
          </p:nvPr>
        </p:nvSpPr>
        <p:spPr/>
        <p:txBody>
          <a:bodyPr/>
          <a:lstStyle/>
          <a:p>
            <a:pPr eaLnBrk="1" hangingPunct="1"/>
            <a:r>
              <a:rPr lang="en-US" smtClean="0"/>
              <a:t>Choice of Sample Size</a:t>
            </a:r>
          </a:p>
        </p:txBody>
      </p:sp>
      <p:sp>
        <p:nvSpPr>
          <p:cNvPr id="148485" name="Rectangle 3"/>
          <p:cNvSpPr>
            <a:spLocks noGrp="1" noChangeArrowheads="1"/>
          </p:cNvSpPr>
          <p:nvPr>
            <p:ph type="body" idx="1"/>
          </p:nvPr>
        </p:nvSpPr>
        <p:spPr>
          <a:xfrm>
            <a:off x="381000" y="1189037"/>
            <a:ext cx="8229600" cy="4525963"/>
          </a:xfrm>
        </p:spPr>
        <p:txBody>
          <a:bodyPr/>
          <a:lstStyle/>
          <a:p>
            <a:pPr eaLnBrk="1" hangingPunct="1"/>
            <a:r>
              <a:rPr lang="en-US" sz="2800" smtClean="0"/>
              <a:t>In Minitab</a:t>
            </a:r>
          </a:p>
          <a:p>
            <a:pPr eaLnBrk="1" hangingPunct="1">
              <a:buFont typeface="Wingdings" pitchFamily="2" charset="2"/>
              <a:buChar char="Ø"/>
            </a:pPr>
            <a:r>
              <a:rPr lang="en-US" sz="2400" smtClean="0"/>
              <a:t>Stat</a:t>
            </a:r>
          </a:p>
          <a:p>
            <a:pPr lvl="1" eaLnBrk="1" hangingPunct="1">
              <a:buFont typeface="Wingdings" pitchFamily="2" charset="2"/>
              <a:buChar char="Ø"/>
            </a:pPr>
            <a:r>
              <a:rPr lang="en-US" sz="2400" smtClean="0"/>
              <a:t>Power and Sample Size</a:t>
            </a:r>
          </a:p>
          <a:p>
            <a:pPr lvl="2" eaLnBrk="1" hangingPunct="1">
              <a:buFont typeface="Wingdings" pitchFamily="2" charset="2"/>
              <a:buChar char="Ø"/>
            </a:pPr>
            <a:r>
              <a:rPr lang="en-US" smtClean="0"/>
              <a:t>One-way ANOVA</a:t>
            </a:r>
          </a:p>
          <a:p>
            <a:pPr eaLnBrk="1" hangingPunct="1"/>
            <a:endParaRPr lang="en-US" sz="2800" smtClean="0"/>
          </a:p>
        </p:txBody>
      </p:sp>
      <p:sp>
        <p:nvSpPr>
          <p:cNvPr id="148487" name="Line 11"/>
          <p:cNvSpPr>
            <a:spLocks noChangeShapeType="1"/>
          </p:cNvSpPr>
          <p:nvPr/>
        </p:nvSpPr>
        <p:spPr bwMode="auto">
          <a:xfrm flipV="1">
            <a:off x="2438400" y="5486400"/>
            <a:ext cx="2133600" cy="533400"/>
          </a:xfrm>
          <a:prstGeom prst="line">
            <a:avLst/>
          </a:prstGeom>
          <a:noFill/>
          <a:ln w="38100">
            <a:solidFill>
              <a:srgbClr val="FF00FF"/>
            </a:solidFill>
            <a:round/>
            <a:headEnd/>
            <a:tailEnd type="triangle" w="med" len="med"/>
          </a:ln>
        </p:spPr>
        <p:txBody>
          <a:bodyPr/>
          <a:lstStyle/>
          <a:p>
            <a:endParaRPr lang="en-US"/>
          </a:p>
        </p:txBody>
      </p:sp>
      <p:sp>
        <p:nvSpPr>
          <p:cNvPr id="148488" name="Text Box 10"/>
          <p:cNvSpPr txBox="1">
            <a:spLocks noChangeArrowheads="1"/>
          </p:cNvSpPr>
          <p:nvPr/>
        </p:nvSpPr>
        <p:spPr bwMode="auto">
          <a:xfrm>
            <a:off x="533400" y="5638800"/>
            <a:ext cx="2362200" cy="650875"/>
          </a:xfrm>
          <a:prstGeom prst="rect">
            <a:avLst/>
          </a:prstGeom>
          <a:solidFill>
            <a:srgbClr val="FF99CC"/>
          </a:solidFill>
          <a:ln w="9525">
            <a:solidFill>
              <a:schemeClr val="tx1"/>
            </a:solidFill>
            <a:miter lim="800000"/>
            <a:headEnd/>
            <a:tailEnd/>
          </a:ln>
        </p:spPr>
        <p:txBody>
          <a:bodyPr>
            <a:spAutoFit/>
          </a:bodyPr>
          <a:lstStyle/>
          <a:p>
            <a:pPr>
              <a:spcBef>
                <a:spcPct val="50000"/>
              </a:spcBef>
            </a:pPr>
            <a:r>
              <a:rPr lang="en-US">
                <a:cs typeface="Arial" pitchFamily="34" charset="0"/>
              </a:rPr>
              <a:t>St. Dev. = √MS</a:t>
            </a:r>
            <a:r>
              <a:rPr lang="en-US" baseline="-25000">
                <a:cs typeface="Arial" pitchFamily="34" charset="0"/>
              </a:rPr>
              <a:t>E </a:t>
            </a:r>
            <a:r>
              <a:rPr lang="en-US">
                <a:cs typeface="Arial" pitchFamily="34" charset="0"/>
              </a:rPr>
              <a:t>from pre-experiment</a:t>
            </a:r>
          </a:p>
        </p:txBody>
      </p:sp>
    </p:spTree>
    <p:extLst>
      <p:ext uri="{BB962C8B-B14F-4D97-AF65-F5344CB8AC3E}">
        <p14:creationId xmlns:p14="http://schemas.microsoft.com/office/powerpoint/2010/main" val="227754588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 y="5791200"/>
            <a:ext cx="5638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2209800" y="4343400"/>
            <a:ext cx="1219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9508" name="Rectangle 3"/>
          <p:cNvSpPr>
            <a:spLocks noGrp="1" noChangeArrowheads="1"/>
          </p:cNvSpPr>
          <p:nvPr>
            <p:ph type="body" idx="1"/>
          </p:nvPr>
        </p:nvSpPr>
        <p:spPr>
          <a:xfrm>
            <a:off x="381000" y="1066800"/>
            <a:ext cx="8229600" cy="4525963"/>
          </a:xfrm>
        </p:spPr>
        <p:txBody>
          <a:bodyPr/>
          <a:lstStyle/>
          <a:p>
            <a:pPr>
              <a:buNone/>
            </a:pPr>
            <a:r>
              <a:rPr lang="en-US" sz="2000" b="1" dirty="0" smtClean="0">
                <a:latin typeface="Courier New" pitchFamily="49" charset="0"/>
                <a:cs typeface="Courier New" pitchFamily="49" charset="0"/>
              </a:rPr>
              <a:t>Power and Sample Size </a:t>
            </a:r>
          </a:p>
          <a:p>
            <a:pPr>
              <a:buNone/>
            </a:pPr>
            <a:endParaRPr lang="en-US" sz="2000" b="1" dirty="0" smtClean="0">
              <a:latin typeface="Courier New" pitchFamily="49" charset="0"/>
              <a:cs typeface="Courier New" pitchFamily="49" charset="0"/>
            </a:endParaRPr>
          </a:p>
          <a:p>
            <a:pPr>
              <a:buNone/>
            </a:pPr>
            <a:r>
              <a:rPr lang="en-US" sz="2000" dirty="0">
                <a:latin typeface="Courier New" pitchFamily="49" charset="0"/>
                <a:cs typeface="Courier New" pitchFamily="49" charset="0"/>
              </a:rPr>
              <a:t>One-way ANOVA</a:t>
            </a:r>
          </a:p>
          <a:p>
            <a:pPr>
              <a:buNone/>
            </a:pPr>
            <a:endParaRPr lang="en-US" sz="2000" dirty="0">
              <a:latin typeface="Courier New" pitchFamily="49" charset="0"/>
              <a:cs typeface="Courier New" pitchFamily="49" charset="0"/>
            </a:endParaRPr>
          </a:p>
          <a:p>
            <a:pPr>
              <a:buNone/>
            </a:pPr>
            <a:r>
              <a:rPr lang="en-US" sz="2000" dirty="0">
                <a:latin typeface="Courier New" pitchFamily="49" charset="0"/>
                <a:cs typeface="Courier New" pitchFamily="49" charset="0"/>
              </a:rPr>
              <a:t>α = 0.05  Assumed standard deviation = 2.36643</a:t>
            </a:r>
          </a:p>
          <a:p>
            <a:pPr>
              <a:buNone/>
            </a:pPr>
            <a:endParaRPr lang="en-US" sz="2000" dirty="0">
              <a:latin typeface="Courier New" pitchFamily="49" charset="0"/>
              <a:cs typeface="Courier New" pitchFamily="49" charset="0"/>
            </a:endParaRPr>
          </a:p>
          <a:p>
            <a:pPr>
              <a:buNone/>
            </a:pPr>
            <a:r>
              <a:rPr lang="en-US" sz="2000" dirty="0">
                <a:latin typeface="Courier New" pitchFamily="49" charset="0"/>
                <a:cs typeface="Courier New" pitchFamily="49" charset="0"/>
              </a:rPr>
              <a:t>Factors: 1  Number of levels: 4</a:t>
            </a:r>
          </a:p>
          <a:p>
            <a:pPr>
              <a:buNone/>
            </a:pPr>
            <a:endParaRPr lang="en-US" sz="2000" dirty="0">
              <a:latin typeface="Courier New" pitchFamily="49" charset="0"/>
              <a:cs typeface="Courier New" pitchFamily="49" charset="0"/>
            </a:endParaRPr>
          </a:p>
          <a:p>
            <a:pPr>
              <a:buNone/>
            </a:pPr>
            <a:endParaRPr lang="en-US" sz="2000" dirty="0">
              <a:latin typeface="Courier New" pitchFamily="49" charset="0"/>
              <a:cs typeface="Courier New" pitchFamily="49" charset="0"/>
            </a:endParaRPr>
          </a:p>
          <a:p>
            <a:pPr>
              <a:buNone/>
            </a:pPr>
            <a:r>
              <a:rPr lang="en-US" sz="2000" dirty="0">
                <a:latin typeface="Courier New" pitchFamily="49" charset="0"/>
                <a:cs typeface="Courier New" pitchFamily="49" charset="0"/>
              </a:rPr>
              <a:t>   Maximum  Sample  Target</a:t>
            </a:r>
          </a:p>
          <a:p>
            <a:pPr>
              <a:buNone/>
            </a:pPr>
            <a:r>
              <a:rPr lang="en-US" sz="2000" dirty="0">
                <a:latin typeface="Courier New" pitchFamily="49" charset="0"/>
                <a:cs typeface="Courier New" pitchFamily="49" charset="0"/>
              </a:rPr>
              <a:t>Difference    Size   Power  Actual Power</a:t>
            </a:r>
          </a:p>
          <a:p>
            <a:pPr>
              <a:buNone/>
            </a:pPr>
            <a:r>
              <a:rPr lang="en-US" sz="2000" dirty="0">
                <a:latin typeface="Courier New" pitchFamily="49" charset="0"/>
                <a:cs typeface="Courier New" pitchFamily="49" charset="0"/>
              </a:rPr>
              <a:t>         5       8     0.9      0.925940</a:t>
            </a:r>
          </a:p>
          <a:p>
            <a:pPr>
              <a:buNone/>
            </a:pPr>
            <a:endParaRPr lang="en-US" sz="2000" dirty="0">
              <a:latin typeface="Courier New" pitchFamily="49" charset="0"/>
              <a:cs typeface="Courier New" pitchFamily="49" charset="0"/>
            </a:endParaRPr>
          </a:p>
          <a:p>
            <a:pPr>
              <a:buNone/>
            </a:pPr>
            <a:r>
              <a:rPr lang="en-US" sz="2000" dirty="0">
                <a:latin typeface="Courier New" pitchFamily="49" charset="0"/>
                <a:cs typeface="Courier New" pitchFamily="49" charset="0"/>
              </a:rPr>
              <a:t>The sample size is for each level.</a:t>
            </a:r>
            <a:endParaRPr lang="en-US" sz="2000" dirty="0" smtClean="0">
              <a:latin typeface="Courier New" pitchFamily="49" charset="0"/>
              <a:cs typeface="Courier New" pitchFamily="49" charset="0"/>
            </a:endParaRPr>
          </a:p>
          <a:p>
            <a:pPr eaLnBrk="1" hangingPunct="1">
              <a:spcBef>
                <a:spcPct val="0"/>
              </a:spcBef>
              <a:buNone/>
            </a:pPr>
            <a:endParaRPr lang="en-US" sz="2000" dirty="0" smtClean="0">
              <a:latin typeface="Courier New" pitchFamily="49" charset="0"/>
              <a:cs typeface="Courier New" pitchFamily="49" charset="0"/>
            </a:endParaRPr>
          </a:p>
          <a:p>
            <a:pPr eaLnBrk="1" hangingPunct="1">
              <a:spcBef>
                <a:spcPct val="0"/>
              </a:spcBef>
              <a:buNone/>
            </a:pPr>
            <a:endParaRPr lang="en-US" sz="2000" dirty="0" smtClean="0">
              <a:latin typeface="Courier New" pitchFamily="49" charset="0"/>
              <a:cs typeface="Courier New" pitchFamily="49" charset="0"/>
            </a:endParaRPr>
          </a:p>
        </p:txBody>
      </p:sp>
      <p:sp>
        <p:nvSpPr>
          <p:cNvPr id="149509"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49510" name="Slide Number Placeholder 5"/>
          <p:cNvSpPr>
            <a:spLocks noGrp="1"/>
          </p:cNvSpPr>
          <p:nvPr>
            <p:ph type="sldNum" sz="quarter" idx="12"/>
          </p:nvPr>
        </p:nvSpPr>
        <p:spPr>
          <a:noFill/>
        </p:spPr>
        <p:txBody>
          <a:bodyPr/>
          <a:lstStyle/>
          <a:p>
            <a:fld id="{DF77517D-26F5-4003-8F56-9CF463F95B27}" type="slidenum">
              <a:rPr lang="en-US" smtClean="0"/>
              <a:pPr/>
              <a:t>277</a:t>
            </a:fld>
            <a:endParaRPr lang="en-US" smtClean="0"/>
          </a:p>
        </p:txBody>
      </p:sp>
      <p:sp>
        <p:nvSpPr>
          <p:cNvPr id="149511" name="Rectangle 2"/>
          <p:cNvSpPr>
            <a:spLocks noGrp="1" noChangeArrowheads="1"/>
          </p:cNvSpPr>
          <p:nvPr>
            <p:ph type="title"/>
          </p:nvPr>
        </p:nvSpPr>
        <p:spPr/>
        <p:txBody>
          <a:bodyPr/>
          <a:lstStyle/>
          <a:p>
            <a:pPr eaLnBrk="1" hangingPunct="1"/>
            <a:r>
              <a:rPr lang="en-US" smtClean="0"/>
              <a:t>Choice of Sample Size</a:t>
            </a:r>
          </a:p>
        </p:txBody>
      </p:sp>
      <p:sp>
        <p:nvSpPr>
          <p:cNvPr id="10" name="TextBox 9"/>
          <p:cNvSpPr txBox="1"/>
          <p:nvPr/>
        </p:nvSpPr>
        <p:spPr>
          <a:xfrm>
            <a:off x="6934200" y="4221540"/>
            <a:ext cx="1981200" cy="1569660"/>
          </a:xfrm>
          <a:prstGeom prst="rect">
            <a:avLst/>
          </a:prstGeom>
          <a:solidFill>
            <a:srgbClr val="FFCCFF"/>
          </a:solidFill>
        </p:spPr>
        <p:txBody>
          <a:bodyPr wrap="square" rtlCol="0">
            <a:spAutoFit/>
          </a:bodyPr>
          <a:lstStyle/>
          <a:p>
            <a:r>
              <a:rPr lang="en-US" sz="2400" dirty="0" smtClean="0"/>
              <a:t>n=8 at each factor level</a:t>
            </a:r>
          </a:p>
          <a:p>
            <a:endParaRPr lang="en-US" sz="2400" dirty="0" smtClean="0"/>
          </a:p>
          <a:p>
            <a:r>
              <a:rPr lang="en-US" sz="2400" dirty="0" smtClean="0"/>
              <a:t>N = 4*8 = 32 </a:t>
            </a:r>
            <a:endParaRPr lang="en-US" sz="2400" dirty="0"/>
          </a:p>
        </p:txBody>
      </p:sp>
    </p:spTree>
    <p:extLst>
      <p:ext uri="{BB962C8B-B14F-4D97-AF65-F5344CB8AC3E}">
        <p14:creationId xmlns:p14="http://schemas.microsoft.com/office/powerpoint/2010/main" val="245495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33600" y="4800600"/>
            <a:ext cx="12192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0534" name="Rectangle 3"/>
          <p:cNvSpPr>
            <a:spLocks noGrp="1" noChangeArrowheads="1"/>
          </p:cNvSpPr>
          <p:nvPr>
            <p:ph type="body" idx="1"/>
          </p:nvPr>
        </p:nvSpPr>
        <p:spPr>
          <a:xfrm>
            <a:off x="304800" y="990600"/>
            <a:ext cx="8382000" cy="2819400"/>
          </a:xfrm>
        </p:spPr>
        <p:txBody>
          <a:bodyPr/>
          <a:lstStyle/>
          <a:p>
            <a:pPr eaLnBrk="1" hangingPunct="1"/>
            <a:r>
              <a:rPr lang="en-US" sz="2400" dirty="0" smtClean="0"/>
              <a:t>Now what if we want to detect a difference in factor level means of 3.5 minutes?</a:t>
            </a:r>
          </a:p>
          <a:p>
            <a:pPr lvl="1" eaLnBrk="1" hangingPunct="1">
              <a:buFont typeface="Arial" pitchFamily="34" charset="0"/>
              <a:buChar char="•"/>
            </a:pPr>
            <a:r>
              <a:rPr lang="en-US" sz="2400" dirty="0" smtClean="0"/>
              <a:t>Now D = 3.5 minutes</a:t>
            </a:r>
          </a:p>
          <a:p>
            <a:pPr eaLnBrk="1" hangingPunct="1"/>
            <a:r>
              <a:rPr lang="en-US" sz="2400" dirty="0" smtClean="0"/>
              <a:t>Will sample size be larger or smaller than when D = 5?</a:t>
            </a:r>
          </a:p>
          <a:p>
            <a:pPr>
              <a:buFontTx/>
              <a:buNone/>
            </a:pPr>
            <a:endParaRPr lang="en-US" sz="2000" b="1" dirty="0" smtClean="0">
              <a:latin typeface="Courier New" pitchFamily="49" charset="0"/>
              <a:cs typeface="Courier New" pitchFamily="49" charset="0"/>
            </a:endParaRPr>
          </a:p>
          <a:p>
            <a:pPr>
              <a:buNone/>
            </a:pPr>
            <a:r>
              <a:rPr lang="en-US" sz="2000" b="1" dirty="0" smtClean="0">
                <a:latin typeface="Courier New" pitchFamily="49" charset="0"/>
                <a:cs typeface="Courier New" pitchFamily="49" charset="0"/>
              </a:rPr>
              <a:t>Power and Sample Size </a:t>
            </a:r>
          </a:p>
          <a:p>
            <a:pPr>
              <a:buNone/>
            </a:pPr>
            <a:r>
              <a:rPr lang="en-US" sz="2000" dirty="0">
                <a:latin typeface="Courier New" pitchFamily="49" charset="0"/>
                <a:cs typeface="Courier New" pitchFamily="49" charset="0"/>
              </a:rPr>
              <a:t>One-way </a:t>
            </a:r>
            <a:r>
              <a:rPr lang="en-US" sz="2000" dirty="0" smtClean="0">
                <a:latin typeface="Courier New" pitchFamily="49" charset="0"/>
                <a:cs typeface="Courier New" pitchFamily="49" charset="0"/>
              </a:rPr>
              <a:t>ANOVA</a:t>
            </a:r>
            <a:endParaRPr lang="en-US" sz="2000" dirty="0">
              <a:latin typeface="Courier New" pitchFamily="49" charset="0"/>
              <a:cs typeface="Courier New" pitchFamily="49" charset="0"/>
            </a:endParaRPr>
          </a:p>
          <a:p>
            <a:pPr>
              <a:buNone/>
            </a:pPr>
            <a:r>
              <a:rPr lang="en-US" sz="2000" dirty="0">
                <a:latin typeface="Courier New" pitchFamily="49" charset="0"/>
                <a:cs typeface="Courier New" pitchFamily="49" charset="0"/>
              </a:rPr>
              <a:t>α = 0.05  Assumed standard deviation = </a:t>
            </a:r>
            <a:r>
              <a:rPr lang="en-US" sz="2000" dirty="0" smtClean="0">
                <a:latin typeface="Courier New" pitchFamily="49" charset="0"/>
                <a:cs typeface="Courier New" pitchFamily="49" charset="0"/>
              </a:rPr>
              <a:t>2.36643</a:t>
            </a:r>
            <a:endParaRPr lang="en-US" sz="2000" dirty="0">
              <a:latin typeface="Courier New" pitchFamily="49" charset="0"/>
              <a:cs typeface="Courier New" pitchFamily="49" charset="0"/>
            </a:endParaRPr>
          </a:p>
          <a:p>
            <a:pPr>
              <a:buNone/>
            </a:pPr>
            <a:r>
              <a:rPr lang="en-US" sz="2000" dirty="0">
                <a:latin typeface="Courier New" pitchFamily="49" charset="0"/>
                <a:cs typeface="Courier New" pitchFamily="49" charset="0"/>
              </a:rPr>
              <a:t>Factors: 1  Number of levels: 4</a:t>
            </a:r>
          </a:p>
          <a:p>
            <a:pPr>
              <a:buNone/>
            </a:pPr>
            <a:endParaRPr lang="en-US" sz="2000" dirty="0">
              <a:latin typeface="Courier New" pitchFamily="49" charset="0"/>
              <a:cs typeface="Courier New" pitchFamily="49" charset="0"/>
            </a:endParaRPr>
          </a:p>
          <a:p>
            <a:pPr>
              <a:buNone/>
            </a:pPr>
            <a:r>
              <a:rPr lang="en-US" sz="2000" dirty="0">
                <a:latin typeface="Courier New" pitchFamily="49" charset="0"/>
                <a:cs typeface="Courier New" pitchFamily="49" charset="0"/>
              </a:rPr>
              <a:t>   Maximum  Sample  Target</a:t>
            </a:r>
          </a:p>
          <a:p>
            <a:pPr>
              <a:buNone/>
            </a:pPr>
            <a:r>
              <a:rPr lang="en-US" sz="2000" dirty="0">
                <a:latin typeface="Courier New" pitchFamily="49" charset="0"/>
                <a:cs typeface="Courier New" pitchFamily="49" charset="0"/>
              </a:rPr>
              <a:t>Difference    Size   Power  Actual Power</a:t>
            </a:r>
          </a:p>
          <a:p>
            <a:pPr>
              <a:buNone/>
            </a:pPr>
            <a:r>
              <a:rPr lang="en-US" sz="2000" dirty="0">
                <a:latin typeface="Courier New" pitchFamily="49" charset="0"/>
                <a:cs typeface="Courier New" pitchFamily="49" charset="0"/>
              </a:rPr>
              <a:t>       3.5      14     0.9      0.900555</a:t>
            </a:r>
          </a:p>
          <a:p>
            <a:pPr>
              <a:buNone/>
            </a:pPr>
            <a:endParaRPr lang="en-US" sz="2000" dirty="0">
              <a:latin typeface="Courier New" pitchFamily="49" charset="0"/>
              <a:cs typeface="Courier New" pitchFamily="49" charset="0"/>
            </a:endParaRPr>
          </a:p>
          <a:p>
            <a:pPr>
              <a:buNone/>
            </a:pPr>
            <a:r>
              <a:rPr lang="en-US" sz="2000" dirty="0">
                <a:latin typeface="Courier New" pitchFamily="49" charset="0"/>
                <a:cs typeface="Courier New" pitchFamily="49" charset="0"/>
              </a:rPr>
              <a:t>The sample size is for each level.</a:t>
            </a:r>
            <a:endParaRPr lang="en-US" sz="2800" dirty="0" smtClean="0"/>
          </a:p>
          <a:p>
            <a:pPr eaLnBrk="1" hangingPunct="1"/>
            <a:endParaRPr lang="en-US" sz="2800" dirty="0" smtClean="0"/>
          </a:p>
        </p:txBody>
      </p:sp>
      <p:sp>
        <p:nvSpPr>
          <p:cNvPr id="150531"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0532" name="Slide Number Placeholder 5"/>
          <p:cNvSpPr>
            <a:spLocks noGrp="1"/>
          </p:cNvSpPr>
          <p:nvPr>
            <p:ph type="sldNum" sz="quarter" idx="12"/>
          </p:nvPr>
        </p:nvSpPr>
        <p:spPr>
          <a:noFill/>
        </p:spPr>
        <p:txBody>
          <a:bodyPr/>
          <a:lstStyle/>
          <a:p>
            <a:fld id="{CEA93620-6602-42AC-A011-62CA776783A7}" type="slidenum">
              <a:rPr lang="en-US" smtClean="0"/>
              <a:pPr/>
              <a:t>278</a:t>
            </a:fld>
            <a:endParaRPr lang="en-US" smtClean="0"/>
          </a:p>
        </p:txBody>
      </p:sp>
      <p:sp>
        <p:nvSpPr>
          <p:cNvPr id="150533" name="Rectangle 2"/>
          <p:cNvSpPr>
            <a:spLocks noGrp="1" noChangeArrowheads="1"/>
          </p:cNvSpPr>
          <p:nvPr>
            <p:ph type="title"/>
          </p:nvPr>
        </p:nvSpPr>
        <p:spPr/>
        <p:txBody>
          <a:bodyPr/>
          <a:lstStyle/>
          <a:p>
            <a:pPr eaLnBrk="1" hangingPunct="1"/>
            <a:r>
              <a:rPr lang="en-US" smtClean="0"/>
              <a:t>Choice of Sample Size</a:t>
            </a:r>
          </a:p>
        </p:txBody>
      </p:sp>
      <p:sp>
        <p:nvSpPr>
          <p:cNvPr id="7" name="TextBox 6"/>
          <p:cNvSpPr txBox="1"/>
          <p:nvPr/>
        </p:nvSpPr>
        <p:spPr>
          <a:xfrm>
            <a:off x="6705600" y="4450140"/>
            <a:ext cx="2286000" cy="1569660"/>
          </a:xfrm>
          <a:prstGeom prst="rect">
            <a:avLst/>
          </a:prstGeom>
          <a:solidFill>
            <a:srgbClr val="FFCCFF"/>
          </a:solidFill>
        </p:spPr>
        <p:txBody>
          <a:bodyPr wrap="square" rtlCol="0">
            <a:spAutoFit/>
          </a:bodyPr>
          <a:lstStyle/>
          <a:p>
            <a:r>
              <a:rPr lang="en-US" sz="2400" dirty="0" smtClean="0"/>
              <a:t>n=14 at each factor level</a:t>
            </a:r>
          </a:p>
          <a:p>
            <a:endParaRPr lang="en-US" sz="2400" dirty="0" smtClean="0"/>
          </a:p>
          <a:p>
            <a:r>
              <a:rPr lang="en-US" sz="2400" dirty="0" smtClean="0"/>
              <a:t>N = 4*14 = 56 </a:t>
            </a:r>
            <a:endParaRPr lang="en-US" sz="2400" dirty="0"/>
          </a:p>
        </p:txBody>
      </p:sp>
    </p:spTree>
    <p:extLst>
      <p:ext uri="{BB962C8B-B14F-4D97-AF65-F5344CB8AC3E}">
        <p14:creationId xmlns:p14="http://schemas.microsoft.com/office/powerpoint/2010/main" val="45838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1555" name="Slide Number Placeholder 5"/>
          <p:cNvSpPr>
            <a:spLocks noGrp="1"/>
          </p:cNvSpPr>
          <p:nvPr>
            <p:ph type="sldNum" sz="quarter" idx="12"/>
          </p:nvPr>
        </p:nvSpPr>
        <p:spPr>
          <a:noFill/>
        </p:spPr>
        <p:txBody>
          <a:bodyPr/>
          <a:lstStyle/>
          <a:p>
            <a:fld id="{9BE811D3-E899-4D95-80A0-8E3CE1940055}" type="slidenum">
              <a:rPr lang="en-US" smtClean="0"/>
              <a:pPr/>
              <a:t>279</a:t>
            </a:fld>
            <a:endParaRPr lang="en-US" smtClean="0"/>
          </a:p>
        </p:txBody>
      </p:sp>
      <p:sp>
        <p:nvSpPr>
          <p:cNvPr id="151556" name="Rectangle 2"/>
          <p:cNvSpPr>
            <a:spLocks noGrp="1" noChangeArrowheads="1"/>
          </p:cNvSpPr>
          <p:nvPr>
            <p:ph type="title"/>
          </p:nvPr>
        </p:nvSpPr>
        <p:spPr/>
        <p:txBody>
          <a:bodyPr/>
          <a:lstStyle/>
          <a:p>
            <a:pPr eaLnBrk="1" hangingPunct="1"/>
            <a:r>
              <a:rPr lang="en-US" smtClean="0"/>
              <a:t>Choice of Sample Size</a:t>
            </a:r>
          </a:p>
        </p:txBody>
      </p:sp>
      <p:sp>
        <p:nvSpPr>
          <p:cNvPr id="151557" name="Rectangle 3"/>
          <p:cNvSpPr>
            <a:spLocks noGrp="1" noChangeArrowheads="1"/>
          </p:cNvSpPr>
          <p:nvPr>
            <p:ph type="body" idx="1"/>
          </p:nvPr>
        </p:nvSpPr>
        <p:spPr>
          <a:xfrm>
            <a:off x="457200" y="1143000"/>
            <a:ext cx="8229600" cy="4525963"/>
          </a:xfrm>
        </p:spPr>
        <p:txBody>
          <a:bodyPr/>
          <a:lstStyle/>
          <a:p>
            <a:pPr eaLnBrk="1" hangingPunct="1"/>
            <a:r>
              <a:rPr lang="en-US" sz="2400" smtClean="0"/>
              <a:t>Minitab can give sample sizes for several scenarios at once</a:t>
            </a:r>
          </a:p>
          <a:p>
            <a:pPr eaLnBrk="1" hangingPunct="1"/>
            <a:r>
              <a:rPr lang="en-US" sz="2400" smtClean="0"/>
              <a:t>Enter several detectable differences and/or power values</a:t>
            </a:r>
          </a:p>
          <a:p>
            <a:pPr lvl="1" eaLnBrk="1" hangingPunct="1">
              <a:buFont typeface="Arial" pitchFamily="34" charset="0"/>
              <a:buChar char="•"/>
            </a:pPr>
            <a:r>
              <a:rPr lang="en-US" sz="2400" smtClean="0"/>
              <a:t>Minitab will show sample size for each</a:t>
            </a:r>
          </a:p>
        </p:txBody>
      </p:sp>
      <p:pic>
        <p:nvPicPr>
          <p:cNvPr id="7" name="Picture 6"/>
          <p:cNvPicPr/>
          <p:nvPr/>
        </p:nvPicPr>
        <p:blipFill>
          <a:blip r:embed="rId2" cstate="print"/>
          <a:srcRect/>
          <a:stretch>
            <a:fillRect/>
          </a:stretch>
        </p:blipFill>
        <p:spPr bwMode="auto">
          <a:xfrm>
            <a:off x="2057400" y="3124200"/>
            <a:ext cx="4448175" cy="3495675"/>
          </a:xfrm>
          <a:prstGeom prst="rect">
            <a:avLst/>
          </a:prstGeom>
          <a:noFill/>
          <a:ln w="9525">
            <a:noFill/>
            <a:miter lim="800000"/>
            <a:headEnd/>
            <a:tailEnd/>
          </a:ln>
        </p:spPr>
      </p:pic>
    </p:spTree>
    <p:extLst>
      <p:ext uri="{BB962C8B-B14F-4D97-AF65-F5344CB8AC3E}">
        <p14:creationId xmlns:p14="http://schemas.microsoft.com/office/powerpoint/2010/main" val="2904676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28600" y="0"/>
            <a:ext cx="8858250" cy="1143000"/>
          </a:xfrm>
          <a:noFill/>
        </p:spPr>
        <p:txBody>
          <a:bodyPr/>
          <a:lstStyle/>
          <a:p>
            <a:pPr eaLnBrk="1" hangingPunct="1"/>
            <a:r>
              <a:rPr lang="en-US" smtClean="0"/>
              <a:t>Step 4: Perform Experiment (cont.)</a:t>
            </a:r>
          </a:p>
        </p:txBody>
      </p:sp>
      <p:sp>
        <p:nvSpPr>
          <p:cNvPr id="54275" name="Rectangle 3"/>
          <p:cNvSpPr>
            <a:spLocks noGrp="1" noChangeArrowheads="1"/>
          </p:cNvSpPr>
          <p:nvPr>
            <p:ph type="body" idx="1"/>
          </p:nvPr>
        </p:nvSpPr>
        <p:spPr>
          <a:xfrm>
            <a:off x="457200" y="1752600"/>
            <a:ext cx="8229600" cy="4525963"/>
          </a:xfrm>
          <a:noFill/>
        </p:spPr>
        <p:txBody>
          <a:bodyPr/>
          <a:lstStyle/>
          <a:p>
            <a:pPr eaLnBrk="1" hangingPunct="1">
              <a:spcBef>
                <a:spcPts val="600"/>
              </a:spcBef>
              <a:spcAft>
                <a:spcPts val="600"/>
              </a:spcAft>
            </a:pPr>
            <a:r>
              <a:rPr lang="en-US" sz="2800" dirty="0" smtClean="0"/>
              <a:t>Use randomized run order to ensure independent observations and to ‘average out’ uncontrolled variables</a:t>
            </a:r>
          </a:p>
          <a:p>
            <a:pPr lvl="1" eaLnBrk="1" hangingPunct="1">
              <a:spcBef>
                <a:spcPts val="600"/>
              </a:spcBef>
              <a:spcAft>
                <a:spcPts val="600"/>
              </a:spcAft>
              <a:buFont typeface="Arial" pitchFamily="34" charset="0"/>
              <a:buChar char="•"/>
            </a:pPr>
            <a:r>
              <a:rPr lang="en-US" sz="2400" dirty="0" smtClean="0"/>
              <a:t>Learning curve</a:t>
            </a:r>
          </a:p>
          <a:p>
            <a:pPr lvl="1" eaLnBrk="1" hangingPunct="1">
              <a:spcBef>
                <a:spcPts val="600"/>
              </a:spcBef>
              <a:spcAft>
                <a:spcPts val="600"/>
              </a:spcAft>
              <a:buFont typeface="Arial" pitchFamily="34" charset="0"/>
              <a:buChar char="•"/>
            </a:pPr>
            <a:r>
              <a:rPr lang="en-US" sz="2400" dirty="0" smtClean="0"/>
              <a:t>Fatigue</a:t>
            </a:r>
          </a:p>
          <a:p>
            <a:pPr lvl="1" eaLnBrk="1" hangingPunct="1">
              <a:spcBef>
                <a:spcPts val="600"/>
              </a:spcBef>
              <a:spcAft>
                <a:spcPts val="600"/>
              </a:spcAft>
              <a:buFont typeface="Arial" pitchFamily="34" charset="0"/>
              <a:buChar char="•"/>
            </a:pPr>
            <a:r>
              <a:rPr lang="en-US" sz="2400" dirty="0" smtClean="0"/>
              <a:t>Machine wear</a:t>
            </a:r>
          </a:p>
          <a:p>
            <a:pPr eaLnBrk="1" hangingPunct="1">
              <a:spcBef>
                <a:spcPts val="600"/>
              </a:spcBef>
              <a:spcAft>
                <a:spcPts val="600"/>
              </a:spcAft>
            </a:pPr>
            <a:endParaRPr lang="en-US" sz="2800" dirty="0" smtClean="0"/>
          </a:p>
          <a:p>
            <a:pPr eaLnBrk="1" hangingPunct="1">
              <a:spcBef>
                <a:spcPts val="600"/>
              </a:spcBef>
              <a:spcAft>
                <a:spcPts val="600"/>
              </a:spcAft>
            </a:pPr>
            <a:r>
              <a:rPr lang="en-US" sz="2800" dirty="0" smtClean="0"/>
              <a:t>Be careful – sloppy execution can significantly affect results		</a:t>
            </a:r>
          </a:p>
        </p:txBody>
      </p:sp>
      <p:sp>
        <p:nvSpPr>
          <p:cNvPr id="54276" name="Slide Number Placeholder 3"/>
          <p:cNvSpPr>
            <a:spLocks noGrp="1"/>
          </p:cNvSpPr>
          <p:nvPr>
            <p:ph type="sldNum" sz="quarter" idx="12"/>
          </p:nvPr>
        </p:nvSpPr>
        <p:spPr>
          <a:noFill/>
        </p:spPr>
        <p:txBody>
          <a:bodyPr/>
          <a:lstStyle/>
          <a:p>
            <a:fld id="{B1821059-2A10-4A7D-A60E-80A596D26941}" type="slidenum">
              <a:rPr lang="en-US" smtClean="0"/>
              <a:pPr/>
              <a:t>28</a:t>
            </a:fld>
            <a:endParaRPr lang="en-US" smtClean="0"/>
          </a:p>
        </p:txBody>
      </p:sp>
      <p:sp>
        <p:nvSpPr>
          <p:cNvPr id="54277"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81200" y="2438400"/>
            <a:ext cx="9144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2579" name="Rectangle 3"/>
          <p:cNvSpPr>
            <a:spLocks noGrp="1" noChangeArrowheads="1"/>
          </p:cNvSpPr>
          <p:nvPr>
            <p:ph type="body" idx="1"/>
          </p:nvPr>
        </p:nvSpPr>
        <p:spPr>
          <a:xfrm>
            <a:off x="457200" y="1066800"/>
            <a:ext cx="8458200" cy="5715000"/>
          </a:xfrm>
        </p:spPr>
        <p:txBody>
          <a:bodyPr/>
          <a:lstStyle/>
          <a:p>
            <a:pPr>
              <a:spcBef>
                <a:spcPts val="0"/>
              </a:spcBef>
              <a:buNone/>
            </a:pPr>
            <a:r>
              <a:rPr lang="en-US" sz="1600" b="1" dirty="0" smtClean="0">
                <a:latin typeface="Courier New" pitchFamily="49" charset="0"/>
                <a:cs typeface="Courier New" pitchFamily="49" charset="0"/>
              </a:rPr>
              <a:t>Power and Sample Size </a:t>
            </a:r>
          </a:p>
          <a:p>
            <a:pPr>
              <a:spcBef>
                <a:spcPts val="0"/>
              </a:spcBef>
              <a:buNone/>
            </a:pPr>
            <a:r>
              <a:rPr lang="en-US" sz="1600" dirty="0" smtClean="0">
                <a:latin typeface="Courier New" pitchFamily="49" charset="0"/>
                <a:cs typeface="Courier New" pitchFamily="49" charset="0"/>
              </a:rPr>
              <a:t>One-way ANOVA</a:t>
            </a:r>
          </a:p>
          <a:p>
            <a:pPr>
              <a:spcBef>
                <a:spcPts val="0"/>
              </a:spcBef>
              <a:buNone/>
            </a:pPr>
            <a:r>
              <a:rPr lang="en-US" sz="1600" dirty="0" smtClean="0">
                <a:latin typeface="Courier New" pitchFamily="49" charset="0"/>
                <a:cs typeface="Courier New" pitchFamily="49" charset="0"/>
              </a:rPr>
              <a:t>Alpha = 0.05  Assumed standard deviation = 2.36643</a:t>
            </a:r>
          </a:p>
          <a:p>
            <a:pPr>
              <a:spcBef>
                <a:spcPts val="0"/>
              </a:spcBef>
              <a:buNone/>
            </a:pPr>
            <a:endParaRPr lang="en-US" sz="1600" dirty="0" smtClean="0">
              <a:latin typeface="Courier New" pitchFamily="49" charset="0"/>
              <a:cs typeface="Courier New" pitchFamily="49" charset="0"/>
            </a:endParaRPr>
          </a:p>
          <a:p>
            <a:pPr>
              <a:spcBef>
                <a:spcPts val="0"/>
              </a:spcBef>
              <a:buNone/>
            </a:pPr>
            <a:r>
              <a:rPr lang="en-US" sz="1600" dirty="0" smtClean="0">
                <a:latin typeface="Courier New" pitchFamily="49" charset="0"/>
                <a:cs typeface="Courier New" pitchFamily="49" charset="0"/>
              </a:rPr>
              <a:t>Factors: 1  Number of levels: 4</a:t>
            </a:r>
          </a:p>
          <a:p>
            <a:pPr>
              <a:spcBef>
                <a:spcPts val="0"/>
              </a:spcBef>
              <a:buNone/>
            </a:pPr>
            <a:endParaRPr lang="en-US" sz="1600" dirty="0" smtClean="0">
              <a:latin typeface="Courier New" pitchFamily="49" charset="0"/>
              <a:cs typeface="Courier New" pitchFamily="49" charset="0"/>
            </a:endParaRPr>
          </a:p>
          <a:p>
            <a:pPr>
              <a:spcBef>
                <a:spcPts val="0"/>
              </a:spcBef>
              <a:buNone/>
            </a:pPr>
            <a:r>
              <a:rPr lang="en-US" sz="1600" dirty="0" smtClean="0">
                <a:latin typeface="Courier New" pitchFamily="49" charset="0"/>
                <a:cs typeface="Courier New" pitchFamily="49" charset="0"/>
              </a:rPr>
              <a:t>   Maximum  Sample  Target</a:t>
            </a:r>
          </a:p>
          <a:p>
            <a:pPr>
              <a:spcBef>
                <a:spcPts val="0"/>
              </a:spcBef>
              <a:buNone/>
            </a:pPr>
            <a:r>
              <a:rPr lang="en-US" sz="1600" dirty="0" smtClean="0">
                <a:latin typeface="Courier New" pitchFamily="49" charset="0"/>
                <a:cs typeface="Courier New" pitchFamily="49" charset="0"/>
              </a:rPr>
              <a:t>Difference    Size   Power  Actual Power</a:t>
            </a:r>
          </a:p>
          <a:p>
            <a:pPr>
              <a:spcBef>
                <a:spcPts val="0"/>
              </a:spcBef>
              <a:buNone/>
            </a:pPr>
            <a:r>
              <a:rPr lang="en-US" sz="1600" dirty="0" smtClean="0">
                <a:latin typeface="Courier New" pitchFamily="49" charset="0"/>
                <a:cs typeface="Courier New" pitchFamily="49" charset="0"/>
              </a:rPr>
              <a:t>         2      32    0.80      0.806766</a:t>
            </a:r>
          </a:p>
          <a:p>
            <a:pPr>
              <a:spcBef>
                <a:spcPts val="0"/>
              </a:spcBef>
              <a:buNone/>
            </a:pPr>
            <a:r>
              <a:rPr lang="en-US" sz="1600" dirty="0" smtClean="0">
                <a:latin typeface="Courier New" pitchFamily="49" charset="0"/>
                <a:cs typeface="Courier New" pitchFamily="49" charset="0"/>
              </a:rPr>
              <a:t>         2      41    0.90      0.902582</a:t>
            </a:r>
          </a:p>
          <a:p>
            <a:pPr>
              <a:spcBef>
                <a:spcPts val="0"/>
              </a:spcBef>
              <a:buNone/>
            </a:pPr>
            <a:r>
              <a:rPr lang="en-US" sz="1600" dirty="0" smtClean="0">
                <a:latin typeface="Courier New" pitchFamily="49" charset="0"/>
                <a:cs typeface="Courier New" pitchFamily="49" charset="0"/>
              </a:rPr>
              <a:t>         2      50    0.95      0.953849</a:t>
            </a:r>
          </a:p>
          <a:p>
            <a:pPr>
              <a:spcBef>
                <a:spcPts val="0"/>
              </a:spcBef>
              <a:buNone/>
            </a:pPr>
            <a:r>
              <a:rPr lang="en-US" sz="1600" dirty="0" smtClean="0">
                <a:latin typeface="Courier New" pitchFamily="49" charset="0"/>
                <a:cs typeface="Courier New" pitchFamily="49" charset="0"/>
              </a:rPr>
              <a:t>         4       9    0.80      0.818083</a:t>
            </a:r>
          </a:p>
          <a:p>
            <a:pPr>
              <a:spcBef>
                <a:spcPts val="0"/>
              </a:spcBef>
              <a:buNone/>
            </a:pPr>
            <a:r>
              <a:rPr lang="en-US" sz="1600" dirty="0" smtClean="0">
                <a:latin typeface="Courier New" pitchFamily="49" charset="0"/>
                <a:cs typeface="Courier New" pitchFamily="49" charset="0"/>
              </a:rPr>
              <a:t>         4      11    0.90      0.901491</a:t>
            </a:r>
          </a:p>
          <a:p>
            <a:pPr>
              <a:spcBef>
                <a:spcPts val="0"/>
              </a:spcBef>
              <a:buNone/>
            </a:pPr>
            <a:r>
              <a:rPr lang="en-US" sz="1600" dirty="0" smtClean="0">
                <a:latin typeface="Courier New" pitchFamily="49" charset="0"/>
                <a:cs typeface="Courier New" pitchFamily="49" charset="0"/>
              </a:rPr>
              <a:t>         4      14    0.95      0.964099</a:t>
            </a:r>
          </a:p>
          <a:p>
            <a:pPr>
              <a:spcBef>
                <a:spcPts val="0"/>
              </a:spcBef>
              <a:buNone/>
            </a:pPr>
            <a:r>
              <a:rPr lang="en-US" sz="1600" dirty="0" smtClean="0">
                <a:latin typeface="Courier New" pitchFamily="49" charset="0"/>
                <a:cs typeface="Courier New" pitchFamily="49" charset="0"/>
              </a:rPr>
              <a:t>         6       5    0.80      0.857319</a:t>
            </a:r>
          </a:p>
          <a:p>
            <a:pPr>
              <a:spcBef>
                <a:spcPts val="0"/>
              </a:spcBef>
              <a:buNone/>
            </a:pPr>
            <a:r>
              <a:rPr lang="en-US" sz="1600" dirty="0" smtClean="0">
                <a:latin typeface="Courier New" pitchFamily="49" charset="0"/>
                <a:cs typeface="Courier New" pitchFamily="49" charset="0"/>
              </a:rPr>
              <a:t>         6       6    0.90      0.930830</a:t>
            </a:r>
          </a:p>
          <a:p>
            <a:pPr>
              <a:spcBef>
                <a:spcPts val="0"/>
              </a:spcBef>
              <a:buNone/>
            </a:pPr>
            <a:r>
              <a:rPr lang="en-US" sz="1600" dirty="0" smtClean="0">
                <a:latin typeface="Courier New" pitchFamily="49" charset="0"/>
                <a:cs typeface="Courier New" pitchFamily="49" charset="0"/>
              </a:rPr>
              <a:t>         6       7    0.95      0.968285</a:t>
            </a:r>
          </a:p>
          <a:p>
            <a:pPr>
              <a:spcBef>
                <a:spcPts val="0"/>
              </a:spcBef>
              <a:buNone/>
            </a:pPr>
            <a:r>
              <a:rPr lang="en-US" sz="1600" dirty="0" smtClean="0">
                <a:latin typeface="Courier New" pitchFamily="49" charset="0"/>
                <a:cs typeface="Courier New" pitchFamily="49" charset="0"/>
              </a:rPr>
              <a:t>         8       4    0.80      0.938456</a:t>
            </a:r>
          </a:p>
          <a:p>
            <a:pPr>
              <a:spcBef>
                <a:spcPts val="0"/>
              </a:spcBef>
              <a:buNone/>
            </a:pPr>
            <a:r>
              <a:rPr lang="en-US" sz="1600" dirty="0" smtClean="0">
                <a:latin typeface="Courier New" pitchFamily="49" charset="0"/>
                <a:cs typeface="Courier New" pitchFamily="49" charset="0"/>
              </a:rPr>
              <a:t>         8       4    0.90      0.938456</a:t>
            </a:r>
          </a:p>
          <a:p>
            <a:pPr>
              <a:spcBef>
                <a:spcPts val="0"/>
              </a:spcBef>
              <a:buNone/>
            </a:pPr>
            <a:r>
              <a:rPr lang="en-US" sz="1600" dirty="0" smtClean="0">
                <a:latin typeface="Courier New" pitchFamily="49" charset="0"/>
                <a:cs typeface="Courier New" pitchFamily="49" charset="0"/>
              </a:rPr>
              <a:t>         8       5    0.95      0.985536</a:t>
            </a:r>
          </a:p>
          <a:p>
            <a:pPr>
              <a:spcBef>
                <a:spcPts val="0"/>
              </a:spcBef>
              <a:buNone/>
            </a:pPr>
            <a:endParaRPr lang="en-US" sz="1600" dirty="0" smtClean="0">
              <a:latin typeface="Courier New" pitchFamily="49" charset="0"/>
              <a:cs typeface="Courier New" pitchFamily="49" charset="0"/>
            </a:endParaRPr>
          </a:p>
          <a:p>
            <a:pPr>
              <a:spcBef>
                <a:spcPts val="0"/>
              </a:spcBef>
              <a:buNone/>
            </a:pPr>
            <a:r>
              <a:rPr lang="en-US" sz="1600" dirty="0" smtClean="0">
                <a:latin typeface="Courier New" pitchFamily="49" charset="0"/>
                <a:cs typeface="Courier New" pitchFamily="49" charset="0"/>
              </a:rPr>
              <a:t>The sample size is for each level.</a:t>
            </a:r>
          </a:p>
          <a:p>
            <a:pPr eaLnBrk="1" hangingPunct="1">
              <a:lnSpc>
                <a:spcPct val="80000"/>
              </a:lnSpc>
              <a:spcBef>
                <a:spcPts val="0"/>
              </a:spcBef>
              <a:buNone/>
            </a:pPr>
            <a:endParaRPr lang="en-US" sz="1600" dirty="0" smtClean="0">
              <a:latin typeface="Courier New" pitchFamily="49" charset="0"/>
              <a:cs typeface="Courier New" pitchFamily="49" charset="0"/>
            </a:endParaRPr>
          </a:p>
        </p:txBody>
      </p:sp>
      <p:sp>
        <p:nvSpPr>
          <p:cNvPr id="15258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2581" name="Slide Number Placeholder 5"/>
          <p:cNvSpPr>
            <a:spLocks noGrp="1"/>
          </p:cNvSpPr>
          <p:nvPr>
            <p:ph type="sldNum" sz="quarter" idx="12"/>
          </p:nvPr>
        </p:nvSpPr>
        <p:spPr>
          <a:noFill/>
        </p:spPr>
        <p:txBody>
          <a:bodyPr/>
          <a:lstStyle/>
          <a:p>
            <a:fld id="{A92A6264-9CD7-4A61-92E2-623642E7B87F}" type="slidenum">
              <a:rPr lang="en-US" smtClean="0"/>
              <a:pPr/>
              <a:t>280</a:t>
            </a:fld>
            <a:endParaRPr lang="en-US" smtClean="0"/>
          </a:p>
        </p:txBody>
      </p:sp>
      <p:sp>
        <p:nvSpPr>
          <p:cNvPr id="152582" name="Rectangle 2"/>
          <p:cNvSpPr>
            <a:spLocks noGrp="1" noChangeArrowheads="1"/>
          </p:cNvSpPr>
          <p:nvPr>
            <p:ph type="title"/>
          </p:nvPr>
        </p:nvSpPr>
        <p:spPr>
          <a:xfrm>
            <a:off x="457200" y="-76200"/>
            <a:ext cx="8229600" cy="1143000"/>
          </a:xfrm>
        </p:spPr>
        <p:txBody>
          <a:bodyPr/>
          <a:lstStyle/>
          <a:p>
            <a:pPr eaLnBrk="1" hangingPunct="1"/>
            <a:r>
              <a:rPr lang="en-US" dirty="0" smtClean="0"/>
              <a:t>Choice of Sample Size</a:t>
            </a:r>
          </a:p>
        </p:txBody>
      </p:sp>
    </p:spTree>
    <p:extLst>
      <p:ext uri="{BB962C8B-B14F-4D97-AF65-F5344CB8AC3E}">
        <p14:creationId xmlns:p14="http://schemas.microsoft.com/office/powerpoint/2010/main" val="285278267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3603" name="Slide Number Placeholder 5"/>
          <p:cNvSpPr>
            <a:spLocks noGrp="1"/>
          </p:cNvSpPr>
          <p:nvPr>
            <p:ph type="sldNum" sz="quarter" idx="12"/>
          </p:nvPr>
        </p:nvSpPr>
        <p:spPr>
          <a:noFill/>
        </p:spPr>
        <p:txBody>
          <a:bodyPr/>
          <a:lstStyle/>
          <a:p>
            <a:fld id="{5F69EDBA-BEA4-4F46-8FA3-A5D755F36000}" type="slidenum">
              <a:rPr lang="en-US" smtClean="0"/>
              <a:pPr/>
              <a:t>281</a:t>
            </a:fld>
            <a:endParaRPr lang="en-US" smtClean="0"/>
          </a:p>
        </p:txBody>
      </p:sp>
      <p:sp>
        <p:nvSpPr>
          <p:cNvPr id="153604" name="Rectangle 2"/>
          <p:cNvSpPr>
            <a:spLocks noGrp="1" noChangeArrowheads="1"/>
          </p:cNvSpPr>
          <p:nvPr>
            <p:ph type="title"/>
          </p:nvPr>
        </p:nvSpPr>
        <p:spPr/>
        <p:txBody>
          <a:bodyPr/>
          <a:lstStyle/>
          <a:p>
            <a:pPr eaLnBrk="1" hangingPunct="1"/>
            <a:r>
              <a:rPr lang="en-US" smtClean="0"/>
              <a:t>Nonparametric Test</a:t>
            </a:r>
          </a:p>
        </p:txBody>
      </p:sp>
      <p:sp>
        <p:nvSpPr>
          <p:cNvPr id="153605" name="Rectangle 3"/>
          <p:cNvSpPr>
            <a:spLocks noGrp="1" noChangeArrowheads="1"/>
          </p:cNvSpPr>
          <p:nvPr>
            <p:ph type="body" idx="1"/>
          </p:nvPr>
        </p:nvSpPr>
        <p:spPr/>
        <p:txBody>
          <a:bodyPr/>
          <a:lstStyle/>
          <a:p>
            <a:pPr eaLnBrk="1" hangingPunct="1">
              <a:spcBef>
                <a:spcPts val="600"/>
              </a:spcBef>
              <a:spcAft>
                <a:spcPts val="600"/>
              </a:spcAft>
            </a:pPr>
            <a:r>
              <a:rPr lang="en-US" sz="2800" smtClean="0"/>
              <a:t>ANOVA is a parametric test – based on underlying assumption of normality</a:t>
            </a:r>
          </a:p>
          <a:p>
            <a:pPr eaLnBrk="1" hangingPunct="1">
              <a:spcBef>
                <a:spcPts val="600"/>
              </a:spcBef>
              <a:spcAft>
                <a:spcPts val="600"/>
              </a:spcAft>
            </a:pPr>
            <a:r>
              <a:rPr lang="en-US" sz="2800" smtClean="0"/>
              <a:t>What if normality assumption not valid?</a:t>
            </a:r>
          </a:p>
          <a:p>
            <a:pPr lvl="1" eaLnBrk="1" hangingPunct="1">
              <a:spcBef>
                <a:spcPts val="600"/>
              </a:spcBef>
              <a:spcAft>
                <a:spcPts val="600"/>
              </a:spcAft>
            </a:pPr>
            <a:r>
              <a:rPr lang="en-US" sz="2400" smtClean="0"/>
              <a:t>Normal probability plot of residuals really not a straight line</a:t>
            </a:r>
          </a:p>
          <a:p>
            <a:pPr eaLnBrk="1" hangingPunct="1">
              <a:spcBef>
                <a:spcPts val="600"/>
              </a:spcBef>
              <a:spcAft>
                <a:spcPts val="600"/>
              </a:spcAft>
            </a:pPr>
            <a:r>
              <a:rPr lang="en-US" sz="2800" smtClean="0"/>
              <a:t>Must use nonparametric test – no assumptions of underlying distributions</a:t>
            </a:r>
          </a:p>
          <a:p>
            <a:pPr eaLnBrk="1" hangingPunct="1">
              <a:spcBef>
                <a:spcPts val="600"/>
              </a:spcBef>
              <a:spcAft>
                <a:spcPts val="600"/>
              </a:spcAft>
            </a:pPr>
            <a:r>
              <a:rPr lang="en-US" sz="2800" b="1" smtClean="0">
                <a:solidFill>
                  <a:srgbClr val="0000FF"/>
                </a:solidFill>
              </a:rPr>
              <a:t>Kruskal Wallis</a:t>
            </a:r>
            <a:r>
              <a:rPr lang="en-US" sz="2800" smtClean="0"/>
              <a:t> – nonparametric equivalent of ANOVA</a:t>
            </a:r>
          </a:p>
        </p:txBody>
      </p:sp>
    </p:spTree>
    <p:extLst>
      <p:ext uri="{BB962C8B-B14F-4D97-AF65-F5344CB8AC3E}">
        <p14:creationId xmlns:p14="http://schemas.microsoft.com/office/powerpoint/2010/main" val="1832601991"/>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4627" name="Slide Number Placeholder 5"/>
          <p:cNvSpPr>
            <a:spLocks noGrp="1"/>
          </p:cNvSpPr>
          <p:nvPr>
            <p:ph type="sldNum" sz="quarter" idx="12"/>
          </p:nvPr>
        </p:nvSpPr>
        <p:spPr>
          <a:noFill/>
        </p:spPr>
        <p:txBody>
          <a:bodyPr/>
          <a:lstStyle/>
          <a:p>
            <a:fld id="{2CF95759-FA68-45BD-853E-CF0705AD09E6}" type="slidenum">
              <a:rPr lang="en-US" smtClean="0"/>
              <a:pPr/>
              <a:t>282</a:t>
            </a:fld>
            <a:endParaRPr lang="en-US" smtClean="0"/>
          </a:p>
        </p:txBody>
      </p:sp>
      <p:sp>
        <p:nvSpPr>
          <p:cNvPr id="154628" name="Rectangle 2"/>
          <p:cNvSpPr>
            <a:spLocks noGrp="1" noChangeArrowheads="1"/>
          </p:cNvSpPr>
          <p:nvPr>
            <p:ph type="title"/>
          </p:nvPr>
        </p:nvSpPr>
        <p:spPr/>
        <p:txBody>
          <a:bodyPr/>
          <a:lstStyle/>
          <a:p>
            <a:pPr eaLnBrk="1" hangingPunct="1"/>
            <a:r>
              <a:rPr lang="en-US" smtClean="0"/>
              <a:t>Nonparametric Test</a:t>
            </a:r>
          </a:p>
        </p:txBody>
      </p:sp>
      <p:sp>
        <p:nvSpPr>
          <p:cNvPr id="154629" name="Rectangle 3"/>
          <p:cNvSpPr>
            <a:spLocks noGrp="1" noChangeArrowheads="1"/>
          </p:cNvSpPr>
          <p:nvPr>
            <p:ph type="body" idx="1"/>
          </p:nvPr>
        </p:nvSpPr>
        <p:spPr>
          <a:xfrm>
            <a:off x="457200" y="1295400"/>
            <a:ext cx="8229600" cy="4525963"/>
          </a:xfrm>
        </p:spPr>
        <p:txBody>
          <a:bodyPr/>
          <a:lstStyle/>
          <a:p>
            <a:pPr eaLnBrk="1" hangingPunct="1">
              <a:spcBef>
                <a:spcPts val="600"/>
              </a:spcBef>
              <a:spcAft>
                <a:spcPts val="600"/>
              </a:spcAft>
            </a:pPr>
            <a:r>
              <a:rPr lang="en-US" smtClean="0"/>
              <a:t>Advantages</a:t>
            </a:r>
          </a:p>
          <a:p>
            <a:pPr lvl="1" eaLnBrk="1" hangingPunct="1">
              <a:spcBef>
                <a:spcPts val="600"/>
              </a:spcBef>
              <a:spcAft>
                <a:spcPts val="600"/>
              </a:spcAft>
            </a:pPr>
            <a:r>
              <a:rPr lang="en-US" smtClean="0"/>
              <a:t>Fewer assumptions – valid under weaker assumptions</a:t>
            </a:r>
          </a:p>
          <a:p>
            <a:pPr lvl="1" eaLnBrk="1" hangingPunct="1">
              <a:spcBef>
                <a:spcPts val="600"/>
              </a:spcBef>
              <a:spcAft>
                <a:spcPts val="600"/>
              </a:spcAft>
            </a:pPr>
            <a:r>
              <a:rPr lang="en-US" smtClean="0"/>
              <a:t>Can be used for very small sample sizes</a:t>
            </a:r>
          </a:p>
          <a:p>
            <a:pPr lvl="1" eaLnBrk="1" hangingPunct="1">
              <a:spcBef>
                <a:spcPts val="600"/>
              </a:spcBef>
              <a:spcAft>
                <a:spcPts val="600"/>
              </a:spcAft>
            </a:pPr>
            <a:r>
              <a:rPr lang="en-US" smtClean="0"/>
              <a:t>Can be used for categorical data</a:t>
            </a:r>
          </a:p>
          <a:p>
            <a:pPr eaLnBrk="1" hangingPunct="1">
              <a:spcBef>
                <a:spcPts val="600"/>
              </a:spcBef>
              <a:spcAft>
                <a:spcPts val="600"/>
              </a:spcAft>
            </a:pPr>
            <a:r>
              <a:rPr lang="en-US" smtClean="0"/>
              <a:t>Disadvantages</a:t>
            </a:r>
          </a:p>
          <a:p>
            <a:pPr lvl="1" eaLnBrk="1" hangingPunct="1">
              <a:spcBef>
                <a:spcPts val="600"/>
              </a:spcBef>
              <a:spcAft>
                <a:spcPts val="600"/>
              </a:spcAft>
            </a:pPr>
            <a:r>
              <a:rPr lang="en-US" u="sng" smtClean="0"/>
              <a:t>If</a:t>
            </a:r>
            <a:r>
              <a:rPr lang="en-US" smtClean="0"/>
              <a:t> distributional assumptions of parametric test </a:t>
            </a:r>
            <a:r>
              <a:rPr lang="en-US" u="sng" smtClean="0"/>
              <a:t>are</a:t>
            </a:r>
            <a:r>
              <a:rPr lang="en-US" smtClean="0"/>
              <a:t> valid, then the parametric test will give a more precise and powerful analysis than nonparametric test</a:t>
            </a:r>
          </a:p>
        </p:txBody>
      </p:sp>
    </p:spTree>
    <p:extLst>
      <p:ext uri="{BB962C8B-B14F-4D97-AF65-F5344CB8AC3E}">
        <p14:creationId xmlns:p14="http://schemas.microsoft.com/office/powerpoint/2010/main" val="105851151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5651" name="Slide Number Placeholder 5"/>
          <p:cNvSpPr>
            <a:spLocks noGrp="1"/>
          </p:cNvSpPr>
          <p:nvPr>
            <p:ph type="sldNum" sz="quarter" idx="12"/>
          </p:nvPr>
        </p:nvSpPr>
        <p:spPr>
          <a:noFill/>
        </p:spPr>
        <p:txBody>
          <a:bodyPr/>
          <a:lstStyle/>
          <a:p>
            <a:fld id="{B68B9971-0C3C-4B4A-9C68-81E68282ED43}" type="slidenum">
              <a:rPr lang="en-US" smtClean="0"/>
              <a:pPr/>
              <a:t>283</a:t>
            </a:fld>
            <a:endParaRPr lang="en-US" smtClean="0"/>
          </a:p>
        </p:txBody>
      </p:sp>
      <p:sp>
        <p:nvSpPr>
          <p:cNvPr id="155652" name="Rectangle 2"/>
          <p:cNvSpPr>
            <a:spLocks noGrp="1" noChangeArrowheads="1"/>
          </p:cNvSpPr>
          <p:nvPr>
            <p:ph type="title"/>
          </p:nvPr>
        </p:nvSpPr>
        <p:spPr/>
        <p:txBody>
          <a:bodyPr/>
          <a:lstStyle/>
          <a:p>
            <a:pPr eaLnBrk="1" hangingPunct="1"/>
            <a:r>
              <a:rPr lang="en-US" smtClean="0"/>
              <a:t>Kruskal-Wallis Test</a:t>
            </a:r>
          </a:p>
        </p:txBody>
      </p:sp>
      <p:sp>
        <p:nvSpPr>
          <p:cNvPr id="155653" name="Rectangle 3"/>
          <p:cNvSpPr>
            <a:spLocks noGrp="1" noChangeArrowheads="1"/>
          </p:cNvSpPr>
          <p:nvPr>
            <p:ph type="body" idx="1"/>
          </p:nvPr>
        </p:nvSpPr>
        <p:spPr/>
        <p:txBody>
          <a:bodyPr/>
          <a:lstStyle/>
          <a:p>
            <a:pPr eaLnBrk="1" hangingPunct="1">
              <a:spcBef>
                <a:spcPts val="600"/>
              </a:spcBef>
              <a:spcAft>
                <a:spcPts val="600"/>
              </a:spcAft>
            </a:pPr>
            <a:r>
              <a:rPr lang="en-US" sz="2800" smtClean="0"/>
              <a:t>Kruskal-Wallis is a test for equality of factor level means; therefore a nonparametric alternative to ANOVA</a:t>
            </a:r>
          </a:p>
          <a:p>
            <a:pPr eaLnBrk="1" hangingPunct="1">
              <a:spcBef>
                <a:spcPts val="600"/>
              </a:spcBef>
              <a:spcAft>
                <a:spcPts val="600"/>
              </a:spcAft>
            </a:pPr>
            <a:r>
              <a:rPr lang="en-US" sz="2800" smtClean="0"/>
              <a:t>Kruskal-Wallis is an analysis of variance of </a:t>
            </a:r>
            <a:r>
              <a:rPr lang="en-US" sz="2800" smtClean="0">
                <a:solidFill>
                  <a:srgbClr val="0000FF"/>
                </a:solidFill>
              </a:rPr>
              <a:t>ranks</a:t>
            </a:r>
          </a:p>
          <a:p>
            <a:pPr lvl="1" eaLnBrk="1" hangingPunct="1">
              <a:spcBef>
                <a:spcPts val="600"/>
              </a:spcBef>
              <a:spcAft>
                <a:spcPts val="600"/>
              </a:spcAft>
            </a:pPr>
            <a:r>
              <a:rPr lang="en-US" sz="2400" smtClean="0"/>
              <a:t>Each of the N observations replaced by its rank</a:t>
            </a:r>
          </a:p>
          <a:p>
            <a:pPr lvl="1" eaLnBrk="1" hangingPunct="1">
              <a:spcBef>
                <a:spcPts val="600"/>
              </a:spcBef>
              <a:spcAft>
                <a:spcPts val="600"/>
              </a:spcAft>
            </a:pPr>
            <a:r>
              <a:rPr lang="en-US" sz="2400" smtClean="0"/>
              <a:t>Compute average rank for each factor level</a:t>
            </a:r>
          </a:p>
          <a:p>
            <a:pPr lvl="1" eaLnBrk="1" hangingPunct="1">
              <a:spcBef>
                <a:spcPts val="600"/>
              </a:spcBef>
              <a:spcAft>
                <a:spcPts val="600"/>
              </a:spcAft>
            </a:pPr>
            <a:r>
              <a:rPr lang="en-US" sz="2400" smtClean="0"/>
              <a:t>Compare average ranks of the factor levels; if no difference among factor levels then all the average ranks should be approximately equal</a:t>
            </a:r>
          </a:p>
        </p:txBody>
      </p:sp>
    </p:spTree>
    <p:extLst>
      <p:ext uri="{BB962C8B-B14F-4D97-AF65-F5344CB8AC3E}">
        <p14:creationId xmlns:p14="http://schemas.microsoft.com/office/powerpoint/2010/main" val="1052788373"/>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6675" name="Slide Number Placeholder 5"/>
          <p:cNvSpPr>
            <a:spLocks noGrp="1"/>
          </p:cNvSpPr>
          <p:nvPr>
            <p:ph type="sldNum" sz="quarter" idx="12"/>
          </p:nvPr>
        </p:nvSpPr>
        <p:spPr>
          <a:noFill/>
        </p:spPr>
        <p:txBody>
          <a:bodyPr/>
          <a:lstStyle/>
          <a:p>
            <a:fld id="{F35F8AA4-2813-4D9E-BE62-74E3A75CD824}" type="slidenum">
              <a:rPr lang="en-US" smtClean="0"/>
              <a:pPr/>
              <a:t>284</a:t>
            </a:fld>
            <a:endParaRPr lang="en-US" smtClean="0"/>
          </a:p>
        </p:txBody>
      </p:sp>
      <p:sp>
        <p:nvSpPr>
          <p:cNvPr id="156676" name="Rectangle 2"/>
          <p:cNvSpPr>
            <a:spLocks noGrp="1" noChangeArrowheads="1"/>
          </p:cNvSpPr>
          <p:nvPr>
            <p:ph type="title"/>
          </p:nvPr>
        </p:nvSpPr>
        <p:spPr/>
        <p:txBody>
          <a:bodyPr/>
          <a:lstStyle/>
          <a:p>
            <a:pPr eaLnBrk="1" hangingPunct="1"/>
            <a:r>
              <a:rPr lang="en-US" smtClean="0"/>
              <a:t>Kruskal-Wallis Test</a:t>
            </a:r>
          </a:p>
        </p:txBody>
      </p:sp>
      <p:sp>
        <p:nvSpPr>
          <p:cNvPr id="156677" name="Rectangle 3"/>
          <p:cNvSpPr>
            <a:spLocks noGrp="1" noChangeArrowheads="1"/>
          </p:cNvSpPr>
          <p:nvPr>
            <p:ph type="body" idx="1"/>
          </p:nvPr>
        </p:nvSpPr>
        <p:spPr>
          <a:xfrm>
            <a:off x="457200" y="1143000"/>
            <a:ext cx="8229600" cy="5715000"/>
          </a:xfrm>
        </p:spPr>
        <p:txBody>
          <a:bodyPr/>
          <a:lstStyle/>
          <a:p>
            <a:pPr marL="609600" indent="-609600" eaLnBrk="1" hangingPunct="1">
              <a:lnSpc>
                <a:spcPct val="90000"/>
              </a:lnSpc>
              <a:buFontTx/>
              <a:buAutoNum type="arabicPeriod"/>
            </a:pPr>
            <a:r>
              <a:rPr lang="en-US" sz="2400" smtClean="0"/>
              <a:t>Rank the observations,</a:t>
            </a:r>
            <a:r>
              <a:rPr lang="en-US" sz="2400" i="1" smtClean="0"/>
              <a:t>Y</a:t>
            </a:r>
            <a:r>
              <a:rPr lang="en-US" sz="2400" i="1" baseline="-25000" smtClean="0"/>
              <a:t>ij</a:t>
            </a:r>
            <a:r>
              <a:rPr lang="en-US" sz="2400" smtClean="0"/>
              <a:t>, in ascending order</a:t>
            </a:r>
          </a:p>
          <a:p>
            <a:pPr marL="609600" indent="-609600" eaLnBrk="1" hangingPunct="1">
              <a:lnSpc>
                <a:spcPct val="90000"/>
              </a:lnSpc>
              <a:buFontTx/>
              <a:buAutoNum type="arabicPeriod"/>
            </a:pPr>
            <a:r>
              <a:rPr lang="en-US" sz="2400" smtClean="0"/>
              <a:t>Replace each observation by its rank, </a:t>
            </a:r>
            <a:r>
              <a:rPr lang="en-US" sz="2400" i="1" smtClean="0"/>
              <a:t>R</a:t>
            </a:r>
            <a:r>
              <a:rPr lang="en-US" sz="2400" i="1" baseline="-25000" smtClean="0"/>
              <a:t>ij</a:t>
            </a:r>
            <a:r>
              <a:rPr lang="en-US" sz="2400" smtClean="0"/>
              <a:t>, with the smallest observation having rank 1.   In the case of ties (i.e. observations with the same value) assign the average rank to each of the tied observations.</a:t>
            </a:r>
          </a:p>
          <a:p>
            <a:pPr marL="609600" indent="-609600" eaLnBrk="1" hangingPunct="1">
              <a:lnSpc>
                <a:spcPct val="90000"/>
              </a:lnSpc>
              <a:buFontTx/>
              <a:buAutoNum type="arabicPeriod"/>
            </a:pPr>
            <a:r>
              <a:rPr lang="en-US" sz="2400" smtClean="0"/>
              <a:t>Calculate the test statistic, H</a:t>
            </a:r>
          </a:p>
          <a:p>
            <a:pPr marL="609600" indent="-609600" eaLnBrk="1" hangingPunct="1">
              <a:lnSpc>
                <a:spcPct val="90000"/>
              </a:lnSpc>
              <a:buFontTx/>
              <a:buAutoNum type="arabicPeriod"/>
            </a:pPr>
            <a:endParaRPr lang="en-US" sz="2400" smtClean="0"/>
          </a:p>
          <a:p>
            <a:pPr marL="609600" indent="-609600" eaLnBrk="1" hangingPunct="1">
              <a:lnSpc>
                <a:spcPct val="90000"/>
              </a:lnSpc>
              <a:buFontTx/>
              <a:buAutoNum type="arabicPeriod"/>
            </a:pPr>
            <a:endParaRPr lang="en-US" sz="2400" smtClean="0"/>
          </a:p>
          <a:p>
            <a:pPr marL="609600" indent="-609600" eaLnBrk="1" hangingPunct="1">
              <a:lnSpc>
                <a:spcPct val="90000"/>
              </a:lnSpc>
              <a:buFontTx/>
              <a:buAutoNum type="arabicPeriod"/>
            </a:pPr>
            <a:endParaRPr lang="en-US" sz="2400" smtClean="0"/>
          </a:p>
          <a:p>
            <a:pPr marL="609600" indent="-609600" eaLnBrk="1" hangingPunct="1">
              <a:lnSpc>
                <a:spcPct val="90000"/>
              </a:lnSpc>
              <a:buFontTx/>
              <a:buAutoNum type="arabicPeriod"/>
            </a:pPr>
            <a:endParaRPr lang="en-US" sz="2400" smtClean="0"/>
          </a:p>
          <a:p>
            <a:pPr marL="609600" indent="-609600" eaLnBrk="1" hangingPunct="1">
              <a:lnSpc>
                <a:spcPct val="90000"/>
              </a:lnSpc>
              <a:buFontTx/>
              <a:buNone/>
            </a:pPr>
            <a:r>
              <a:rPr lang="en-US" sz="2400" smtClean="0"/>
              <a:t>where</a:t>
            </a:r>
          </a:p>
          <a:p>
            <a:pPr marL="609600" indent="-609600" eaLnBrk="1" hangingPunct="1">
              <a:lnSpc>
                <a:spcPct val="90000"/>
              </a:lnSpc>
              <a:buFontTx/>
              <a:buNone/>
            </a:pPr>
            <a:r>
              <a:rPr lang="en-US" sz="2400" smtClean="0"/>
              <a:t>	</a:t>
            </a:r>
            <a:r>
              <a:rPr lang="en-US" sz="2400" i="1" smtClean="0"/>
              <a:t>n</a:t>
            </a:r>
            <a:r>
              <a:rPr lang="en-US" sz="2400" i="1" baseline="-25000" smtClean="0"/>
              <a:t>i</a:t>
            </a:r>
            <a:r>
              <a:rPr lang="en-US" sz="2400" smtClean="0"/>
              <a:t>  =  number of observations in the i</a:t>
            </a:r>
            <a:r>
              <a:rPr lang="en-US" sz="2400" baseline="30000" smtClean="0"/>
              <a:t>th</a:t>
            </a:r>
            <a:r>
              <a:rPr lang="en-US" sz="2400" smtClean="0"/>
              <a:t> factor level</a:t>
            </a:r>
          </a:p>
          <a:p>
            <a:pPr marL="609600" indent="-609600" eaLnBrk="1" hangingPunct="1">
              <a:lnSpc>
                <a:spcPct val="90000"/>
              </a:lnSpc>
              <a:buFontTx/>
              <a:buNone/>
            </a:pPr>
            <a:r>
              <a:rPr lang="en-US" sz="2400" smtClean="0"/>
              <a:t>	</a:t>
            </a:r>
            <a:r>
              <a:rPr lang="en-US" sz="2400" i="1" smtClean="0"/>
              <a:t>N</a:t>
            </a:r>
            <a:r>
              <a:rPr lang="en-US" sz="2400" smtClean="0"/>
              <a:t> = total number of observations</a:t>
            </a:r>
          </a:p>
          <a:p>
            <a:pPr marL="609600" indent="-609600" eaLnBrk="1" hangingPunct="1">
              <a:lnSpc>
                <a:spcPct val="90000"/>
              </a:lnSpc>
              <a:buFontTx/>
              <a:buNone/>
            </a:pPr>
            <a:r>
              <a:rPr lang="en-US" sz="2400" smtClean="0"/>
              <a:t>	</a:t>
            </a:r>
            <a:r>
              <a:rPr lang="en-US" sz="2400" i="1" smtClean="0"/>
              <a:t>S</a:t>
            </a:r>
            <a:r>
              <a:rPr lang="en-US" sz="2400" i="1" baseline="30000" smtClean="0"/>
              <a:t>2</a:t>
            </a:r>
            <a:r>
              <a:rPr lang="en-US" sz="2400" smtClean="0"/>
              <a:t> = variance of the ranks (see formula on next slide)</a:t>
            </a:r>
          </a:p>
        </p:txBody>
      </p:sp>
      <p:pic>
        <p:nvPicPr>
          <p:cNvPr id="156678" name="Picture 4"/>
          <p:cNvPicPr>
            <a:picLocks noChangeAspect="1" noChangeArrowheads="1"/>
          </p:cNvPicPr>
          <p:nvPr/>
        </p:nvPicPr>
        <p:blipFill>
          <a:blip r:embed="rId2" cstate="print"/>
          <a:srcRect/>
          <a:stretch>
            <a:fillRect/>
          </a:stretch>
        </p:blipFill>
        <p:spPr bwMode="auto">
          <a:xfrm>
            <a:off x="2438400" y="3546475"/>
            <a:ext cx="4876800" cy="1330325"/>
          </a:xfrm>
          <a:prstGeom prst="rect">
            <a:avLst/>
          </a:prstGeom>
          <a:noFill/>
          <a:ln w="9525">
            <a:noFill/>
            <a:miter lim="800000"/>
            <a:headEnd/>
            <a:tailEnd/>
          </a:ln>
        </p:spPr>
      </p:pic>
    </p:spTree>
    <p:extLst>
      <p:ext uri="{BB962C8B-B14F-4D97-AF65-F5344CB8AC3E}">
        <p14:creationId xmlns:p14="http://schemas.microsoft.com/office/powerpoint/2010/main" val="366936260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7699" name="Slide Number Placeholder 5"/>
          <p:cNvSpPr>
            <a:spLocks noGrp="1"/>
          </p:cNvSpPr>
          <p:nvPr>
            <p:ph type="sldNum" sz="quarter" idx="12"/>
          </p:nvPr>
        </p:nvSpPr>
        <p:spPr>
          <a:noFill/>
        </p:spPr>
        <p:txBody>
          <a:bodyPr/>
          <a:lstStyle/>
          <a:p>
            <a:fld id="{F07D4125-ECA5-4F3E-9EA3-E3DE620330FC}" type="slidenum">
              <a:rPr lang="en-US" smtClean="0"/>
              <a:pPr/>
              <a:t>285</a:t>
            </a:fld>
            <a:endParaRPr lang="en-US" smtClean="0"/>
          </a:p>
        </p:txBody>
      </p:sp>
      <p:sp>
        <p:nvSpPr>
          <p:cNvPr id="157700" name="Rectangle 2"/>
          <p:cNvSpPr>
            <a:spLocks noGrp="1" noChangeArrowheads="1"/>
          </p:cNvSpPr>
          <p:nvPr>
            <p:ph type="title"/>
          </p:nvPr>
        </p:nvSpPr>
        <p:spPr/>
        <p:txBody>
          <a:bodyPr/>
          <a:lstStyle/>
          <a:p>
            <a:pPr eaLnBrk="1" hangingPunct="1"/>
            <a:r>
              <a:rPr lang="en-US" smtClean="0"/>
              <a:t>Kruskal-Wallis Test</a:t>
            </a:r>
          </a:p>
        </p:txBody>
      </p:sp>
      <p:sp>
        <p:nvSpPr>
          <p:cNvPr id="157701" name="Rectangle 3"/>
          <p:cNvSpPr>
            <a:spLocks noGrp="1" noChangeArrowheads="1"/>
          </p:cNvSpPr>
          <p:nvPr>
            <p:ph type="body" idx="1"/>
          </p:nvPr>
        </p:nvSpPr>
        <p:spPr>
          <a:xfrm>
            <a:off x="381000" y="3581400"/>
            <a:ext cx="8229600" cy="2362200"/>
          </a:xfrm>
        </p:spPr>
        <p:txBody>
          <a:bodyPr/>
          <a:lstStyle/>
          <a:p>
            <a:pPr marL="609600" indent="-34925" eaLnBrk="1" hangingPunct="1">
              <a:lnSpc>
                <a:spcPct val="120000"/>
              </a:lnSpc>
              <a:spcAft>
                <a:spcPct val="15000"/>
              </a:spcAft>
              <a:buFontTx/>
              <a:buAutoNum type="arabicPeriod" startAt="4"/>
            </a:pPr>
            <a:r>
              <a:rPr lang="en-US" sz="2400" smtClean="0"/>
              <a:t>If the </a:t>
            </a:r>
            <a:r>
              <a:rPr lang="en-US" sz="2400" i="1" smtClean="0"/>
              <a:t>n</a:t>
            </a:r>
            <a:r>
              <a:rPr lang="en-US" sz="2400" i="1" baseline="-25000" smtClean="0"/>
              <a:t>i</a:t>
            </a:r>
            <a:r>
              <a:rPr lang="en-US" sz="2400" smtClean="0"/>
              <a:t> are reasonably large, (</a:t>
            </a:r>
            <a:r>
              <a:rPr lang="en-US" sz="2400" i="1" smtClean="0"/>
              <a:t>n</a:t>
            </a:r>
            <a:r>
              <a:rPr lang="en-US" sz="2400" i="1" baseline="-25000" smtClean="0"/>
              <a:t>i </a:t>
            </a:r>
            <a:r>
              <a:rPr lang="en-US" sz="2400" i="1" smtClean="0"/>
              <a:t> </a:t>
            </a:r>
            <a:r>
              <a:rPr lang="en-US" sz="2400" i="1" smtClean="0">
                <a:cs typeface="Arial" pitchFamily="34" charset="0"/>
              </a:rPr>
              <a:t>≥ </a:t>
            </a:r>
            <a:r>
              <a:rPr lang="en-US" sz="2400" i="1" smtClean="0"/>
              <a:t>5</a:t>
            </a:r>
            <a:r>
              <a:rPr lang="en-US" sz="2400" smtClean="0"/>
              <a:t> ), then H is distributed approximately as </a:t>
            </a:r>
            <a:r>
              <a:rPr lang="el-GR" sz="2400" smtClean="0">
                <a:latin typeface="Times New Roman" pitchFamily="18" charset="0"/>
                <a:cs typeface="Times New Roman" pitchFamily="18" charset="0"/>
              </a:rPr>
              <a:t>χ</a:t>
            </a:r>
            <a:r>
              <a:rPr lang="en-US" sz="2400" baseline="30000" smtClean="0">
                <a:latin typeface="Times New Roman" pitchFamily="18" charset="0"/>
                <a:cs typeface="Times New Roman" pitchFamily="18" charset="0"/>
              </a:rPr>
              <a:t>2</a:t>
            </a:r>
            <a:r>
              <a:rPr lang="el-GR" sz="2400" baseline="-25000" smtClean="0">
                <a:latin typeface="Times New Roman" pitchFamily="18" charset="0"/>
                <a:cs typeface="Times New Roman" pitchFamily="18" charset="0"/>
              </a:rPr>
              <a:t>α</a:t>
            </a:r>
            <a:r>
              <a:rPr lang="en-US" sz="2400" baseline="-25000" smtClean="0">
                <a:latin typeface="Times New Roman" pitchFamily="18" charset="0"/>
                <a:cs typeface="Times New Roman" pitchFamily="18" charset="0"/>
              </a:rPr>
              <a:t>,</a:t>
            </a:r>
            <a:r>
              <a:rPr lang="en-US" sz="2400" baseline="-25000" smtClean="0"/>
              <a:t>a-1</a:t>
            </a:r>
            <a:r>
              <a:rPr lang="en-US" sz="2400" smtClean="0"/>
              <a:t>.  </a:t>
            </a:r>
          </a:p>
          <a:p>
            <a:pPr marL="609600" indent="-34925" eaLnBrk="1" hangingPunct="1">
              <a:lnSpc>
                <a:spcPct val="120000"/>
              </a:lnSpc>
              <a:spcAft>
                <a:spcPct val="15000"/>
              </a:spcAft>
              <a:buFontTx/>
              <a:buNone/>
            </a:pPr>
            <a:r>
              <a:rPr lang="en-US" sz="2400" smtClean="0"/>
              <a:t>Therefore, if H &gt; </a:t>
            </a:r>
            <a:r>
              <a:rPr lang="el-GR" sz="2400" smtClean="0">
                <a:latin typeface="Times New Roman" pitchFamily="18" charset="0"/>
                <a:cs typeface="Times New Roman" pitchFamily="18" charset="0"/>
              </a:rPr>
              <a:t>χ</a:t>
            </a:r>
            <a:r>
              <a:rPr lang="en-US" sz="2400" baseline="30000" smtClean="0">
                <a:latin typeface="Times New Roman" pitchFamily="18" charset="0"/>
                <a:cs typeface="Times New Roman" pitchFamily="18" charset="0"/>
              </a:rPr>
              <a:t>2</a:t>
            </a:r>
            <a:r>
              <a:rPr lang="el-GR" sz="2400" baseline="-25000" smtClean="0">
                <a:latin typeface="Times New Roman" pitchFamily="18" charset="0"/>
                <a:cs typeface="Times New Roman" pitchFamily="18" charset="0"/>
              </a:rPr>
              <a:t>α</a:t>
            </a:r>
            <a:r>
              <a:rPr lang="en-US" sz="2400" baseline="-25000" smtClean="0">
                <a:latin typeface="Times New Roman" pitchFamily="18" charset="0"/>
                <a:cs typeface="Times New Roman" pitchFamily="18" charset="0"/>
              </a:rPr>
              <a:t>,</a:t>
            </a:r>
            <a:r>
              <a:rPr lang="en-US" sz="2400" baseline="-25000" smtClean="0"/>
              <a:t>a-1</a:t>
            </a:r>
            <a:r>
              <a:rPr lang="en-US" sz="2400" smtClean="0"/>
              <a:t> the null hypothesis (i.e. all </a:t>
            </a:r>
            <a:r>
              <a:rPr lang="en-US" sz="2400" i="1" smtClean="0"/>
              <a:t>a</a:t>
            </a:r>
            <a:r>
              <a:rPr lang="en-US" sz="2400" smtClean="0"/>
              <a:t> factor levels produce the same response) is rejected.</a:t>
            </a:r>
          </a:p>
        </p:txBody>
      </p:sp>
      <p:pic>
        <p:nvPicPr>
          <p:cNvPr id="157702" name="Picture 4"/>
          <p:cNvPicPr>
            <a:picLocks noChangeAspect="1" noChangeArrowheads="1"/>
          </p:cNvPicPr>
          <p:nvPr/>
        </p:nvPicPr>
        <p:blipFill>
          <a:blip r:embed="rId2" cstate="print"/>
          <a:srcRect/>
          <a:stretch>
            <a:fillRect/>
          </a:stretch>
        </p:blipFill>
        <p:spPr bwMode="auto">
          <a:xfrm>
            <a:off x="2133600" y="1504950"/>
            <a:ext cx="4572000" cy="1147763"/>
          </a:xfrm>
          <a:prstGeom prst="rect">
            <a:avLst/>
          </a:prstGeom>
          <a:noFill/>
          <a:ln w="9525">
            <a:noFill/>
            <a:miter lim="800000"/>
            <a:headEnd/>
            <a:tailEnd/>
          </a:ln>
        </p:spPr>
      </p:pic>
    </p:spTree>
    <p:extLst>
      <p:ext uri="{BB962C8B-B14F-4D97-AF65-F5344CB8AC3E}">
        <p14:creationId xmlns:p14="http://schemas.microsoft.com/office/powerpoint/2010/main" val="258701935"/>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8723" name="Slide Number Placeholder 5"/>
          <p:cNvSpPr>
            <a:spLocks noGrp="1"/>
          </p:cNvSpPr>
          <p:nvPr>
            <p:ph type="sldNum" sz="quarter" idx="12"/>
          </p:nvPr>
        </p:nvSpPr>
        <p:spPr>
          <a:noFill/>
        </p:spPr>
        <p:txBody>
          <a:bodyPr/>
          <a:lstStyle/>
          <a:p>
            <a:fld id="{319116C7-5B8C-4698-BE3C-B498FB931294}" type="slidenum">
              <a:rPr lang="en-US" smtClean="0"/>
              <a:pPr/>
              <a:t>286</a:t>
            </a:fld>
            <a:endParaRPr lang="en-US" smtClean="0"/>
          </a:p>
        </p:txBody>
      </p:sp>
      <p:sp>
        <p:nvSpPr>
          <p:cNvPr id="158724" name="Rectangle 2"/>
          <p:cNvSpPr>
            <a:spLocks noGrp="1" noChangeArrowheads="1"/>
          </p:cNvSpPr>
          <p:nvPr>
            <p:ph type="title"/>
          </p:nvPr>
        </p:nvSpPr>
        <p:spPr/>
        <p:txBody>
          <a:bodyPr/>
          <a:lstStyle/>
          <a:p>
            <a:pPr eaLnBrk="1" hangingPunct="1"/>
            <a:r>
              <a:rPr lang="en-US" smtClean="0"/>
              <a:t>Circuit Noise Example</a:t>
            </a:r>
          </a:p>
        </p:txBody>
      </p:sp>
      <p:sp>
        <p:nvSpPr>
          <p:cNvPr id="158725" name="Rectangle 3"/>
          <p:cNvSpPr>
            <a:spLocks noGrp="1" noChangeArrowheads="1"/>
          </p:cNvSpPr>
          <p:nvPr>
            <p:ph type="body" idx="1"/>
          </p:nvPr>
        </p:nvSpPr>
        <p:spPr>
          <a:xfrm>
            <a:off x="457200" y="1066800"/>
            <a:ext cx="8229600" cy="5486400"/>
          </a:xfrm>
        </p:spPr>
        <p:txBody>
          <a:bodyPr/>
          <a:lstStyle/>
          <a:p>
            <a:pPr eaLnBrk="1" hangingPunct="1"/>
            <a:r>
              <a:rPr lang="en-US" smtClean="0"/>
              <a:t>Example: Does design affect circuit noise?</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Response?  Factor?  # Factor Levels?  # Replicates?</a:t>
            </a:r>
          </a:p>
        </p:txBody>
      </p:sp>
      <p:pic>
        <p:nvPicPr>
          <p:cNvPr id="158726" name="Picture 4"/>
          <p:cNvPicPr>
            <a:picLocks noChangeAspect="1" noChangeArrowheads="1"/>
          </p:cNvPicPr>
          <p:nvPr/>
        </p:nvPicPr>
        <p:blipFill>
          <a:blip r:embed="rId2" cstate="print"/>
          <a:srcRect/>
          <a:stretch>
            <a:fillRect/>
          </a:stretch>
        </p:blipFill>
        <p:spPr bwMode="auto">
          <a:xfrm>
            <a:off x="3048000" y="1752600"/>
            <a:ext cx="2897188" cy="4149725"/>
          </a:xfrm>
          <a:prstGeom prst="rect">
            <a:avLst/>
          </a:prstGeom>
          <a:noFill/>
          <a:ln w="9525">
            <a:noFill/>
            <a:miter lim="800000"/>
            <a:headEnd/>
            <a:tailEnd/>
          </a:ln>
        </p:spPr>
      </p:pic>
    </p:spTree>
    <p:extLst>
      <p:ext uri="{BB962C8B-B14F-4D97-AF65-F5344CB8AC3E}">
        <p14:creationId xmlns:p14="http://schemas.microsoft.com/office/powerpoint/2010/main" val="20590330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59747" name="Slide Number Placeholder 5"/>
          <p:cNvSpPr>
            <a:spLocks noGrp="1"/>
          </p:cNvSpPr>
          <p:nvPr>
            <p:ph type="sldNum" sz="quarter" idx="12"/>
          </p:nvPr>
        </p:nvSpPr>
        <p:spPr>
          <a:noFill/>
        </p:spPr>
        <p:txBody>
          <a:bodyPr/>
          <a:lstStyle/>
          <a:p>
            <a:fld id="{AC559EC0-2B93-4EC6-954D-630BD37E2449}" type="slidenum">
              <a:rPr lang="en-US" smtClean="0"/>
              <a:pPr/>
              <a:t>287</a:t>
            </a:fld>
            <a:endParaRPr lang="en-US" smtClean="0"/>
          </a:p>
        </p:txBody>
      </p:sp>
      <p:sp>
        <p:nvSpPr>
          <p:cNvPr id="159748" name="Rectangle 2"/>
          <p:cNvSpPr>
            <a:spLocks noGrp="1" noChangeArrowheads="1"/>
          </p:cNvSpPr>
          <p:nvPr>
            <p:ph type="title"/>
          </p:nvPr>
        </p:nvSpPr>
        <p:spPr/>
        <p:txBody>
          <a:bodyPr/>
          <a:lstStyle/>
          <a:p>
            <a:pPr eaLnBrk="1" hangingPunct="1"/>
            <a:r>
              <a:rPr lang="en-US" smtClean="0"/>
              <a:t>Circuit Noise Example</a:t>
            </a:r>
          </a:p>
        </p:txBody>
      </p:sp>
      <p:sp>
        <p:nvSpPr>
          <p:cNvPr id="159749" name="Rectangle 3"/>
          <p:cNvSpPr>
            <a:spLocks noGrp="1" noChangeArrowheads="1"/>
          </p:cNvSpPr>
          <p:nvPr>
            <p:ph type="body" idx="1"/>
          </p:nvPr>
        </p:nvSpPr>
        <p:spPr>
          <a:xfrm>
            <a:off x="457200" y="1219200"/>
            <a:ext cx="8382000" cy="5181600"/>
          </a:xfrm>
        </p:spPr>
        <p:txBody>
          <a:bodyPr/>
          <a:lstStyle/>
          <a:p>
            <a:pPr eaLnBrk="1" hangingPunct="1">
              <a:lnSpc>
                <a:spcPct val="90000"/>
              </a:lnSpc>
            </a:pPr>
            <a:r>
              <a:rPr lang="en-US" sz="2800" dirty="0" smtClean="0"/>
              <a:t>First try ANOVA</a:t>
            </a:r>
          </a:p>
          <a:p>
            <a:pPr eaLnBrk="1" hangingPunct="1">
              <a:lnSpc>
                <a:spcPct val="90000"/>
              </a:lnSpc>
            </a:pPr>
            <a:endParaRPr lang="en-US" sz="2000" dirty="0" smtClean="0"/>
          </a:p>
          <a:p>
            <a:pPr eaLnBrk="1" hangingPunct="1">
              <a:lnSpc>
                <a:spcPct val="90000"/>
              </a:lnSpc>
              <a:buFontTx/>
              <a:buNone/>
            </a:pPr>
            <a:r>
              <a:rPr lang="en-US" sz="2000" b="1" dirty="0" smtClean="0">
                <a:latin typeface="Courier New" pitchFamily="49" charset="0"/>
              </a:rPr>
              <a:t>General Linear Model: noise versus design</a:t>
            </a:r>
            <a:r>
              <a:rPr lang="en-US" sz="1800" b="1" dirty="0" smtClean="0">
                <a:latin typeface="Courier New" pitchFamily="49" charset="0"/>
              </a:rPr>
              <a:t> </a:t>
            </a:r>
          </a:p>
          <a:p>
            <a:pPr eaLnBrk="1" hangingPunct="1">
              <a:lnSpc>
                <a:spcPct val="90000"/>
              </a:lnSpc>
              <a:buFontTx/>
              <a:buNone/>
            </a:pPr>
            <a:endParaRPr lang="en-US" sz="1800" b="1" dirty="0" smtClean="0">
              <a:latin typeface="Courier New" pitchFamily="49" charset="0"/>
            </a:endParaRPr>
          </a:p>
          <a:p>
            <a:pPr eaLnBrk="1" hangingPunct="1">
              <a:lnSpc>
                <a:spcPct val="90000"/>
              </a:lnSpc>
              <a:buFontTx/>
              <a:buNone/>
            </a:pPr>
            <a:r>
              <a:rPr lang="en-US" sz="1800" dirty="0">
                <a:latin typeface="Courier New" pitchFamily="49" charset="0"/>
              </a:rPr>
              <a:t>Factor </a:t>
            </a:r>
            <a:r>
              <a:rPr lang="en-US" sz="1800" dirty="0" smtClean="0">
                <a:latin typeface="Courier New" pitchFamily="49" charset="0"/>
              </a:rPr>
              <a:t>Information</a:t>
            </a:r>
            <a:endParaRPr lang="en-US" sz="1800" dirty="0">
              <a:latin typeface="Courier New" pitchFamily="49" charset="0"/>
            </a:endParaRPr>
          </a:p>
          <a:p>
            <a:pPr eaLnBrk="1" hangingPunct="1">
              <a:lnSpc>
                <a:spcPct val="90000"/>
              </a:lnSpc>
              <a:buFontTx/>
              <a:buNone/>
            </a:pPr>
            <a:r>
              <a:rPr lang="en-US" sz="1800" dirty="0">
                <a:latin typeface="Courier New" pitchFamily="49" charset="0"/>
              </a:rPr>
              <a:t>Factor  Type   Levels  Values</a:t>
            </a:r>
          </a:p>
          <a:p>
            <a:pPr eaLnBrk="1" hangingPunct="1">
              <a:lnSpc>
                <a:spcPct val="90000"/>
              </a:lnSpc>
              <a:buFontTx/>
              <a:buNone/>
            </a:pPr>
            <a:r>
              <a:rPr lang="en-US" sz="1800" dirty="0">
                <a:latin typeface="Courier New" pitchFamily="49" charset="0"/>
              </a:rPr>
              <a:t>design  Fixed       3  1, 2, </a:t>
            </a:r>
            <a:r>
              <a:rPr lang="en-US" sz="1800" dirty="0" smtClean="0">
                <a:latin typeface="Courier New" pitchFamily="49" charset="0"/>
              </a:rPr>
              <a:t>3</a:t>
            </a:r>
            <a:endParaRPr lang="en-US" sz="1800" dirty="0">
              <a:latin typeface="Courier New" pitchFamily="49" charset="0"/>
            </a:endParaRPr>
          </a:p>
          <a:p>
            <a:pPr eaLnBrk="1" hangingPunct="1">
              <a:lnSpc>
                <a:spcPct val="90000"/>
              </a:lnSpc>
              <a:buFontTx/>
              <a:buNone/>
            </a:pPr>
            <a:endParaRPr lang="en-US" sz="1800" dirty="0">
              <a:latin typeface="Courier New" pitchFamily="49" charset="0"/>
            </a:endParaRPr>
          </a:p>
          <a:p>
            <a:pPr eaLnBrk="1" hangingPunct="1">
              <a:lnSpc>
                <a:spcPct val="90000"/>
              </a:lnSpc>
              <a:buFontTx/>
              <a:buNone/>
            </a:pPr>
            <a:r>
              <a:rPr lang="en-US" sz="1800" dirty="0">
                <a:latin typeface="Courier New" pitchFamily="49" charset="0"/>
              </a:rPr>
              <a:t>Analysis of </a:t>
            </a:r>
            <a:r>
              <a:rPr lang="en-US" sz="1800" dirty="0" smtClean="0">
                <a:latin typeface="Courier New" pitchFamily="49" charset="0"/>
              </a:rPr>
              <a:t>Variance</a:t>
            </a:r>
            <a:endParaRPr lang="en-US" sz="1800" dirty="0">
              <a:latin typeface="Courier New" pitchFamily="49" charset="0"/>
            </a:endParaRPr>
          </a:p>
          <a:p>
            <a:pPr eaLnBrk="1" hangingPunct="1">
              <a:lnSpc>
                <a:spcPct val="90000"/>
              </a:lnSpc>
              <a:buFontTx/>
              <a:buNone/>
            </a:pPr>
            <a:r>
              <a:rPr lang="en-US" sz="1800" dirty="0">
                <a:latin typeface="Courier New" pitchFamily="49" charset="0"/>
              </a:rPr>
              <a:t>Source    DF  </a:t>
            </a:r>
            <a:r>
              <a:rPr lang="en-US" sz="1800" dirty="0" err="1">
                <a:latin typeface="Courier New" pitchFamily="49" charset="0"/>
              </a:rPr>
              <a:t>Adj</a:t>
            </a:r>
            <a:r>
              <a:rPr lang="en-US" sz="1800" dirty="0">
                <a:latin typeface="Courier New" pitchFamily="49" charset="0"/>
              </a:rPr>
              <a:t> SS  </a:t>
            </a:r>
            <a:r>
              <a:rPr lang="en-US" sz="1800" dirty="0" err="1">
                <a:latin typeface="Courier New" pitchFamily="49" charset="0"/>
              </a:rPr>
              <a:t>Adj</a:t>
            </a:r>
            <a:r>
              <a:rPr lang="en-US" sz="1800" dirty="0">
                <a:latin typeface="Courier New" pitchFamily="49" charset="0"/>
              </a:rPr>
              <a:t> MS  F-Value  P-Value</a:t>
            </a:r>
          </a:p>
          <a:p>
            <a:pPr eaLnBrk="1" hangingPunct="1">
              <a:lnSpc>
                <a:spcPct val="90000"/>
              </a:lnSpc>
              <a:buFontTx/>
              <a:buNone/>
            </a:pPr>
            <a:r>
              <a:rPr lang="en-US" sz="1800" dirty="0">
                <a:latin typeface="Courier New" pitchFamily="49" charset="0"/>
              </a:rPr>
              <a:t>  design   2   211.5  105.74     4.77    0.015</a:t>
            </a:r>
          </a:p>
          <a:p>
            <a:pPr eaLnBrk="1" hangingPunct="1">
              <a:lnSpc>
                <a:spcPct val="90000"/>
              </a:lnSpc>
              <a:buFontTx/>
              <a:buNone/>
            </a:pPr>
            <a:r>
              <a:rPr lang="en-US" sz="1800" dirty="0">
                <a:latin typeface="Courier New" pitchFamily="49" charset="0"/>
              </a:rPr>
              <a:t>Error     32   709.5   22.17</a:t>
            </a:r>
          </a:p>
          <a:p>
            <a:pPr eaLnBrk="1" hangingPunct="1">
              <a:lnSpc>
                <a:spcPct val="90000"/>
              </a:lnSpc>
              <a:buFontTx/>
              <a:buNone/>
            </a:pPr>
            <a:r>
              <a:rPr lang="en-US" sz="1800" dirty="0">
                <a:latin typeface="Courier New" pitchFamily="49" charset="0"/>
              </a:rPr>
              <a:t>Total     34   </a:t>
            </a:r>
            <a:r>
              <a:rPr lang="en-US" sz="1800" dirty="0" smtClean="0">
                <a:latin typeface="Courier New" pitchFamily="49" charset="0"/>
              </a:rPr>
              <a:t>921.0</a:t>
            </a:r>
          </a:p>
          <a:p>
            <a:pPr eaLnBrk="1" hangingPunct="1">
              <a:lnSpc>
                <a:spcPct val="90000"/>
              </a:lnSpc>
              <a:buFontTx/>
              <a:buNone/>
            </a:pPr>
            <a:endParaRPr lang="en-US" sz="1800" dirty="0" smtClean="0">
              <a:latin typeface="Courier New" pitchFamily="49" charset="0"/>
            </a:endParaRPr>
          </a:p>
          <a:p>
            <a:pPr eaLnBrk="1" hangingPunct="1">
              <a:lnSpc>
                <a:spcPct val="90000"/>
              </a:lnSpc>
            </a:pPr>
            <a:r>
              <a:rPr lang="en-US" sz="2800" dirty="0" smtClean="0"/>
              <a:t>Does design affect circuit noise?</a:t>
            </a:r>
          </a:p>
        </p:txBody>
      </p:sp>
      <p:sp>
        <p:nvSpPr>
          <p:cNvPr id="159750" name="Text Box 4"/>
          <p:cNvSpPr txBox="1">
            <a:spLocks noChangeArrowheads="1"/>
          </p:cNvSpPr>
          <p:nvPr/>
        </p:nvSpPr>
        <p:spPr bwMode="auto">
          <a:xfrm>
            <a:off x="914400" y="6172200"/>
            <a:ext cx="2209800" cy="466725"/>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a:t>H</a:t>
            </a:r>
            <a:r>
              <a:rPr lang="en-US" sz="2400" baseline="-25000"/>
              <a:t>0</a:t>
            </a:r>
            <a:r>
              <a:rPr lang="en-US" sz="2400"/>
              <a:t>: </a:t>
            </a:r>
            <a:r>
              <a:rPr lang="el-GR" sz="2400"/>
              <a:t>μ</a:t>
            </a:r>
            <a:r>
              <a:rPr lang="en-US" sz="2400" baseline="-25000"/>
              <a:t>1</a:t>
            </a:r>
            <a:r>
              <a:rPr lang="en-US" sz="2400"/>
              <a:t>=</a:t>
            </a:r>
            <a:r>
              <a:rPr lang="el-GR" sz="2400"/>
              <a:t>μ</a:t>
            </a:r>
            <a:r>
              <a:rPr lang="en-US" sz="2400" baseline="-25000"/>
              <a:t>2</a:t>
            </a:r>
            <a:r>
              <a:rPr lang="en-US" sz="2400"/>
              <a:t>=</a:t>
            </a:r>
            <a:r>
              <a:rPr lang="el-GR" sz="2400"/>
              <a:t>μ</a:t>
            </a:r>
            <a:r>
              <a:rPr lang="en-US" sz="2400" baseline="-25000"/>
              <a:t>3</a:t>
            </a:r>
          </a:p>
        </p:txBody>
      </p:sp>
    </p:spTree>
    <p:extLst>
      <p:ext uri="{BB962C8B-B14F-4D97-AF65-F5344CB8AC3E}">
        <p14:creationId xmlns:p14="http://schemas.microsoft.com/office/powerpoint/2010/main" val="1681877430"/>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342" y="1116177"/>
            <a:ext cx="7826998" cy="5208424"/>
          </a:xfrm>
          <a:prstGeom prst="rect">
            <a:avLst/>
          </a:prstGeom>
        </p:spPr>
      </p:pic>
      <p:sp>
        <p:nvSpPr>
          <p:cNvPr id="16077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60771" name="Slide Number Placeholder 5"/>
          <p:cNvSpPr>
            <a:spLocks noGrp="1"/>
          </p:cNvSpPr>
          <p:nvPr>
            <p:ph type="sldNum" sz="quarter" idx="12"/>
          </p:nvPr>
        </p:nvSpPr>
        <p:spPr>
          <a:noFill/>
        </p:spPr>
        <p:txBody>
          <a:bodyPr/>
          <a:lstStyle/>
          <a:p>
            <a:fld id="{C34B3417-490B-4BCE-87D7-630FBAF4188E}" type="slidenum">
              <a:rPr lang="en-US" smtClean="0"/>
              <a:pPr/>
              <a:t>288</a:t>
            </a:fld>
            <a:endParaRPr lang="en-US" smtClean="0"/>
          </a:p>
        </p:txBody>
      </p:sp>
      <p:sp>
        <p:nvSpPr>
          <p:cNvPr id="160772" name="Rectangle 2"/>
          <p:cNvSpPr>
            <a:spLocks noGrp="1" noChangeArrowheads="1"/>
          </p:cNvSpPr>
          <p:nvPr>
            <p:ph type="title"/>
          </p:nvPr>
        </p:nvSpPr>
        <p:spPr/>
        <p:txBody>
          <a:bodyPr/>
          <a:lstStyle/>
          <a:p>
            <a:pPr eaLnBrk="1" hangingPunct="1"/>
            <a:r>
              <a:rPr lang="en-US" smtClean="0"/>
              <a:t>Circuit Noise Example</a:t>
            </a:r>
          </a:p>
        </p:txBody>
      </p:sp>
      <p:sp>
        <p:nvSpPr>
          <p:cNvPr id="160775" name="Oval 5"/>
          <p:cNvSpPr>
            <a:spLocks noChangeArrowheads="1"/>
          </p:cNvSpPr>
          <p:nvPr/>
        </p:nvSpPr>
        <p:spPr bwMode="auto">
          <a:xfrm>
            <a:off x="4876800" y="4191000"/>
            <a:ext cx="3429000" cy="1752600"/>
          </a:xfrm>
          <a:prstGeom prst="ellipse">
            <a:avLst/>
          </a:prstGeom>
          <a:noFill/>
          <a:ln w="38100">
            <a:solidFill>
              <a:srgbClr val="00CCFF"/>
            </a:solidFill>
            <a:round/>
            <a:headEnd/>
            <a:tailEnd/>
          </a:ln>
        </p:spPr>
        <p:txBody>
          <a:bodyPr wrap="none" anchor="ctr"/>
          <a:lstStyle/>
          <a:p>
            <a:endParaRPr lang="en-US"/>
          </a:p>
        </p:txBody>
      </p:sp>
      <p:sp>
        <p:nvSpPr>
          <p:cNvPr id="160776" name="Line 6"/>
          <p:cNvSpPr>
            <a:spLocks noChangeShapeType="1"/>
          </p:cNvSpPr>
          <p:nvPr/>
        </p:nvSpPr>
        <p:spPr bwMode="auto">
          <a:xfrm>
            <a:off x="5562600" y="4343400"/>
            <a:ext cx="2057400" cy="1371600"/>
          </a:xfrm>
          <a:prstGeom prst="line">
            <a:avLst/>
          </a:prstGeom>
          <a:noFill/>
          <a:ln w="38100">
            <a:solidFill>
              <a:srgbClr val="00CCFF"/>
            </a:solidFill>
            <a:round/>
            <a:headEnd/>
            <a:tailEnd/>
          </a:ln>
        </p:spPr>
        <p:txBody>
          <a:bodyPr/>
          <a:lstStyle/>
          <a:p>
            <a:endParaRPr lang="en-US"/>
          </a:p>
        </p:txBody>
      </p:sp>
    </p:spTree>
    <p:extLst>
      <p:ext uri="{BB962C8B-B14F-4D97-AF65-F5344CB8AC3E}">
        <p14:creationId xmlns:p14="http://schemas.microsoft.com/office/powerpoint/2010/main" val="294916825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399" y="4236541"/>
            <a:ext cx="6248400" cy="609600"/>
          </a:xfrm>
          <a:prstGeom prst="rect">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1796" name="TextBox 15"/>
          <p:cNvSpPr txBox="1">
            <a:spLocks noChangeArrowheads="1"/>
          </p:cNvSpPr>
          <p:nvPr/>
        </p:nvSpPr>
        <p:spPr bwMode="auto">
          <a:xfrm>
            <a:off x="76200" y="1752600"/>
            <a:ext cx="9144000" cy="3293209"/>
          </a:xfrm>
          <a:prstGeom prst="rect">
            <a:avLst/>
          </a:prstGeom>
          <a:noFill/>
          <a:ln w="9525">
            <a:noFill/>
            <a:miter lim="800000"/>
            <a:headEnd/>
            <a:tailEnd/>
          </a:ln>
        </p:spPr>
        <p:txBody>
          <a:bodyPr>
            <a:spAutoFit/>
          </a:bodyPr>
          <a:lstStyle/>
          <a:p>
            <a:r>
              <a:rPr lang="en-US" sz="1600" dirty="0">
                <a:latin typeface="Courier New" pitchFamily="49" charset="0"/>
                <a:cs typeface="Courier New" pitchFamily="49" charset="0"/>
              </a:rPr>
              <a:t>Regression Analysis: noise versus design </a:t>
            </a:r>
          </a:p>
          <a:p>
            <a:endParaRPr lang="en-US" sz="1600" dirty="0">
              <a:latin typeface="Courier New" pitchFamily="49" charset="0"/>
              <a:cs typeface="Courier New" pitchFamily="49" charset="0"/>
            </a:endParaRPr>
          </a:p>
          <a:p>
            <a:r>
              <a:rPr lang="en-US" sz="1600" dirty="0" smtClean="0">
                <a:latin typeface="Courier New" pitchFamily="49" charset="0"/>
                <a:cs typeface="Courier New" pitchFamily="49" charset="0"/>
              </a:rPr>
              <a:t>Method</a:t>
            </a:r>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Rows unused             7</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Box-Cox transformation</a:t>
            </a:r>
          </a:p>
          <a:p>
            <a:r>
              <a:rPr lang="en-US" sz="1600" dirty="0">
                <a:latin typeface="Courier New" pitchFamily="49" charset="0"/>
                <a:cs typeface="Courier New" pitchFamily="49" charset="0"/>
              </a:rPr>
              <a:t>Rounded </a:t>
            </a:r>
            <a:r>
              <a:rPr lang="el-GR" sz="1600" dirty="0">
                <a:latin typeface="Courier New" pitchFamily="49" charset="0"/>
                <a:cs typeface="Courier New" pitchFamily="49" charset="0"/>
              </a:rPr>
              <a:t>λ               0</a:t>
            </a:r>
          </a:p>
          <a:p>
            <a:r>
              <a:rPr lang="en-US" sz="1600" dirty="0">
                <a:latin typeface="Courier New" pitchFamily="49" charset="0"/>
                <a:cs typeface="Courier New" pitchFamily="49" charset="0"/>
              </a:rPr>
              <a:t>Estimated </a:t>
            </a:r>
            <a:r>
              <a:rPr lang="el-GR" sz="1600" dirty="0">
                <a:latin typeface="Courier New" pitchFamily="49" charset="0"/>
                <a:cs typeface="Courier New" pitchFamily="49" charset="0"/>
              </a:rPr>
              <a:t>λ             0.0409679</a:t>
            </a:r>
          </a:p>
          <a:p>
            <a:r>
              <a:rPr lang="el-GR" sz="1600" dirty="0">
                <a:latin typeface="Courier New" pitchFamily="49" charset="0"/>
                <a:cs typeface="Courier New" pitchFamily="49" charset="0"/>
              </a:rPr>
              <a:t>95% </a:t>
            </a:r>
            <a:r>
              <a:rPr lang="en-US" sz="1600" dirty="0">
                <a:latin typeface="Courier New" pitchFamily="49" charset="0"/>
                <a:cs typeface="Courier New" pitchFamily="49" charset="0"/>
              </a:rPr>
              <a:t>CI for </a:t>
            </a:r>
            <a:r>
              <a:rPr lang="el-GR" sz="1600" dirty="0">
                <a:latin typeface="Courier New" pitchFamily="49" charset="0"/>
                <a:cs typeface="Courier New" pitchFamily="49" charset="0"/>
              </a:rPr>
              <a:t>λ            </a:t>
            </a:r>
            <a:r>
              <a:rPr lang="el-GR" sz="1600" b="1" dirty="0">
                <a:latin typeface="Courier New" pitchFamily="49" charset="0"/>
                <a:cs typeface="Courier New" pitchFamily="49" charset="0"/>
              </a:rPr>
              <a:t>(-0.893532, 0.963468)</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Regression Equation</a:t>
            </a:r>
          </a:p>
          <a:p>
            <a:r>
              <a:rPr lang="en-US" sz="1600" dirty="0">
                <a:latin typeface="Courier New" pitchFamily="49" charset="0"/>
                <a:cs typeface="Courier New" pitchFamily="49" charset="0"/>
              </a:rPr>
              <a:t>ln(noise)  =  2.29631 + 0.178536 design</a:t>
            </a:r>
          </a:p>
          <a:p>
            <a:endParaRPr lang="en-US" sz="1600" dirty="0">
              <a:latin typeface="Courier New" pitchFamily="49" charset="0"/>
              <a:cs typeface="Courier New" pitchFamily="49" charset="0"/>
            </a:endParaRPr>
          </a:p>
        </p:txBody>
      </p:sp>
      <p:pic>
        <p:nvPicPr>
          <p:cNvPr id="161794" name="Picture 2"/>
          <p:cNvPicPr>
            <a:picLocks noChangeAspect="1" noChangeArrowheads="1"/>
          </p:cNvPicPr>
          <p:nvPr/>
        </p:nvPicPr>
        <p:blipFill>
          <a:blip r:embed="rId2" cstate="print"/>
          <a:srcRect/>
          <a:stretch>
            <a:fillRect/>
          </a:stretch>
        </p:blipFill>
        <p:spPr bwMode="auto">
          <a:xfrm>
            <a:off x="6781800" y="2590800"/>
            <a:ext cx="2106613" cy="4267200"/>
          </a:xfrm>
          <a:prstGeom prst="rect">
            <a:avLst/>
          </a:prstGeom>
          <a:noFill/>
          <a:ln w="9525">
            <a:noFill/>
            <a:miter lim="800000"/>
            <a:headEnd/>
            <a:tailEnd/>
          </a:ln>
        </p:spPr>
      </p:pic>
      <p:sp>
        <p:nvSpPr>
          <p:cNvPr id="161797" name="Title 1"/>
          <p:cNvSpPr>
            <a:spLocks noGrp="1"/>
          </p:cNvSpPr>
          <p:nvPr>
            <p:ph type="title"/>
          </p:nvPr>
        </p:nvSpPr>
        <p:spPr/>
        <p:txBody>
          <a:bodyPr/>
          <a:lstStyle/>
          <a:p>
            <a:r>
              <a:rPr lang="en-US" smtClean="0"/>
              <a:t>Circuit Noise Example</a:t>
            </a:r>
            <a:endParaRPr lang="en-US" sz="3200" smtClean="0"/>
          </a:p>
        </p:txBody>
      </p:sp>
      <p:sp>
        <p:nvSpPr>
          <p:cNvPr id="161798" name="Content Placeholder 2"/>
          <p:cNvSpPr>
            <a:spLocks noGrp="1"/>
          </p:cNvSpPr>
          <p:nvPr>
            <p:ph idx="1"/>
          </p:nvPr>
        </p:nvSpPr>
        <p:spPr>
          <a:xfrm>
            <a:off x="76200" y="1143000"/>
            <a:ext cx="8915400" cy="1600200"/>
          </a:xfrm>
        </p:spPr>
        <p:txBody>
          <a:bodyPr/>
          <a:lstStyle/>
          <a:p>
            <a:r>
              <a:rPr lang="en-US" sz="2800" dirty="0" smtClean="0"/>
              <a:t>Try Box-Cox transformation in Minitab</a:t>
            </a:r>
          </a:p>
        </p:txBody>
      </p:sp>
      <p:sp>
        <p:nvSpPr>
          <p:cNvPr id="161799"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161800" name="Slide Number Placeholder 4"/>
          <p:cNvSpPr>
            <a:spLocks noGrp="1"/>
          </p:cNvSpPr>
          <p:nvPr>
            <p:ph type="sldNum" sz="quarter" idx="12"/>
          </p:nvPr>
        </p:nvSpPr>
        <p:spPr>
          <a:noFill/>
        </p:spPr>
        <p:txBody>
          <a:bodyPr/>
          <a:lstStyle/>
          <a:p>
            <a:fld id="{7B1ABFA4-7BDA-46C2-9B14-1F90D80ED337}" type="slidenum">
              <a:rPr lang="en-US" smtClean="0"/>
              <a:pPr/>
              <a:t>289</a:t>
            </a:fld>
            <a:endParaRPr lang="en-US" smtClean="0"/>
          </a:p>
        </p:txBody>
      </p:sp>
      <p:sp>
        <p:nvSpPr>
          <p:cNvPr id="9" name="Rectangle 8"/>
          <p:cNvSpPr/>
          <p:nvPr/>
        </p:nvSpPr>
        <p:spPr>
          <a:xfrm>
            <a:off x="152400" y="4438650"/>
            <a:ext cx="1219200" cy="304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hape 21"/>
          <p:cNvCxnSpPr>
            <a:stCxn id="9" idx="0"/>
          </p:cNvCxnSpPr>
          <p:nvPr/>
        </p:nvCxnSpPr>
        <p:spPr>
          <a:xfrm rot="5400000" flipH="1" flipV="1">
            <a:off x="4024313" y="461963"/>
            <a:ext cx="714374" cy="7239000"/>
          </a:xfrm>
          <a:prstGeom prst="bentConnector2">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001000" y="3724275"/>
            <a:ext cx="0" cy="228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1804" name="TextBox 25"/>
          <p:cNvSpPr txBox="1">
            <a:spLocks noChangeArrowheads="1"/>
          </p:cNvSpPr>
          <p:nvPr/>
        </p:nvSpPr>
        <p:spPr bwMode="auto">
          <a:xfrm>
            <a:off x="2895600" y="5153025"/>
            <a:ext cx="2971800" cy="923925"/>
          </a:xfrm>
          <a:prstGeom prst="rect">
            <a:avLst/>
          </a:prstGeom>
          <a:noFill/>
          <a:ln w="28575">
            <a:solidFill>
              <a:srgbClr val="C00000"/>
            </a:solidFill>
            <a:miter lim="800000"/>
            <a:headEnd/>
            <a:tailEnd/>
          </a:ln>
        </p:spPr>
        <p:txBody>
          <a:bodyPr>
            <a:spAutoFit/>
          </a:bodyPr>
          <a:lstStyle/>
          <a:p>
            <a:r>
              <a:rPr lang="en-US"/>
              <a:t>ln(noise) = BOXC1</a:t>
            </a:r>
          </a:p>
          <a:p>
            <a:endParaRPr lang="en-US"/>
          </a:p>
          <a:p>
            <a:r>
              <a:rPr lang="en-US"/>
              <a:t>e.g.  ln(10.4) = 2.34181</a:t>
            </a:r>
          </a:p>
        </p:txBody>
      </p:sp>
    </p:spTree>
    <p:extLst>
      <p:ext uri="{BB962C8B-B14F-4D97-AF65-F5344CB8AC3E}">
        <p14:creationId xmlns:p14="http://schemas.microsoft.com/office/powerpoint/2010/main" val="244660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18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noFill/>
        </p:spPr>
        <p:txBody>
          <a:bodyPr/>
          <a:lstStyle/>
          <a:p>
            <a:pPr eaLnBrk="1" hangingPunct="1"/>
            <a:r>
              <a:rPr lang="en-US" smtClean="0"/>
              <a:t>Step 5: Data Analysis</a:t>
            </a:r>
          </a:p>
        </p:txBody>
      </p:sp>
      <p:sp>
        <p:nvSpPr>
          <p:cNvPr id="53253" name="Rectangle 3"/>
          <p:cNvSpPr>
            <a:spLocks noGrp="1" noChangeArrowheads="1"/>
          </p:cNvSpPr>
          <p:nvPr>
            <p:ph type="body" sz="half" idx="1"/>
          </p:nvPr>
        </p:nvSpPr>
        <p:spPr>
          <a:xfrm>
            <a:off x="533400" y="1066800"/>
            <a:ext cx="8382000" cy="4724400"/>
          </a:xfrm>
        </p:spPr>
        <p:txBody>
          <a:bodyPr/>
          <a:lstStyle/>
          <a:p>
            <a:pPr eaLnBrk="1" hangingPunct="1">
              <a:spcBef>
                <a:spcPts val="600"/>
              </a:spcBef>
              <a:defRPr/>
            </a:pPr>
            <a:r>
              <a:rPr lang="en-US" sz="2800" dirty="0" smtClean="0"/>
              <a:t>ANOVA</a:t>
            </a:r>
          </a:p>
          <a:p>
            <a:pPr lvl="1" eaLnBrk="1" hangingPunct="1">
              <a:spcBef>
                <a:spcPts val="600"/>
              </a:spcBef>
              <a:defRPr/>
            </a:pPr>
            <a:r>
              <a:rPr lang="en-US" sz="2400" dirty="0" smtClean="0"/>
              <a:t>ANOVA Table</a:t>
            </a:r>
          </a:p>
          <a:p>
            <a:pPr lvl="1" eaLnBrk="1" hangingPunct="1">
              <a:spcBef>
                <a:spcPts val="600"/>
              </a:spcBef>
              <a:defRPr/>
            </a:pPr>
            <a:r>
              <a:rPr lang="en-US" sz="2400" dirty="0" smtClean="0"/>
              <a:t>Main effects and interaction plots</a:t>
            </a:r>
          </a:p>
          <a:p>
            <a:pPr lvl="1" eaLnBrk="1" hangingPunct="1">
              <a:spcBef>
                <a:spcPts val="600"/>
              </a:spcBef>
              <a:defRPr/>
            </a:pPr>
            <a:r>
              <a:rPr lang="en-US" sz="2400" dirty="0" smtClean="0"/>
              <a:t>Residual analysis – check ANOVA assumptions</a:t>
            </a:r>
          </a:p>
          <a:p>
            <a:pPr eaLnBrk="1" hangingPunct="1">
              <a:spcBef>
                <a:spcPts val="600"/>
              </a:spcBef>
              <a:defRPr/>
            </a:pPr>
            <a:r>
              <a:rPr lang="en-US" sz="2800" dirty="0" smtClean="0"/>
              <a:t>Regression analysis</a:t>
            </a:r>
          </a:p>
          <a:p>
            <a:pPr lvl="1" eaLnBrk="1" hangingPunct="1">
              <a:spcBef>
                <a:spcPts val="600"/>
              </a:spcBef>
              <a:defRPr/>
            </a:pPr>
            <a:r>
              <a:rPr lang="en-US" sz="2400" dirty="0" smtClean="0"/>
              <a:t>Regression equation</a:t>
            </a:r>
          </a:p>
          <a:p>
            <a:pPr lvl="1" eaLnBrk="1" hangingPunct="1">
              <a:spcBef>
                <a:spcPts val="600"/>
              </a:spcBef>
              <a:defRPr/>
            </a:pPr>
            <a:r>
              <a:rPr lang="en-US" sz="2400" dirty="0" smtClean="0"/>
              <a:t>R</a:t>
            </a:r>
            <a:r>
              <a:rPr lang="en-US" sz="2400" baseline="30000" dirty="0" smtClean="0"/>
              <a:t>2</a:t>
            </a:r>
            <a:r>
              <a:rPr lang="en-US" sz="2400" dirty="0" smtClean="0"/>
              <a:t> value – evaluate model fit</a:t>
            </a:r>
          </a:p>
          <a:p>
            <a:pPr lvl="1" eaLnBrk="1" hangingPunct="1">
              <a:spcBef>
                <a:spcPts val="600"/>
              </a:spcBef>
              <a:defRPr/>
            </a:pPr>
            <a:r>
              <a:rPr lang="en-US" sz="2400" dirty="0" smtClean="0"/>
              <a:t>Residual analysis</a:t>
            </a:r>
          </a:p>
          <a:p>
            <a:pPr eaLnBrk="1" hangingPunct="1">
              <a:spcBef>
                <a:spcPts val="600"/>
              </a:spcBef>
              <a:defRPr/>
            </a:pPr>
            <a:r>
              <a:rPr lang="en-US" sz="2800" dirty="0" smtClean="0"/>
              <a:t>Use statistical software</a:t>
            </a:r>
          </a:p>
          <a:p>
            <a:pPr lvl="1" eaLnBrk="1" hangingPunct="1">
              <a:spcBef>
                <a:spcPts val="600"/>
              </a:spcBef>
              <a:defRPr/>
            </a:pPr>
            <a:r>
              <a:rPr lang="en-US" sz="2400" dirty="0" smtClean="0">
                <a:solidFill>
                  <a:schemeClr val="accent6"/>
                </a:solidFill>
              </a:rPr>
              <a:t>Minitab			- </a:t>
            </a:r>
            <a:r>
              <a:rPr lang="en-US" sz="2400" dirty="0" smtClean="0"/>
              <a:t>Design Ease</a:t>
            </a:r>
          </a:p>
          <a:p>
            <a:pPr lvl="1" eaLnBrk="1" hangingPunct="1">
              <a:spcBef>
                <a:spcPts val="600"/>
              </a:spcBef>
              <a:defRPr/>
            </a:pPr>
            <a:r>
              <a:rPr lang="en-US" sz="2400" dirty="0" smtClean="0"/>
              <a:t>SAS			- R</a:t>
            </a:r>
          </a:p>
          <a:p>
            <a:pPr lvl="1" eaLnBrk="1" hangingPunct="1">
              <a:spcBef>
                <a:spcPts val="600"/>
              </a:spcBef>
              <a:defRPr/>
            </a:pPr>
            <a:r>
              <a:rPr lang="en-US" sz="2400" dirty="0" smtClean="0"/>
              <a:t>S</a:t>
            </a:r>
            <a:r>
              <a:rPr lang="en-US" sz="2400" smtClean="0"/>
              <a:t>PSS</a:t>
            </a:r>
            <a:endParaRPr lang="en-US" sz="2400" dirty="0" smtClean="0"/>
          </a:p>
        </p:txBody>
      </p:sp>
      <p:sp>
        <p:nvSpPr>
          <p:cNvPr id="55300" name="Slide Number Placeholder 3"/>
          <p:cNvSpPr>
            <a:spLocks noGrp="1"/>
          </p:cNvSpPr>
          <p:nvPr>
            <p:ph type="sldNum" sz="quarter" idx="12"/>
          </p:nvPr>
        </p:nvSpPr>
        <p:spPr>
          <a:noFill/>
        </p:spPr>
        <p:txBody>
          <a:bodyPr/>
          <a:lstStyle/>
          <a:p>
            <a:fld id="{B98237D4-C555-4A39-B1FC-18B9D462AC82}" type="slidenum">
              <a:rPr lang="en-US" smtClean="0"/>
              <a:pPr/>
              <a:t>29</a:t>
            </a:fld>
            <a:endParaRPr lang="en-US" smtClean="0"/>
          </a:p>
        </p:txBody>
      </p:sp>
      <p:sp>
        <p:nvSpPr>
          <p:cNvPr id="55301"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7500" t="18333" r="27500" b="23333"/>
          <a:stretch/>
        </p:blipFill>
        <p:spPr>
          <a:xfrm>
            <a:off x="43543" y="2666849"/>
            <a:ext cx="4180114" cy="3048000"/>
          </a:xfrm>
          <a:prstGeom prst="rect">
            <a:avLst/>
          </a:prstGeom>
        </p:spPr>
      </p:pic>
      <p:sp>
        <p:nvSpPr>
          <p:cNvPr id="162821" name="Content Placeholder 2"/>
          <p:cNvSpPr>
            <a:spLocks noGrp="1"/>
          </p:cNvSpPr>
          <p:nvPr>
            <p:ph idx="1"/>
          </p:nvPr>
        </p:nvSpPr>
        <p:spPr>
          <a:xfrm>
            <a:off x="76200" y="1295400"/>
            <a:ext cx="8915400" cy="5334000"/>
          </a:xfrm>
        </p:spPr>
        <p:txBody>
          <a:bodyPr/>
          <a:lstStyle/>
          <a:p>
            <a:r>
              <a:rPr lang="en-US" sz="2400" dirty="0" smtClean="0"/>
              <a:t>Box-Cox transformation in Minitab</a:t>
            </a:r>
          </a:p>
          <a:p>
            <a:pPr lvl="1">
              <a:buFont typeface="Arial" pitchFamily="34" charset="0"/>
              <a:buChar char="•"/>
            </a:pPr>
            <a:r>
              <a:rPr lang="en-US" sz="2000" dirty="0" smtClean="0"/>
              <a:t>Transform response in &gt;Regression &gt; Regression</a:t>
            </a:r>
          </a:p>
          <a:p>
            <a:pPr lvl="1">
              <a:buFont typeface="Arial" pitchFamily="34" charset="0"/>
              <a:buChar char="•"/>
            </a:pPr>
            <a:r>
              <a:rPr lang="en-US" sz="2000" dirty="0" smtClean="0"/>
              <a:t>Then use transformed response in ANOVA</a:t>
            </a:r>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a:buFont typeface="Arial" pitchFamily="34" charset="0"/>
              <a:buChar char="•"/>
            </a:pPr>
            <a:endParaRPr lang="en-US" sz="2000" dirty="0" smtClean="0"/>
          </a:p>
          <a:p>
            <a:pPr lvl="1" eaLnBrk="1" hangingPunct="1">
              <a:spcBef>
                <a:spcPts val="1800"/>
              </a:spcBef>
              <a:buFont typeface="Arial" pitchFamily="34" charset="0"/>
              <a:buChar char="•"/>
            </a:pPr>
            <a:r>
              <a:rPr lang="en-US" sz="2400" dirty="0" smtClean="0"/>
              <a:t>Normal distribution assumption violated – use nonparametric test, </a:t>
            </a:r>
            <a:r>
              <a:rPr lang="en-US" sz="2400" dirty="0" err="1" smtClean="0"/>
              <a:t>Kruskal</a:t>
            </a:r>
            <a:r>
              <a:rPr lang="en-US" sz="2400" dirty="0" smtClean="0"/>
              <a:t>-Wallis</a:t>
            </a:r>
          </a:p>
          <a:p>
            <a:pPr lvl="1">
              <a:buFont typeface="Arial" pitchFamily="34" charset="0"/>
              <a:buChar char="•"/>
            </a:pPr>
            <a:endParaRPr lang="en-US" sz="2000" dirty="0" smtClean="0"/>
          </a:p>
          <a:p>
            <a:pPr lvl="1">
              <a:buFont typeface="Arial" pitchFamily="34" charset="0"/>
              <a:buChar char="•"/>
            </a:pPr>
            <a:endParaRPr lang="en-US" sz="2000" dirty="0" smtClean="0"/>
          </a:p>
        </p:txBody>
      </p:sp>
      <p:pic>
        <p:nvPicPr>
          <p:cNvPr id="3" name="Picture 2"/>
          <p:cNvPicPr>
            <a:picLocks noChangeAspect="1"/>
          </p:cNvPicPr>
          <p:nvPr/>
        </p:nvPicPr>
        <p:blipFill>
          <a:blip r:embed="rId3"/>
          <a:stretch>
            <a:fillRect/>
          </a:stretch>
        </p:blipFill>
        <p:spPr>
          <a:xfrm>
            <a:off x="4364958" y="2666849"/>
            <a:ext cx="4766935" cy="3172125"/>
          </a:xfrm>
          <a:prstGeom prst="rect">
            <a:avLst/>
          </a:prstGeom>
        </p:spPr>
      </p:pic>
      <p:sp>
        <p:nvSpPr>
          <p:cNvPr id="162820" name="Title 1"/>
          <p:cNvSpPr>
            <a:spLocks noGrp="1"/>
          </p:cNvSpPr>
          <p:nvPr>
            <p:ph type="title"/>
          </p:nvPr>
        </p:nvSpPr>
        <p:spPr/>
        <p:txBody>
          <a:bodyPr/>
          <a:lstStyle/>
          <a:p>
            <a:r>
              <a:rPr lang="en-US" smtClean="0"/>
              <a:t>Circuit Noise Example</a:t>
            </a:r>
            <a:endParaRPr lang="en-US" sz="3200" smtClean="0"/>
          </a:p>
        </p:txBody>
      </p:sp>
      <p:sp>
        <p:nvSpPr>
          <p:cNvPr id="162822" name="Footer Placeholder 3"/>
          <p:cNvSpPr>
            <a:spLocks noGrp="1"/>
          </p:cNvSpPr>
          <p:nvPr>
            <p:ph type="ftr" sz="quarter" idx="11"/>
          </p:nvPr>
        </p:nvSpPr>
        <p:spPr>
          <a:noFill/>
        </p:spPr>
        <p:txBody>
          <a:bodyPr/>
          <a:lstStyle/>
          <a:p>
            <a:r>
              <a:rPr lang="de-DE" smtClean="0"/>
              <a:t>IE 563  Dr. Erin Gerber, P.E.,  UofL</a:t>
            </a:r>
            <a:endParaRPr lang="en-US" smtClean="0"/>
          </a:p>
        </p:txBody>
      </p:sp>
      <p:sp>
        <p:nvSpPr>
          <p:cNvPr id="162823" name="Slide Number Placeholder 4"/>
          <p:cNvSpPr>
            <a:spLocks noGrp="1"/>
          </p:cNvSpPr>
          <p:nvPr>
            <p:ph type="sldNum" sz="quarter" idx="12"/>
          </p:nvPr>
        </p:nvSpPr>
        <p:spPr>
          <a:noFill/>
        </p:spPr>
        <p:txBody>
          <a:bodyPr/>
          <a:lstStyle/>
          <a:p>
            <a:fld id="{02341DEB-D2ED-4A5B-AAF8-8FB04F9979B5}" type="slidenum">
              <a:rPr lang="en-US" smtClean="0"/>
              <a:pPr/>
              <a:t>290</a:t>
            </a:fld>
            <a:endParaRPr lang="en-US" smtClean="0"/>
          </a:p>
        </p:txBody>
      </p:sp>
      <p:sp>
        <p:nvSpPr>
          <p:cNvPr id="9" name="Oval 8"/>
          <p:cNvSpPr/>
          <p:nvPr/>
        </p:nvSpPr>
        <p:spPr>
          <a:xfrm>
            <a:off x="1546886" y="2637384"/>
            <a:ext cx="13716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282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3" name="Oval 12"/>
          <p:cNvSpPr/>
          <p:nvPr/>
        </p:nvSpPr>
        <p:spPr>
          <a:xfrm>
            <a:off x="4343400" y="2743200"/>
            <a:ext cx="2438400" cy="1600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994456" y="2956160"/>
            <a:ext cx="6096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3568924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63843" name="Slide Number Placeholder 5"/>
          <p:cNvSpPr>
            <a:spLocks noGrp="1"/>
          </p:cNvSpPr>
          <p:nvPr>
            <p:ph type="sldNum" sz="quarter" idx="12"/>
          </p:nvPr>
        </p:nvSpPr>
        <p:spPr>
          <a:noFill/>
        </p:spPr>
        <p:txBody>
          <a:bodyPr/>
          <a:lstStyle/>
          <a:p>
            <a:fld id="{1C164F7E-C858-4B60-B136-FF0D6531C5CD}" type="slidenum">
              <a:rPr lang="en-US" smtClean="0"/>
              <a:pPr/>
              <a:t>291</a:t>
            </a:fld>
            <a:endParaRPr lang="en-US" smtClean="0"/>
          </a:p>
        </p:txBody>
      </p:sp>
      <p:sp>
        <p:nvSpPr>
          <p:cNvPr id="163844" name="Rectangle 2"/>
          <p:cNvSpPr>
            <a:spLocks noGrp="1" noChangeArrowheads="1"/>
          </p:cNvSpPr>
          <p:nvPr>
            <p:ph type="title"/>
          </p:nvPr>
        </p:nvSpPr>
        <p:spPr/>
        <p:txBody>
          <a:bodyPr/>
          <a:lstStyle/>
          <a:p>
            <a:pPr eaLnBrk="1" hangingPunct="1"/>
            <a:r>
              <a:rPr lang="en-US" smtClean="0"/>
              <a:t>Circuit Noise Example</a:t>
            </a:r>
          </a:p>
        </p:txBody>
      </p:sp>
      <p:sp>
        <p:nvSpPr>
          <p:cNvPr id="163845" name="Rectangle 3"/>
          <p:cNvSpPr>
            <a:spLocks noGrp="1" noChangeArrowheads="1"/>
          </p:cNvSpPr>
          <p:nvPr>
            <p:ph type="body" idx="1"/>
          </p:nvPr>
        </p:nvSpPr>
        <p:spPr/>
        <p:txBody>
          <a:bodyPr/>
          <a:lstStyle/>
          <a:p>
            <a:pPr eaLnBrk="1" hangingPunct="1"/>
            <a:r>
              <a:rPr lang="en-US" smtClean="0"/>
              <a:t>ANOVA residuals do not look good.  Normality assumption appears to be violated</a:t>
            </a:r>
          </a:p>
          <a:p>
            <a:pPr eaLnBrk="1" hangingPunct="1"/>
            <a:r>
              <a:rPr lang="en-US" smtClean="0"/>
              <a:t>Use nonparametric test (Kruskal Wallis) to compare differences in circuit noise among designs</a:t>
            </a:r>
          </a:p>
        </p:txBody>
      </p:sp>
    </p:spTree>
    <p:extLst>
      <p:ext uri="{BB962C8B-B14F-4D97-AF65-F5344CB8AC3E}">
        <p14:creationId xmlns:p14="http://schemas.microsoft.com/office/powerpoint/2010/main" val="1536103757"/>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64867" name="Slide Number Placeholder 5"/>
          <p:cNvSpPr>
            <a:spLocks noGrp="1"/>
          </p:cNvSpPr>
          <p:nvPr>
            <p:ph type="sldNum" sz="quarter" idx="12"/>
          </p:nvPr>
        </p:nvSpPr>
        <p:spPr>
          <a:noFill/>
        </p:spPr>
        <p:txBody>
          <a:bodyPr/>
          <a:lstStyle/>
          <a:p>
            <a:fld id="{2D3E4DDC-6E8B-49B1-A28B-B05C853E9719}" type="slidenum">
              <a:rPr lang="en-US" smtClean="0"/>
              <a:pPr/>
              <a:t>292</a:t>
            </a:fld>
            <a:endParaRPr lang="en-US" smtClean="0"/>
          </a:p>
        </p:txBody>
      </p:sp>
      <p:sp>
        <p:nvSpPr>
          <p:cNvPr id="164868" name="Rectangle 2"/>
          <p:cNvSpPr>
            <a:spLocks noGrp="1" noChangeArrowheads="1"/>
          </p:cNvSpPr>
          <p:nvPr>
            <p:ph type="title"/>
          </p:nvPr>
        </p:nvSpPr>
        <p:spPr/>
        <p:txBody>
          <a:bodyPr/>
          <a:lstStyle/>
          <a:p>
            <a:pPr eaLnBrk="1" hangingPunct="1"/>
            <a:r>
              <a:rPr lang="en-US" smtClean="0"/>
              <a:t>Circuit Noise Example</a:t>
            </a:r>
          </a:p>
        </p:txBody>
      </p:sp>
      <p:sp>
        <p:nvSpPr>
          <p:cNvPr id="164869" name="Rectangle 3"/>
          <p:cNvSpPr>
            <a:spLocks noGrp="1" noChangeArrowheads="1"/>
          </p:cNvSpPr>
          <p:nvPr>
            <p:ph type="body" idx="1"/>
          </p:nvPr>
        </p:nvSpPr>
        <p:spPr>
          <a:xfrm>
            <a:off x="457200" y="990600"/>
            <a:ext cx="8229600" cy="4525963"/>
          </a:xfrm>
        </p:spPr>
        <p:txBody>
          <a:bodyPr/>
          <a:lstStyle/>
          <a:p>
            <a:pPr marL="609600" indent="-609600" eaLnBrk="1" hangingPunct="1">
              <a:buFontTx/>
              <a:buAutoNum type="arabicPeriod"/>
            </a:pPr>
            <a:r>
              <a:rPr lang="en-US" sz="2400" smtClean="0"/>
              <a:t>Rank the observations,</a:t>
            </a:r>
            <a:r>
              <a:rPr lang="en-US" sz="2400" i="1" smtClean="0"/>
              <a:t>Y</a:t>
            </a:r>
            <a:r>
              <a:rPr lang="en-US" sz="2400" i="1" baseline="-25000" smtClean="0"/>
              <a:t>ij</a:t>
            </a:r>
            <a:r>
              <a:rPr lang="en-US" sz="2400" smtClean="0"/>
              <a:t>, in ascending order</a:t>
            </a:r>
          </a:p>
          <a:p>
            <a:pPr marL="609600" indent="-609600" eaLnBrk="1" hangingPunct="1">
              <a:buFontTx/>
              <a:buAutoNum type="arabicPeriod"/>
            </a:pPr>
            <a:r>
              <a:rPr lang="en-US" sz="2400" smtClean="0"/>
              <a:t>Replace each observation by its rank, </a:t>
            </a:r>
            <a:r>
              <a:rPr lang="en-US" sz="2400" i="1" smtClean="0"/>
              <a:t>R</a:t>
            </a:r>
            <a:r>
              <a:rPr lang="en-US" sz="2400" i="1" baseline="-25000" smtClean="0"/>
              <a:t>ij</a:t>
            </a:r>
            <a:endParaRPr lang="en-US" sz="2400" smtClean="0"/>
          </a:p>
        </p:txBody>
      </p:sp>
      <p:pic>
        <p:nvPicPr>
          <p:cNvPr id="164870" name="Picture 4"/>
          <p:cNvPicPr>
            <a:picLocks noChangeAspect="1" noChangeArrowheads="1"/>
          </p:cNvPicPr>
          <p:nvPr/>
        </p:nvPicPr>
        <p:blipFill>
          <a:blip r:embed="rId2" cstate="print"/>
          <a:srcRect/>
          <a:stretch>
            <a:fillRect/>
          </a:stretch>
        </p:blipFill>
        <p:spPr bwMode="auto">
          <a:xfrm>
            <a:off x="1752600" y="1905000"/>
            <a:ext cx="5534025" cy="4737100"/>
          </a:xfrm>
          <a:prstGeom prst="rect">
            <a:avLst/>
          </a:prstGeom>
          <a:noFill/>
          <a:ln w="9525">
            <a:noFill/>
            <a:miter lim="800000"/>
            <a:headEnd/>
            <a:tailEnd/>
          </a:ln>
        </p:spPr>
      </p:pic>
    </p:spTree>
    <p:extLst>
      <p:ext uri="{BB962C8B-B14F-4D97-AF65-F5344CB8AC3E}">
        <p14:creationId xmlns:p14="http://schemas.microsoft.com/office/powerpoint/2010/main" val="394564182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65891" name="Slide Number Placeholder 5"/>
          <p:cNvSpPr>
            <a:spLocks noGrp="1"/>
          </p:cNvSpPr>
          <p:nvPr>
            <p:ph type="sldNum" sz="quarter" idx="12"/>
          </p:nvPr>
        </p:nvSpPr>
        <p:spPr>
          <a:noFill/>
        </p:spPr>
        <p:txBody>
          <a:bodyPr/>
          <a:lstStyle/>
          <a:p>
            <a:fld id="{7D3C6D32-141C-48F1-BCFB-72C6B519D30D}" type="slidenum">
              <a:rPr lang="en-US" smtClean="0"/>
              <a:pPr/>
              <a:t>293</a:t>
            </a:fld>
            <a:endParaRPr lang="en-US" smtClean="0"/>
          </a:p>
        </p:txBody>
      </p:sp>
      <p:sp>
        <p:nvSpPr>
          <p:cNvPr id="165892" name="Rectangle 2"/>
          <p:cNvSpPr>
            <a:spLocks noGrp="1" noChangeArrowheads="1"/>
          </p:cNvSpPr>
          <p:nvPr>
            <p:ph type="title"/>
          </p:nvPr>
        </p:nvSpPr>
        <p:spPr/>
        <p:txBody>
          <a:bodyPr/>
          <a:lstStyle/>
          <a:p>
            <a:pPr eaLnBrk="1" hangingPunct="1"/>
            <a:r>
              <a:rPr lang="en-US" smtClean="0"/>
              <a:t>Circuit Noise Example</a:t>
            </a:r>
          </a:p>
        </p:txBody>
      </p:sp>
      <p:sp>
        <p:nvSpPr>
          <p:cNvPr id="165893" name="Rectangle 3"/>
          <p:cNvSpPr>
            <a:spLocks noGrp="1" noChangeArrowheads="1"/>
          </p:cNvSpPr>
          <p:nvPr>
            <p:ph type="body" idx="1"/>
          </p:nvPr>
        </p:nvSpPr>
        <p:spPr>
          <a:xfrm>
            <a:off x="152400" y="1295400"/>
            <a:ext cx="8915400" cy="4525963"/>
          </a:xfrm>
        </p:spPr>
        <p:txBody>
          <a:bodyPr/>
          <a:lstStyle/>
          <a:p>
            <a:pPr eaLnBrk="1" hangingPunct="1">
              <a:spcAft>
                <a:spcPct val="15000"/>
              </a:spcAft>
              <a:buFontTx/>
              <a:buNone/>
            </a:pPr>
            <a:r>
              <a:rPr lang="en-US" sz="2400" dirty="0" smtClean="0"/>
              <a:t>R </a:t>
            </a:r>
            <a:r>
              <a:rPr lang="en-US" sz="2400" baseline="-25000" dirty="0" smtClean="0"/>
              <a:t>1</a:t>
            </a:r>
            <a:r>
              <a:rPr lang="en-US" sz="2400" baseline="-25000" dirty="0" smtClean="0">
                <a:cs typeface="Arial" pitchFamily="34" charset="0"/>
              </a:rPr>
              <a:t>•</a:t>
            </a:r>
            <a:r>
              <a:rPr lang="en-US" sz="2000" dirty="0" smtClean="0">
                <a:cs typeface="Arial" pitchFamily="34" charset="0"/>
              </a:rPr>
              <a:t> = 6+7+8+9+10.5+12+13.5+13.5+15+16+17 = </a:t>
            </a:r>
            <a:r>
              <a:rPr lang="en-US" sz="2400" dirty="0" smtClean="0">
                <a:cs typeface="Arial" pitchFamily="34" charset="0"/>
              </a:rPr>
              <a:t>127.5</a:t>
            </a:r>
          </a:p>
          <a:p>
            <a:pPr eaLnBrk="1" hangingPunct="1">
              <a:spcAft>
                <a:spcPct val="15000"/>
              </a:spcAft>
              <a:buFontTx/>
              <a:buNone/>
            </a:pPr>
            <a:r>
              <a:rPr lang="en-US" sz="2400" dirty="0" smtClean="0"/>
              <a:t>R </a:t>
            </a:r>
            <a:r>
              <a:rPr lang="en-US" sz="2400" baseline="-25000" dirty="0" smtClean="0"/>
              <a:t>2</a:t>
            </a:r>
            <a:r>
              <a:rPr lang="en-US" sz="2400" baseline="-25000" dirty="0" smtClean="0">
                <a:cs typeface="Arial" pitchFamily="34" charset="0"/>
              </a:rPr>
              <a:t>•</a:t>
            </a:r>
            <a:r>
              <a:rPr lang="en-US" sz="2000" dirty="0" smtClean="0">
                <a:cs typeface="Arial" pitchFamily="34" charset="0"/>
              </a:rPr>
              <a:t> = 1+2.5+4+18+19+20+21+22+23.5+23.5+26+31+33+34 = </a:t>
            </a:r>
            <a:r>
              <a:rPr lang="en-US" sz="2400" dirty="0" smtClean="0">
                <a:cs typeface="Arial" pitchFamily="34" charset="0"/>
              </a:rPr>
              <a:t>278.5</a:t>
            </a:r>
          </a:p>
          <a:p>
            <a:pPr eaLnBrk="1" hangingPunct="1">
              <a:spcAft>
                <a:spcPct val="15000"/>
              </a:spcAft>
              <a:buFontTx/>
              <a:buNone/>
            </a:pPr>
            <a:r>
              <a:rPr lang="en-US" sz="2400" dirty="0" smtClean="0"/>
              <a:t>R </a:t>
            </a:r>
            <a:r>
              <a:rPr lang="en-US" sz="2400" baseline="-25000" dirty="0" smtClean="0"/>
              <a:t>3</a:t>
            </a:r>
            <a:r>
              <a:rPr lang="en-US" sz="2400" baseline="-25000" dirty="0" smtClean="0">
                <a:cs typeface="Arial" pitchFamily="34" charset="0"/>
              </a:rPr>
              <a:t>•</a:t>
            </a:r>
            <a:r>
              <a:rPr lang="en-US" sz="1800" dirty="0" smtClean="0">
                <a:cs typeface="Arial" pitchFamily="34" charset="0"/>
              </a:rPr>
              <a:t> </a:t>
            </a:r>
            <a:r>
              <a:rPr lang="en-US" sz="2000" dirty="0" smtClean="0">
                <a:cs typeface="Arial" pitchFamily="34" charset="0"/>
              </a:rPr>
              <a:t>= 2.5+5+10.5+25+27+28+29+30+32+35 = </a:t>
            </a:r>
            <a:r>
              <a:rPr lang="en-US" sz="2400" dirty="0" smtClean="0">
                <a:cs typeface="Arial" pitchFamily="34" charset="0"/>
              </a:rPr>
              <a:t>224	</a:t>
            </a:r>
          </a:p>
        </p:txBody>
      </p:sp>
      <p:pic>
        <p:nvPicPr>
          <p:cNvPr id="165894" name="Picture 4"/>
          <p:cNvPicPr>
            <a:picLocks noChangeAspect="1" noChangeArrowheads="1"/>
          </p:cNvPicPr>
          <p:nvPr/>
        </p:nvPicPr>
        <p:blipFill>
          <a:blip r:embed="rId3" cstate="print"/>
          <a:srcRect/>
          <a:stretch>
            <a:fillRect/>
          </a:stretch>
        </p:blipFill>
        <p:spPr bwMode="auto">
          <a:xfrm>
            <a:off x="1295400" y="3505200"/>
            <a:ext cx="5562600" cy="974725"/>
          </a:xfrm>
          <a:prstGeom prst="rect">
            <a:avLst/>
          </a:prstGeom>
          <a:noFill/>
          <a:ln w="9525">
            <a:noFill/>
            <a:miter lim="800000"/>
            <a:headEnd/>
            <a:tailEnd/>
          </a:ln>
        </p:spPr>
      </p:pic>
      <p:pic>
        <p:nvPicPr>
          <p:cNvPr id="165895" name="Picture 5"/>
          <p:cNvPicPr>
            <a:picLocks noChangeAspect="1" noChangeArrowheads="1"/>
          </p:cNvPicPr>
          <p:nvPr/>
        </p:nvPicPr>
        <p:blipFill>
          <a:blip r:embed="rId4" cstate="print"/>
          <a:srcRect/>
          <a:stretch>
            <a:fillRect/>
          </a:stretch>
        </p:blipFill>
        <p:spPr bwMode="auto">
          <a:xfrm>
            <a:off x="914400" y="5029200"/>
            <a:ext cx="6553200" cy="1125538"/>
          </a:xfrm>
          <a:prstGeom prst="rect">
            <a:avLst/>
          </a:prstGeom>
          <a:noFill/>
          <a:ln w="9525">
            <a:noFill/>
            <a:miter lim="800000"/>
            <a:headEnd/>
            <a:tailEnd/>
          </a:ln>
        </p:spPr>
      </p:pic>
      <p:sp>
        <p:nvSpPr>
          <p:cNvPr id="8" name="TextBox 7"/>
          <p:cNvSpPr txBox="1"/>
          <p:nvPr/>
        </p:nvSpPr>
        <p:spPr>
          <a:xfrm>
            <a:off x="7086600" y="2438400"/>
            <a:ext cx="1828800" cy="1169551"/>
          </a:xfrm>
          <a:prstGeom prst="rect">
            <a:avLst/>
          </a:prstGeom>
          <a:solidFill>
            <a:srgbClr val="FFFF99"/>
          </a:solidFill>
          <a:ln>
            <a:solidFill>
              <a:schemeClr val="tx1"/>
            </a:solidFill>
          </a:ln>
        </p:spPr>
        <p:txBody>
          <a:bodyPr wrap="square" rtlCol="0">
            <a:spAutoFit/>
          </a:bodyPr>
          <a:lstStyle/>
          <a:p>
            <a:pPr>
              <a:spcBef>
                <a:spcPts val="0"/>
              </a:spcBef>
              <a:spcAft>
                <a:spcPts val="600"/>
              </a:spcAft>
            </a:pPr>
            <a:r>
              <a:rPr lang="en-US" sz="2000" dirty="0" smtClean="0"/>
              <a:t>R </a:t>
            </a:r>
            <a:r>
              <a:rPr lang="en-US" sz="2000" baseline="-25000" dirty="0" smtClean="0"/>
              <a:t>1•</a:t>
            </a:r>
            <a:r>
              <a:rPr lang="en-US" sz="2000" dirty="0" smtClean="0"/>
              <a:t> = 11.59</a:t>
            </a:r>
          </a:p>
          <a:p>
            <a:pPr>
              <a:spcBef>
                <a:spcPts val="0"/>
              </a:spcBef>
              <a:spcAft>
                <a:spcPts val="600"/>
              </a:spcAft>
            </a:pPr>
            <a:r>
              <a:rPr lang="en-US" sz="2000" dirty="0" smtClean="0"/>
              <a:t>R </a:t>
            </a:r>
            <a:r>
              <a:rPr lang="en-US" sz="2000" baseline="-25000" dirty="0" smtClean="0"/>
              <a:t>2•</a:t>
            </a:r>
            <a:r>
              <a:rPr lang="en-US" sz="2000" dirty="0" smtClean="0"/>
              <a:t> = 19.89</a:t>
            </a:r>
          </a:p>
          <a:p>
            <a:pPr>
              <a:spcBef>
                <a:spcPts val="0"/>
              </a:spcBef>
              <a:spcAft>
                <a:spcPts val="600"/>
              </a:spcAft>
            </a:pPr>
            <a:r>
              <a:rPr lang="en-US" sz="2000" dirty="0" smtClean="0"/>
              <a:t>R </a:t>
            </a:r>
            <a:r>
              <a:rPr lang="en-US" sz="2000" baseline="-25000" dirty="0" smtClean="0"/>
              <a:t>3•</a:t>
            </a:r>
            <a:r>
              <a:rPr lang="en-US" sz="2000" dirty="0" smtClean="0"/>
              <a:t> = 22.40</a:t>
            </a:r>
          </a:p>
        </p:txBody>
      </p:sp>
      <p:cxnSp>
        <p:nvCxnSpPr>
          <p:cNvPr id="11" name="Straight Connector 10"/>
          <p:cNvCxnSpPr/>
          <p:nvPr/>
        </p:nvCxnSpPr>
        <p:spPr>
          <a:xfrm>
            <a:off x="7162800" y="2895600"/>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162800" y="3276600"/>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162800" y="2514600"/>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64221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66915" name="Slide Number Placeholder 5"/>
          <p:cNvSpPr>
            <a:spLocks noGrp="1"/>
          </p:cNvSpPr>
          <p:nvPr>
            <p:ph type="sldNum" sz="quarter" idx="12"/>
          </p:nvPr>
        </p:nvSpPr>
        <p:spPr>
          <a:noFill/>
        </p:spPr>
        <p:txBody>
          <a:bodyPr/>
          <a:lstStyle/>
          <a:p>
            <a:fld id="{5CCE7053-AC24-4485-B669-BC55DF8F8573}" type="slidenum">
              <a:rPr lang="en-US" smtClean="0"/>
              <a:pPr/>
              <a:t>294</a:t>
            </a:fld>
            <a:endParaRPr lang="en-US" smtClean="0"/>
          </a:p>
        </p:txBody>
      </p:sp>
      <p:sp>
        <p:nvSpPr>
          <p:cNvPr id="166916" name="Rectangle 2"/>
          <p:cNvSpPr>
            <a:spLocks noGrp="1" noChangeArrowheads="1"/>
          </p:cNvSpPr>
          <p:nvPr>
            <p:ph type="title"/>
          </p:nvPr>
        </p:nvSpPr>
        <p:spPr/>
        <p:txBody>
          <a:bodyPr/>
          <a:lstStyle/>
          <a:p>
            <a:pPr eaLnBrk="1" hangingPunct="1"/>
            <a:r>
              <a:rPr lang="en-US" smtClean="0"/>
              <a:t>Circuit Noise Example</a:t>
            </a:r>
          </a:p>
        </p:txBody>
      </p:sp>
      <p:sp>
        <p:nvSpPr>
          <p:cNvPr id="166917" name="Rectangle 3"/>
          <p:cNvSpPr>
            <a:spLocks noGrp="1" noChangeArrowheads="1"/>
          </p:cNvSpPr>
          <p:nvPr>
            <p:ph type="body" idx="1"/>
          </p:nvPr>
        </p:nvSpPr>
        <p:spPr/>
        <p:txBody>
          <a:bodyPr/>
          <a:lstStyle/>
          <a:p>
            <a:pPr eaLnBrk="1" hangingPunct="1"/>
            <a:r>
              <a:rPr lang="en-US" smtClean="0"/>
              <a:t>For </a:t>
            </a:r>
            <a:r>
              <a:rPr lang="el-GR" smtClean="0">
                <a:cs typeface="Arial" pitchFamily="34" charset="0"/>
              </a:rPr>
              <a:t>α</a:t>
            </a:r>
            <a:r>
              <a:rPr lang="en-US" smtClean="0">
                <a:cs typeface="Arial" pitchFamily="34" charset="0"/>
              </a:rPr>
              <a:t>=0.05</a:t>
            </a:r>
          </a:p>
          <a:p>
            <a:pPr eaLnBrk="1" hangingPunct="1"/>
            <a:endParaRPr lang="en-US" smtClean="0">
              <a:cs typeface="Arial" pitchFamily="34" charset="0"/>
            </a:endParaRPr>
          </a:p>
          <a:p>
            <a:pPr eaLnBrk="1" hangingPunct="1"/>
            <a:r>
              <a:rPr lang="en-US" smtClean="0">
                <a:cs typeface="Arial" pitchFamily="34" charset="0"/>
              </a:rPr>
              <a:t>Since 6.629&gt;5.99 we reject H</a:t>
            </a:r>
            <a:r>
              <a:rPr lang="en-US" baseline="-25000" smtClean="0">
                <a:cs typeface="Arial" pitchFamily="34" charset="0"/>
              </a:rPr>
              <a:t>0</a:t>
            </a:r>
          </a:p>
          <a:p>
            <a:pPr eaLnBrk="1" hangingPunct="1"/>
            <a:r>
              <a:rPr lang="en-US" smtClean="0">
                <a:cs typeface="Arial" pitchFamily="34" charset="0"/>
              </a:rPr>
              <a:t>We conclude design </a:t>
            </a:r>
            <a:r>
              <a:rPr lang="en-US" u="sng" smtClean="0">
                <a:cs typeface="Arial" pitchFamily="34" charset="0"/>
              </a:rPr>
              <a:t>does</a:t>
            </a:r>
            <a:r>
              <a:rPr lang="en-US" smtClean="0">
                <a:cs typeface="Arial" pitchFamily="34" charset="0"/>
              </a:rPr>
              <a:t> affect circuit noise</a:t>
            </a:r>
            <a:endParaRPr lang="el-GR" smtClean="0">
              <a:cs typeface="Arial" pitchFamily="34" charset="0"/>
            </a:endParaRPr>
          </a:p>
        </p:txBody>
      </p:sp>
      <p:pic>
        <p:nvPicPr>
          <p:cNvPr id="166918" name="Picture 4"/>
          <p:cNvPicPr>
            <a:picLocks noChangeAspect="1" noChangeArrowheads="1"/>
          </p:cNvPicPr>
          <p:nvPr/>
        </p:nvPicPr>
        <p:blipFill>
          <a:blip r:embed="rId2" cstate="print"/>
          <a:srcRect/>
          <a:stretch>
            <a:fillRect/>
          </a:stretch>
        </p:blipFill>
        <p:spPr bwMode="auto">
          <a:xfrm>
            <a:off x="3124200" y="1524000"/>
            <a:ext cx="2209800" cy="639763"/>
          </a:xfrm>
          <a:prstGeom prst="rect">
            <a:avLst/>
          </a:prstGeom>
          <a:noFill/>
          <a:ln w="9525">
            <a:noFill/>
            <a:miter lim="800000"/>
            <a:headEnd/>
            <a:tailEnd/>
          </a:ln>
        </p:spPr>
      </p:pic>
      <p:sp>
        <p:nvSpPr>
          <p:cNvPr id="166919" name="Text Box 5"/>
          <p:cNvSpPr txBox="1">
            <a:spLocks noChangeArrowheads="1"/>
          </p:cNvSpPr>
          <p:nvPr/>
        </p:nvSpPr>
        <p:spPr bwMode="auto">
          <a:xfrm>
            <a:off x="6172200" y="1651000"/>
            <a:ext cx="2438400" cy="466725"/>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a:t>Table III value</a:t>
            </a:r>
          </a:p>
        </p:txBody>
      </p:sp>
      <p:sp>
        <p:nvSpPr>
          <p:cNvPr id="166920" name="Line 6"/>
          <p:cNvSpPr>
            <a:spLocks noChangeShapeType="1"/>
          </p:cNvSpPr>
          <p:nvPr/>
        </p:nvSpPr>
        <p:spPr bwMode="auto">
          <a:xfrm flipH="1">
            <a:off x="5334000" y="1828800"/>
            <a:ext cx="838200" cy="0"/>
          </a:xfrm>
          <a:prstGeom prst="line">
            <a:avLst/>
          </a:prstGeom>
          <a:noFill/>
          <a:ln w="38100">
            <a:solidFill>
              <a:srgbClr val="FF00FF"/>
            </a:solidFill>
            <a:round/>
            <a:headEnd/>
            <a:tailEnd type="triangle" w="lg" len="lg"/>
          </a:ln>
        </p:spPr>
        <p:txBody>
          <a:bodyPr/>
          <a:lstStyle/>
          <a:p>
            <a:endParaRPr lang="en-US"/>
          </a:p>
        </p:txBody>
      </p:sp>
    </p:spTree>
    <p:extLst>
      <p:ext uri="{BB962C8B-B14F-4D97-AF65-F5344CB8AC3E}">
        <p14:creationId xmlns:p14="http://schemas.microsoft.com/office/powerpoint/2010/main" val="204320323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67939" name="Slide Number Placeholder 5"/>
          <p:cNvSpPr>
            <a:spLocks noGrp="1"/>
          </p:cNvSpPr>
          <p:nvPr>
            <p:ph type="sldNum" sz="quarter" idx="12"/>
          </p:nvPr>
        </p:nvSpPr>
        <p:spPr>
          <a:noFill/>
        </p:spPr>
        <p:txBody>
          <a:bodyPr/>
          <a:lstStyle/>
          <a:p>
            <a:fld id="{19592893-2B9C-46F0-93E1-50AEB7BD656F}" type="slidenum">
              <a:rPr lang="en-US" smtClean="0"/>
              <a:pPr/>
              <a:t>295</a:t>
            </a:fld>
            <a:endParaRPr lang="en-US" smtClean="0"/>
          </a:p>
        </p:txBody>
      </p:sp>
      <p:sp>
        <p:nvSpPr>
          <p:cNvPr id="167940" name="Rectangle 2"/>
          <p:cNvSpPr>
            <a:spLocks noGrp="1" noChangeArrowheads="1"/>
          </p:cNvSpPr>
          <p:nvPr>
            <p:ph type="title"/>
          </p:nvPr>
        </p:nvSpPr>
        <p:spPr/>
        <p:txBody>
          <a:bodyPr/>
          <a:lstStyle/>
          <a:p>
            <a:pPr eaLnBrk="1" hangingPunct="1"/>
            <a:r>
              <a:rPr lang="en-US" smtClean="0"/>
              <a:t>Circuit Noise Example</a:t>
            </a:r>
          </a:p>
        </p:txBody>
      </p:sp>
      <p:sp>
        <p:nvSpPr>
          <p:cNvPr id="167941" name="Rectangle 3"/>
          <p:cNvSpPr>
            <a:spLocks noGrp="1" noChangeArrowheads="1"/>
          </p:cNvSpPr>
          <p:nvPr>
            <p:ph type="body" idx="1"/>
          </p:nvPr>
        </p:nvSpPr>
        <p:spPr>
          <a:xfrm>
            <a:off x="3581400" y="1036638"/>
            <a:ext cx="5029200" cy="4525962"/>
          </a:xfrm>
        </p:spPr>
        <p:txBody>
          <a:bodyPr/>
          <a:lstStyle/>
          <a:p>
            <a:pPr eaLnBrk="1" hangingPunct="1">
              <a:buFontTx/>
              <a:buNone/>
            </a:pPr>
            <a:r>
              <a:rPr lang="en-US" sz="2800" smtClean="0"/>
              <a:t>In Minitab</a:t>
            </a:r>
          </a:p>
          <a:p>
            <a:pPr eaLnBrk="1" hangingPunct="1">
              <a:buFont typeface="Wingdings" pitchFamily="2" charset="2"/>
              <a:buChar char="Ø"/>
            </a:pPr>
            <a:r>
              <a:rPr lang="en-US" sz="2400" smtClean="0"/>
              <a:t>Stat</a:t>
            </a:r>
          </a:p>
          <a:p>
            <a:pPr lvl="1" eaLnBrk="1" hangingPunct="1">
              <a:buFont typeface="Wingdings" pitchFamily="2" charset="2"/>
              <a:buChar char="Ø"/>
            </a:pPr>
            <a:r>
              <a:rPr lang="en-US" sz="2400" smtClean="0"/>
              <a:t>Nonparametrics</a:t>
            </a:r>
          </a:p>
          <a:p>
            <a:pPr lvl="2" eaLnBrk="1" hangingPunct="1">
              <a:buFont typeface="Wingdings" pitchFamily="2" charset="2"/>
              <a:buChar char="Ø"/>
            </a:pPr>
            <a:r>
              <a:rPr lang="en-US" smtClean="0"/>
              <a:t>Kruskal-Wallis</a:t>
            </a:r>
          </a:p>
        </p:txBody>
      </p:sp>
      <p:pic>
        <p:nvPicPr>
          <p:cNvPr id="167942" name="Picture 7"/>
          <p:cNvPicPr>
            <a:picLocks noChangeAspect="1" noChangeArrowheads="1"/>
          </p:cNvPicPr>
          <p:nvPr/>
        </p:nvPicPr>
        <p:blipFill>
          <a:blip r:embed="rId2" cstate="print"/>
          <a:srcRect/>
          <a:stretch>
            <a:fillRect/>
          </a:stretch>
        </p:blipFill>
        <p:spPr bwMode="auto">
          <a:xfrm>
            <a:off x="5257800" y="3048000"/>
            <a:ext cx="3733800" cy="3733800"/>
          </a:xfrm>
          <a:prstGeom prst="rect">
            <a:avLst/>
          </a:prstGeom>
          <a:noFill/>
          <a:ln w="9525">
            <a:noFill/>
            <a:miter lim="800000"/>
            <a:headEnd/>
            <a:tailEnd/>
          </a:ln>
        </p:spPr>
      </p:pic>
      <p:pic>
        <p:nvPicPr>
          <p:cNvPr id="167943" name="Picture 7"/>
          <p:cNvPicPr>
            <a:picLocks noChangeAspect="1" noChangeArrowheads="1"/>
          </p:cNvPicPr>
          <p:nvPr/>
        </p:nvPicPr>
        <p:blipFill>
          <a:blip r:embed="rId3" cstate="print"/>
          <a:srcRect/>
          <a:stretch>
            <a:fillRect/>
          </a:stretch>
        </p:blipFill>
        <p:spPr bwMode="auto">
          <a:xfrm>
            <a:off x="304800" y="1019175"/>
            <a:ext cx="2368550" cy="5762625"/>
          </a:xfrm>
          <a:prstGeom prst="rect">
            <a:avLst/>
          </a:prstGeom>
          <a:noFill/>
          <a:ln w="9525">
            <a:noFill/>
            <a:miter lim="800000"/>
            <a:headEnd/>
            <a:tailEnd/>
          </a:ln>
        </p:spPr>
      </p:pic>
      <p:sp>
        <p:nvSpPr>
          <p:cNvPr id="167944" name="TextBox 7"/>
          <p:cNvSpPr txBox="1">
            <a:spLocks noChangeArrowheads="1"/>
          </p:cNvSpPr>
          <p:nvPr/>
        </p:nvSpPr>
        <p:spPr bwMode="auto">
          <a:xfrm>
            <a:off x="1905000" y="3962400"/>
            <a:ext cx="2971800" cy="708025"/>
          </a:xfrm>
          <a:prstGeom prst="rect">
            <a:avLst/>
          </a:prstGeom>
          <a:solidFill>
            <a:srgbClr val="FFCCFF"/>
          </a:solidFill>
          <a:ln w="9525">
            <a:noFill/>
            <a:miter lim="800000"/>
            <a:headEnd/>
            <a:tailEnd/>
          </a:ln>
        </p:spPr>
        <p:txBody>
          <a:bodyPr>
            <a:spAutoFit/>
          </a:bodyPr>
          <a:lstStyle/>
          <a:p>
            <a:r>
              <a:rPr lang="en-US" sz="2000"/>
              <a:t>Enter actual responses, not ranks</a:t>
            </a:r>
          </a:p>
        </p:txBody>
      </p:sp>
    </p:spTree>
    <p:extLst>
      <p:ext uri="{BB962C8B-B14F-4D97-AF65-F5344CB8AC3E}">
        <p14:creationId xmlns:p14="http://schemas.microsoft.com/office/powerpoint/2010/main" val="1086608966"/>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24200" y="4953000"/>
            <a:ext cx="1752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8963" name="Rectangle 3"/>
          <p:cNvSpPr>
            <a:spLocks noGrp="1" noChangeArrowheads="1"/>
          </p:cNvSpPr>
          <p:nvPr>
            <p:ph type="body" idx="1"/>
          </p:nvPr>
        </p:nvSpPr>
        <p:spPr/>
        <p:txBody>
          <a:bodyPr/>
          <a:lstStyle/>
          <a:p>
            <a:pPr eaLnBrk="1" hangingPunct="1">
              <a:lnSpc>
                <a:spcPct val="80000"/>
              </a:lnSpc>
              <a:buFontTx/>
              <a:buNone/>
            </a:pPr>
            <a:r>
              <a:rPr lang="en-US" sz="2400" b="1" smtClean="0">
                <a:latin typeface="Courier New" pitchFamily="49" charset="0"/>
              </a:rPr>
              <a:t>Kruskal-Wallis Test: noise versus design</a:t>
            </a:r>
            <a:r>
              <a:rPr lang="en-US" sz="2000" b="1" smtClean="0">
                <a:latin typeface="Courier New" pitchFamily="49" charset="0"/>
              </a:rPr>
              <a:t> </a:t>
            </a:r>
          </a:p>
          <a:p>
            <a:pPr eaLnBrk="1" hangingPunct="1">
              <a:lnSpc>
                <a:spcPct val="80000"/>
              </a:lnSpc>
              <a:buFontTx/>
              <a:buNone/>
            </a:pPr>
            <a:endParaRPr lang="en-US" sz="2000" b="1" smtClean="0">
              <a:latin typeface="Courier New" pitchFamily="49" charset="0"/>
            </a:endParaRPr>
          </a:p>
          <a:p>
            <a:pPr eaLnBrk="1" hangingPunct="1">
              <a:lnSpc>
                <a:spcPct val="80000"/>
              </a:lnSpc>
              <a:buFontTx/>
              <a:buNone/>
            </a:pPr>
            <a:r>
              <a:rPr lang="en-US" sz="2000" smtClean="0">
                <a:latin typeface="Courier New" pitchFamily="49" charset="0"/>
              </a:rPr>
              <a:t>Kruskal-Wallis Test on noise</a:t>
            </a:r>
          </a:p>
          <a:p>
            <a:pPr eaLnBrk="1" hangingPunct="1">
              <a:lnSpc>
                <a:spcPct val="80000"/>
              </a:lnSpc>
              <a:buFontTx/>
              <a:buNone/>
            </a:pPr>
            <a:endParaRPr lang="en-US" sz="2000" smtClean="0">
              <a:latin typeface="Courier New" pitchFamily="49" charset="0"/>
            </a:endParaRPr>
          </a:p>
          <a:p>
            <a:pPr eaLnBrk="1" hangingPunct="1">
              <a:lnSpc>
                <a:spcPct val="80000"/>
              </a:lnSpc>
              <a:buFontTx/>
              <a:buNone/>
            </a:pPr>
            <a:r>
              <a:rPr lang="en-US" sz="2000" smtClean="0">
                <a:latin typeface="Courier New" pitchFamily="49" charset="0"/>
              </a:rPr>
              <a:t>design    N  Median  Ave Rank      Z</a:t>
            </a:r>
          </a:p>
          <a:p>
            <a:pPr eaLnBrk="1" hangingPunct="1">
              <a:lnSpc>
                <a:spcPct val="80000"/>
              </a:lnSpc>
              <a:buFontTx/>
              <a:buNone/>
            </a:pPr>
            <a:r>
              <a:rPr lang="en-US" sz="2000" smtClean="0">
                <a:latin typeface="Courier New" pitchFamily="49" charset="0"/>
              </a:rPr>
              <a:t>1        11   11.50      11.6  -2.51</a:t>
            </a:r>
          </a:p>
          <a:p>
            <a:pPr eaLnBrk="1" hangingPunct="1">
              <a:lnSpc>
                <a:spcPct val="80000"/>
              </a:lnSpc>
              <a:buFontTx/>
              <a:buNone/>
            </a:pPr>
            <a:r>
              <a:rPr lang="en-US" sz="2000" smtClean="0">
                <a:latin typeface="Courier New" pitchFamily="49" charset="0"/>
              </a:rPr>
              <a:t>2        14   16.25      19.9   0.89</a:t>
            </a:r>
          </a:p>
          <a:p>
            <a:pPr eaLnBrk="1" hangingPunct="1">
              <a:lnSpc>
                <a:spcPct val="80000"/>
              </a:lnSpc>
              <a:buFontTx/>
              <a:buNone/>
            </a:pPr>
            <a:r>
              <a:rPr lang="en-US" sz="2000" smtClean="0">
                <a:latin typeface="Courier New" pitchFamily="49" charset="0"/>
              </a:rPr>
              <a:t>3        10   18.10      22.4   1.61</a:t>
            </a:r>
          </a:p>
          <a:p>
            <a:pPr eaLnBrk="1" hangingPunct="1">
              <a:lnSpc>
                <a:spcPct val="80000"/>
              </a:lnSpc>
              <a:buFontTx/>
              <a:buNone/>
            </a:pPr>
            <a:r>
              <a:rPr lang="en-US" sz="2000" smtClean="0">
                <a:latin typeface="Courier New" pitchFamily="49" charset="0"/>
              </a:rPr>
              <a:t>Overall  35              18.0</a:t>
            </a:r>
          </a:p>
          <a:p>
            <a:pPr eaLnBrk="1" hangingPunct="1">
              <a:lnSpc>
                <a:spcPct val="80000"/>
              </a:lnSpc>
              <a:buFontTx/>
              <a:buNone/>
            </a:pPr>
            <a:endParaRPr lang="en-US" sz="2000" smtClean="0">
              <a:latin typeface="Courier New" pitchFamily="49" charset="0"/>
            </a:endParaRPr>
          </a:p>
          <a:p>
            <a:pPr eaLnBrk="1" hangingPunct="1">
              <a:lnSpc>
                <a:spcPct val="80000"/>
              </a:lnSpc>
              <a:buFontTx/>
              <a:buNone/>
            </a:pPr>
            <a:r>
              <a:rPr lang="en-US" sz="2000" smtClean="0">
                <a:latin typeface="Courier New" pitchFamily="49" charset="0"/>
              </a:rPr>
              <a:t>H = 6.62  DF = 2  P = 0.036</a:t>
            </a:r>
          </a:p>
          <a:p>
            <a:pPr eaLnBrk="1" hangingPunct="1">
              <a:lnSpc>
                <a:spcPct val="80000"/>
              </a:lnSpc>
              <a:buFontTx/>
              <a:buNone/>
            </a:pPr>
            <a:r>
              <a:rPr lang="en-US" sz="2000" smtClean="0">
                <a:latin typeface="Courier New" pitchFamily="49" charset="0"/>
              </a:rPr>
              <a:t>H = 6.63  DF = 2  P = 0.036  (adjusted for ties)</a:t>
            </a:r>
          </a:p>
          <a:p>
            <a:pPr eaLnBrk="1" hangingPunct="1">
              <a:lnSpc>
                <a:spcPct val="80000"/>
              </a:lnSpc>
            </a:pPr>
            <a:endParaRPr lang="en-US" sz="2000" smtClean="0">
              <a:latin typeface="Courier New" pitchFamily="49" charset="0"/>
            </a:endParaRPr>
          </a:p>
        </p:txBody>
      </p:sp>
      <p:sp>
        <p:nvSpPr>
          <p:cNvPr id="168964"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68965" name="Slide Number Placeholder 5"/>
          <p:cNvSpPr>
            <a:spLocks noGrp="1"/>
          </p:cNvSpPr>
          <p:nvPr>
            <p:ph type="sldNum" sz="quarter" idx="12"/>
          </p:nvPr>
        </p:nvSpPr>
        <p:spPr>
          <a:noFill/>
        </p:spPr>
        <p:txBody>
          <a:bodyPr/>
          <a:lstStyle/>
          <a:p>
            <a:fld id="{8998B4EF-CBEC-4CFD-BB7C-393F5A0B8642}" type="slidenum">
              <a:rPr lang="en-US" smtClean="0"/>
              <a:pPr/>
              <a:t>296</a:t>
            </a:fld>
            <a:endParaRPr lang="en-US" smtClean="0"/>
          </a:p>
        </p:txBody>
      </p:sp>
      <p:sp>
        <p:nvSpPr>
          <p:cNvPr id="168966" name="Rectangle 2"/>
          <p:cNvSpPr>
            <a:spLocks noGrp="1" noChangeArrowheads="1"/>
          </p:cNvSpPr>
          <p:nvPr>
            <p:ph type="title"/>
          </p:nvPr>
        </p:nvSpPr>
        <p:spPr/>
        <p:txBody>
          <a:bodyPr/>
          <a:lstStyle/>
          <a:p>
            <a:pPr eaLnBrk="1" hangingPunct="1"/>
            <a:r>
              <a:rPr lang="en-US" smtClean="0"/>
              <a:t>Circuit Noise Example</a:t>
            </a:r>
          </a:p>
        </p:txBody>
      </p:sp>
      <p:sp>
        <p:nvSpPr>
          <p:cNvPr id="168967" name="Text Box 5"/>
          <p:cNvSpPr txBox="1">
            <a:spLocks noChangeArrowheads="1"/>
          </p:cNvSpPr>
          <p:nvPr/>
        </p:nvSpPr>
        <p:spPr bwMode="auto">
          <a:xfrm>
            <a:off x="1371600" y="5791200"/>
            <a:ext cx="5029200" cy="466725"/>
          </a:xfrm>
          <a:prstGeom prst="rect">
            <a:avLst/>
          </a:prstGeom>
          <a:solidFill>
            <a:srgbClr val="FF99CC"/>
          </a:solidFill>
          <a:ln w="9525">
            <a:solidFill>
              <a:schemeClr val="tx1"/>
            </a:solidFill>
            <a:miter lim="800000"/>
            <a:headEnd/>
            <a:tailEnd/>
          </a:ln>
        </p:spPr>
        <p:txBody>
          <a:bodyPr>
            <a:spAutoFit/>
          </a:bodyPr>
          <a:lstStyle/>
          <a:p>
            <a:pPr algn="ctr">
              <a:spcBef>
                <a:spcPct val="50000"/>
              </a:spcBef>
            </a:pPr>
            <a:r>
              <a:rPr lang="en-US" sz="2400"/>
              <a:t>Does design affect circuit noise?</a:t>
            </a:r>
          </a:p>
        </p:txBody>
      </p:sp>
    </p:spTree>
    <p:extLst>
      <p:ext uri="{BB962C8B-B14F-4D97-AF65-F5344CB8AC3E}">
        <p14:creationId xmlns:p14="http://schemas.microsoft.com/office/powerpoint/2010/main" val="113582837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69987" name="Slide Number Placeholder 5"/>
          <p:cNvSpPr>
            <a:spLocks noGrp="1"/>
          </p:cNvSpPr>
          <p:nvPr>
            <p:ph type="sldNum" sz="quarter" idx="12"/>
          </p:nvPr>
        </p:nvSpPr>
        <p:spPr>
          <a:noFill/>
        </p:spPr>
        <p:txBody>
          <a:bodyPr/>
          <a:lstStyle/>
          <a:p>
            <a:fld id="{10D51443-8127-4FF1-9485-68161357DF45}" type="slidenum">
              <a:rPr lang="en-US" smtClean="0"/>
              <a:pPr/>
              <a:t>297</a:t>
            </a:fld>
            <a:endParaRPr lang="en-US" smtClean="0"/>
          </a:p>
        </p:txBody>
      </p:sp>
      <p:sp>
        <p:nvSpPr>
          <p:cNvPr id="169988" name="Rectangle 2"/>
          <p:cNvSpPr>
            <a:spLocks noGrp="1" noChangeArrowheads="1"/>
          </p:cNvSpPr>
          <p:nvPr>
            <p:ph type="title"/>
          </p:nvPr>
        </p:nvSpPr>
        <p:spPr>
          <a:xfrm>
            <a:off x="533400" y="0"/>
            <a:ext cx="8229600" cy="1143000"/>
          </a:xfrm>
        </p:spPr>
        <p:txBody>
          <a:bodyPr/>
          <a:lstStyle/>
          <a:p>
            <a:pPr eaLnBrk="1" hangingPunct="1"/>
            <a:r>
              <a:rPr lang="en-US" dirty="0" smtClean="0"/>
              <a:t>HW#3 here</a:t>
            </a:r>
          </a:p>
        </p:txBody>
      </p:sp>
      <p:sp>
        <p:nvSpPr>
          <p:cNvPr id="191493" name="Rectangle 3"/>
          <p:cNvSpPr>
            <a:spLocks noGrp="1" noChangeArrowheads="1"/>
          </p:cNvSpPr>
          <p:nvPr>
            <p:ph type="body" idx="1"/>
          </p:nvPr>
        </p:nvSpPr>
        <p:spPr>
          <a:xfrm>
            <a:off x="304800" y="1066800"/>
            <a:ext cx="8610600" cy="5791200"/>
          </a:xfrm>
          <a:solidFill>
            <a:schemeClr val="accent3"/>
          </a:solidFill>
        </p:spPr>
        <p:txBody>
          <a:bodyPr/>
          <a:lstStyle/>
          <a:p>
            <a:pPr eaLnBrk="1" hangingPunct="1">
              <a:spcBef>
                <a:spcPct val="30000"/>
              </a:spcBef>
              <a:spcAft>
                <a:spcPct val="20000"/>
              </a:spcAft>
              <a:defRPr/>
            </a:pPr>
            <a:r>
              <a:rPr lang="en-US" dirty="0" smtClean="0"/>
              <a:t>Due date =</a:t>
            </a:r>
          </a:p>
          <a:p>
            <a:pPr>
              <a:defRPr/>
            </a:pPr>
            <a:endParaRPr lang="en-US" dirty="0" smtClean="0"/>
          </a:p>
          <a:p>
            <a:pPr>
              <a:spcBef>
                <a:spcPts val="1200"/>
              </a:spcBef>
              <a:defRPr/>
            </a:pPr>
            <a:r>
              <a:rPr lang="en-US" sz="2400" dirty="0" smtClean="0"/>
              <a:t>Unless otherwise stated, you may use Minitab to do HW assignments</a:t>
            </a:r>
          </a:p>
          <a:p>
            <a:pPr>
              <a:spcBef>
                <a:spcPts val="1200"/>
              </a:spcBef>
              <a:defRPr/>
            </a:pPr>
            <a:r>
              <a:rPr lang="en-US" sz="2400" dirty="0" smtClean="0"/>
              <a:t>If submitting HW electronically, submit one (1) file only !!!</a:t>
            </a:r>
          </a:p>
          <a:p>
            <a:pPr>
              <a:spcBef>
                <a:spcPts val="1200"/>
              </a:spcBef>
              <a:defRPr/>
            </a:pPr>
            <a:r>
              <a:rPr lang="en-US" sz="2400" dirty="0" smtClean="0"/>
              <a:t>Can copy Minitab output and paste into MS Word.  Use ‘</a:t>
            </a:r>
            <a:r>
              <a:rPr lang="en-US" sz="2400" dirty="0" smtClean="0">
                <a:cs typeface="Courier New" pitchFamily="49" charset="0"/>
              </a:rPr>
              <a:t>Courier New</a:t>
            </a:r>
            <a:r>
              <a:rPr lang="en-US" sz="2400" dirty="0" smtClean="0"/>
              <a:t>’ font when pasting Minitab output in MS Word. </a:t>
            </a:r>
          </a:p>
          <a:p>
            <a:pPr>
              <a:spcBef>
                <a:spcPts val="1200"/>
              </a:spcBef>
              <a:defRPr/>
            </a:pPr>
            <a:r>
              <a:rPr lang="en-US" sz="2400" dirty="0" smtClean="0"/>
              <a:t>Indicate where the answer is located in Minitab output (circle, highlight, etc.)</a:t>
            </a:r>
          </a:p>
          <a:p>
            <a:pPr>
              <a:spcBef>
                <a:spcPts val="1200"/>
              </a:spcBef>
              <a:defRPr/>
            </a:pPr>
            <a:r>
              <a:rPr lang="en-US" sz="2400" dirty="0" smtClean="0"/>
              <a:t>Data sets can be copied from assignment document and pasted into Excel or Minitab. Some data sets may need to be rearranged before conducting an analysis in Minitab</a:t>
            </a:r>
          </a:p>
        </p:txBody>
      </p:sp>
    </p:spTree>
    <p:extLst>
      <p:ext uri="{BB962C8B-B14F-4D97-AF65-F5344CB8AC3E}">
        <p14:creationId xmlns:p14="http://schemas.microsoft.com/office/powerpoint/2010/main" val="2968230927"/>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171011" name="Slide Number Placeholder 5"/>
          <p:cNvSpPr>
            <a:spLocks noGrp="1"/>
          </p:cNvSpPr>
          <p:nvPr>
            <p:ph type="sldNum" sz="quarter" idx="12"/>
          </p:nvPr>
        </p:nvSpPr>
        <p:spPr>
          <a:noFill/>
        </p:spPr>
        <p:txBody>
          <a:bodyPr/>
          <a:lstStyle/>
          <a:p>
            <a:fld id="{9AA6BE4E-916A-4DC3-95BA-D0E7CF381BE3}" type="slidenum">
              <a:rPr lang="en-US" smtClean="0"/>
              <a:pPr/>
              <a:t>298</a:t>
            </a:fld>
            <a:endParaRPr lang="en-US" smtClean="0"/>
          </a:p>
        </p:txBody>
      </p:sp>
      <p:sp>
        <p:nvSpPr>
          <p:cNvPr id="171012" name="Rectangle 2"/>
          <p:cNvSpPr>
            <a:spLocks noGrp="1" noChangeArrowheads="1"/>
          </p:cNvSpPr>
          <p:nvPr>
            <p:ph type="title"/>
          </p:nvPr>
        </p:nvSpPr>
        <p:spPr/>
        <p:txBody>
          <a:bodyPr/>
          <a:lstStyle/>
          <a:p>
            <a:pPr eaLnBrk="1" hangingPunct="1"/>
            <a:r>
              <a:rPr lang="en-US" smtClean="0"/>
              <a:t>Test #1</a:t>
            </a:r>
          </a:p>
        </p:txBody>
      </p:sp>
      <p:sp>
        <p:nvSpPr>
          <p:cNvPr id="171013" name="Rectangle 3"/>
          <p:cNvSpPr>
            <a:spLocks noGrp="1" noChangeArrowheads="1"/>
          </p:cNvSpPr>
          <p:nvPr>
            <p:ph type="body" idx="1"/>
          </p:nvPr>
        </p:nvSpPr>
        <p:spPr>
          <a:xfrm>
            <a:off x="457200" y="1143000"/>
            <a:ext cx="8229600" cy="5334000"/>
          </a:xfrm>
        </p:spPr>
        <p:txBody>
          <a:bodyPr/>
          <a:lstStyle/>
          <a:p>
            <a:pPr eaLnBrk="1" hangingPunct="1">
              <a:lnSpc>
                <a:spcPct val="80000"/>
              </a:lnSpc>
            </a:pPr>
            <a:r>
              <a:rPr lang="en-US" sz="2400" smtClean="0"/>
              <a:t>Test #1 date:</a:t>
            </a:r>
          </a:p>
          <a:p>
            <a:pPr eaLnBrk="1" hangingPunct="1">
              <a:lnSpc>
                <a:spcPct val="80000"/>
              </a:lnSpc>
            </a:pPr>
            <a:endParaRPr lang="en-US" sz="2400" smtClean="0"/>
          </a:p>
          <a:p>
            <a:pPr eaLnBrk="1" hangingPunct="1">
              <a:spcAft>
                <a:spcPct val="20000"/>
              </a:spcAft>
            </a:pPr>
            <a:r>
              <a:rPr lang="en-US" sz="2400" smtClean="0"/>
              <a:t>Closed Book</a:t>
            </a:r>
          </a:p>
          <a:p>
            <a:pPr eaLnBrk="1" hangingPunct="1">
              <a:spcAft>
                <a:spcPct val="20000"/>
              </a:spcAft>
            </a:pPr>
            <a:r>
              <a:rPr lang="en-US" sz="2400" smtClean="0"/>
              <a:t>1 page (8.5”x11”) notes. You may write on both sides of the page</a:t>
            </a:r>
          </a:p>
          <a:p>
            <a:pPr eaLnBrk="1" hangingPunct="1">
              <a:spcAft>
                <a:spcPct val="20000"/>
              </a:spcAft>
            </a:pPr>
            <a:r>
              <a:rPr lang="en-US" sz="2400" smtClean="0"/>
              <a:t>Bring a calculator</a:t>
            </a:r>
          </a:p>
          <a:p>
            <a:pPr eaLnBrk="1" hangingPunct="1">
              <a:spcAft>
                <a:spcPct val="20000"/>
              </a:spcAft>
            </a:pPr>
            <a:r>
              <a:rPr lang="en-US" sz="2400" smtClean="0"/>
              <a:t>All relevant statistical tables will be provided</a:t>
            </a:r>
          </a:p>
          <a:p>
            <a:pPr lvl="1" eaLnBrk="1" hangingPunct="1">
              <a:spcAft>
                <a:spcPct val="20000"/>
              </a:spcAft>
            </a:pPr>
            <a:r>
              <a:rPr lang="en-US" sz="2000" smtClean="0"/>
              <a:t>Z, t, F, </a:t>
            </a:r>
            <a:r>
              <a:rPr lang="el-GR" sz="2000" smtClean="0">
                <a:latin typeface="Times New Roman" pitchFamily="18" charset="0"/>
                <a:cs typeface="Times New Roman" pitchFamily="18" charset="0"/>
              </a:rPr>
              <a:t>χ</a:t>
            </a:r>
            <a:r>
              <a:rPr lang="en-US" sz="2000" baseline="30000" smtClean="0">
                <a:latin typeface="Times New Roman" pitchFamily="18" charset="0"/>
                <a:cs typeface="Times New Roman" pitchFamily="18" charset="0"/>
              </a:rPr>
              <a:t>2</a:t>
            </a:r>
            <a:r>
              <a:rPr lang="en-US" sz="2000" smtClean="0">
                <a:latin typeface="Times New Roman" pitchFamily="18" charset="0"/>
                <a:cs typeface="Times New Roman" pitchFamily="18" charset="0"/>
              </a:rPr>
              <a:t>, </a:t>
            </a:r>
            <a:r>
              <a:rPr lang="en-US" sz="2000" smtClean="0"/>
              <a:t>q (tukey test)</a:t>
            </a:r>
          </a:p>
          <a:p>
            <a:pPr eaLnBrk="1" hangingPunct="1">
              <a:spcAft>
                <a:spcPct val="20000"/>
              </a:spcAft>
            </a:pPr>
            <a:r>
              <a:rPr lang="en-US" sz="2400" smtClean="0"/>
              <a:t>No sharing of materials during test</a:t>
            </a:r>
          </a:p>
          <a:p>
            <a:pPr eaLnBrk="1" hangingPunct="1">
              <a:spcAft>
                <a:spcPct val="20000"/>
              </a:spcAft>
            </a:pPr>
            <a:r>
              <a:rPr lang="en-US" sz="2400" smtClean="0"/>
              <a:t>No laptops</a:t>
            </a:r>
          </a:p>
          <a:p>
            <a:pPr eaLnBrk="1" hangingPunct="1">
              <a:spcAft>
                <a:spcPct val="20000"/>
              </a:spcAft>
            </a:pPr>
            <a:r>
              <a:rPr lang="en-US" sz="2400" smtClean="0"/>
              <a:t>No statistical software</a:t>
            </a:r>
          </a:p>
        </p:txBody>
      </p:sp>
    </p:spTree>
    <p:extLst>
      <p:ext uri="{BB962C8B-B14F-4D97-AF65-F5344CB8AC3E}">
        <p14:creationId xmlns:p14="http://schemas.microsoft.com/office/powerpoint/2010/main" val="3844182839"/>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Footer Placeholder 5"/>
          <p:cNvSpPr>
            <a:spLocks noGrp="1"/>
          </p:cNvSpPr>
          <p:nvPr>
            <p:ph type="ftr" sz="quarter" idx="11"/>
          </p:nvPr>
        </p:nvSpPr>
        <p:spPr>
          <a:noFill/>
        </p:spPr>
        <p:txBody>
          <a:bodyPr/>
          <a:lstStyle/>
          <a:p>
            <a:r>
              <a:rPr lang="de-DE" smtClean="0"/>
              <a:t>IE 563  Dr. Erin Gerber, P.E., UofL</a:t>
            </a:r>
            <a:endParaRPr lang="en-US" smtClean="0"/>
          </a:p>
        </p:txBody>
      </p:sp>
      <p:sp>
        <p:nvSpPr>
          <p:cNvPr id="172035" name="Slide Number Placeholder 6"/>
          <p:cNvSpPr>
            <a:spLocks noGrp="1"/>
          </p:cNvSpPr>
          <p:nvPr>
            <p:ph type="sldNum" sz="quarter" idx="12"/>
          </p:nvPr>
        </p:nvSpPr>
        <p:spPr>
          <a:noFill/>
        </p:spPr>
        <p:txBody>
          <a:bodyPr/>
          <a:lstStyle/>
          <a:p>
            <a:fld id="{1494140A-B772-4486-AEF7-C56206DC8374}" type="slidenum">
              <a:rPr lang="en-US" smtClean="0"/>
              <a:pPr/>
              <a:t>299</a:t>
            </a:fld>
            <a:endParaRPr lang="en-US" smtClean="0"/>
          </a:p>
        </p:txBody>
      </p:sp>
      <p:sp>
        <p:nvSpPr>
          <p:cNvPr id="172036" name="Rectangle 2"/>
          <p:cNvSpPr>
            <a:spLocks noGrp="1" noChangeArrowheads="1"/>
          </p:cNvSpPr>
          <p:nvPr>
            <p:ph type="title"/>
          </p:nvPr>
        </p:nvSpPr>
        <p:spPr/>
        <p:txBody>
          <a:bodyPr/>
          <a:lstStyle/>
          <a:p>
            <a:pPr eaLnBrk="1" hangingPunct="1"/>
            <a:r>
              <a:rPr lang="en-US" dirty="0" smtClean="0"/>
              <a:t>Topics on Test #1</a:t>
            </a:r>
          </a:p>
        </p:txBody>
      </p:sp>
      <p:sp>
        <p:nvSpPr>
          <p:cNvPr id="172037" name="Rectangle 3"/>
          <p:cNvSpPr>
            <a:spLocks noGrp="1" noChangeArrowheads="1"/>
          </p:cNvSpPr>
          <p:nvPr>
            <p:ph type="body" sz="half" idx="1"/>
          </p:nvPr>
        </p:nvSpPr>
        <p:spPr>
          <a:xfrm>
            <a:off x="457200" y="2027238"/>
            <a:ext cx="4038600" cy="4525962"/>
          </a:xfrm>
        </p:spPr>
        <p:txBody>
          <a:bodyPr/>
          <a:lstStyle/>
          <a:p>
            <a:pPr eaLnBrk="1" hangingPunct="1"/>
            <a:r>
              <a:rPr lang="en-US" sz="2400" dirty="0" smtClean="0"/>
              <a:t>Simple comparative experiments</a:t>
            </a:r>
          </a:p>
          <a:p>
            <a:pPr eaLnBrk="1" hangingPunct="1"/>
            <a:r>
              <a:rPr lang="en-US" sz="2400" dirty="0" smtClean="0"/>
              <a:t>Single Factor ANOVA</a:t>
            </a:r>
          </a:p>
          <a:p>
            <a:pPr eaLnBrk="1" hangingPunct="1"/>
            <a:r>
              <a:rPr lang="en-US" sz="2400" dirty="0" smtClean="0"/>
              <a:t>Pairwise comparisons</a:t>
            </a:r>
          </a:p>
          <a:p>
            <a:pPr lvl="1" eaLnBrk="1" hangingPunct="1"/>
            <a:r>
              <a:rPr lang="en-US" sz="2000" dirty="0" smtClean="0"/>
              <a:t>CI</a:t>
            </a:r>
          </a:p>
          <a:p>
            <a:pPr lvl="1" eaLnBrk="1" hangingPunct="1"/>
            <a:r>
              <a:rPr lang="en-US" sz="2000" dirty="0" err="1" smtClean="0"/>
              <a:t>Tukey</a:t>
            </a:r>
            <a:endParaRPr lang="en-US" sz="2000" dirty="0" smtClean="0"/>
          </a:p>
          <a:p>
            <a:pPr eaLnBrk="1" hangingPunct="1"/>
            <a:r>
              <a:rPr lang="en-US" sz="2400" dirty="0" smtClean="0"/>
              <a:t>Regression Analysis</a:t>
            </a:r>
          </a:p>
          <a:p>
            <a:pPr lvl="1" eaLnBrk="1" hangingPunct="1"/>
            <a:r>
              <a:rPr lang="en-US" sz="2000" dirty="0" smtClean="0"/>
              <a:t>Simple Linear</a:t>
            </a:r>
          </a:p>
          <a:p>
            <a:pPr lvl="1" eaLnBrk="1" hangingPunct="1"/>
            <a:r>
              <a:rPr lang="en-US" sz="2000" dirty="0" smtClean="0"/>
              <a:t>Multiple Linear</a:t>
            </a:r>
          </a:p>
          <a:p>
            <a:pPr eaLnBrk="1" hangingPunct="1"/>
            <a:endParaRPr lang="en-US" sz="2400" dirty="0" smtClean="0"/>
          </a:p>
          <a:p>
            <a:pPr eaLnBrk="1" hangingPunct="1"/>
            <a:endParaRPr lang="en-US" sz="2400" dirty="0" smtClean="0"/>
          </a:p>
        </p:txBody>
      </p:sp>
      <p:sp>
        <p:nvSpPr>
          <p:cNvPr id="172038" name="Rectangle 4"/>
          <p:cNvSpPr>
            <a:spLocks noGrp="1" noChangeArrowheads="1"/>
          </p:cNvSpPr>
          <p:nvPr>
            <p:ph type="body" sz="half" idx="2"/>
          </p:nvPr>
        </p:nvSpPr>
        <p:spPr>
          <a:xfrm>
            <a:off x="4648200" y="2027238"/>
            <a:ext cx="4038600" cy="4525962"/>
          </a:xfrm>
        </p:spPr>
        <p:txBody>
          <a:bodyPr/>
          <a:lstStyle/>
          <a:p>
            <a:pPr eaLnBrk="1" hangingPunct="1"/>
            <a:r>
              <a:rPr lang="en-US" sz="2400" dirty="0" smtClean="0"/>
              <a:t>Residual Analysis</a:t>
            </a:r>
          </a:p>
          <a:p>
            <a:pPr lvl="1" eaLnBrk="1" hangingPunct="1"/>
            <a:r>
              <a:rPr lang="en-US" sz="2000" dirty="0" smtClean="0"/>
              <a:t>ANOVA</a:t>
            </a:r>
          </a:p>
          <a:p>
            <a:pPr lvl="1" eaLnBrk="1" hangingPunct="1"/>
            <a:r>
              <a:rPr lang="en-US" sz="2000" dirty="0" smtClean="0"/>
              <a:t>Regression</a:t>
            </a:r>
          </a:p>
          <a:p>
            <a:pPr eaLnBrk="1" hangingPunct="1"/>
            <a:r>
              <a:rPr lang="en-US" sz="2400" dirty="0" smtClean="0"/>
              <a:t>Choice of Sample Size</a:t>
            </a:r>
          </a:p>
          <a:p>
            <a:pPr eaLnBrk="1" hangingPunct="1"/>
            <a:r>
              <a:rPr lang="en-US" sz="2400" dirty="0" smtClean="0"/>
              <a:t>Nonparametric test (</a:t>
            </a:r>
            <a:r>
              <a:rPr lang="en-US" sz="2400" dirty="0" err="1" smtClean="0"/>
              <a:t>Kruskal</a:t>
            </a:r>
            <a:r>
              <a:rPr lang="en-US" sz="2400" dirty="0" smtClean="0"/>
              <a:t>-Wallis test)</a:t>
            </a:r>
          </a:p>
          <a:p>
            <a:pPr eaLnBrk="1" hangingPunct="1"/>
            <a:r>
              <a:rPr lang="en-US" sz="2400" dirty="0" smtClean="0"/>
              <a:t>p-value</a:t>
            </a:r>
          </a:p>
        </p:txBody>
      </p:sp>
      <p:sp>
        <p:nvSpPr>
          <p:cNvPr id="172039" name="Text Box 6"/>
          <p:cNvSpPr txBox="1">
            <a:spLocks noChangeArrowheads="1"/>
          </p:cNvSpPr>
          <p:nvPr/>
        </p:nvSpPr>
        <p:spPr bwMode="auto">
          <a:xfrm>
            <a:off x="1524000" y="1133475"/>
            <a:ext cx="5867400" cy="466725"/>
          </a:xfrm>
          <a:prstGeom prst="rect">
            <a:avLst/>
          </a:prstGeom>
          <a:solidFill>
            <a:srgbClr val="FFFF99"/>
          </a:solidFill>
          <a:ln w="9525">
            <a:solidFill>
              <a:schemeClr val="tx1"/>
            </a:solidFill>
            <a:miter lim="800000"/>
            <a:headEnd/>
            <a:tailEnd/>
          </a:ln>
        </p:spPr>
        <p:txBody>
          <a:bodyPr>
            <a:spAutoFit/>
          </a:bodyPr>
          <a:lstStyle/>
          <a:p>
            <a:pPr algn="ctr">
              <a:spcBef>
                <a:spcPct val="50000"/>
              </a:spcBef>
            </a:pPr>
            <a:r>
              <a:rPr lang="en-US" sz="2400" dirty="0"/>
              <a:t>Covers </a:t>
            </a:r>
            <a:r>
              <a:rPr lang="en-US" sz="2400" dirty="0" err="1"/>
              <a:t>Chpt.s</a:t>
            </a:r>
            <a:r>
              <a:rPr lang="en-US" sz="2400" dirty="0"/>
              <a:t> 1-3; HWs #</a:t>
            </a:r>
            <a:r>
              <a:rPr lang="en-US" sz="2400" dirty="0" smtClean="0"/>
              <a:t>1, 2, &amp; </a:t>
            </a:r>
            <a:r>
              <a:rPr lang="en-US" sz="2400" dirty="0"/>
              <a:t>3</a:t>
            </a:r>
          </a:p>
        </p:txBody>
      </p:sp>
    </p:spTree>
    <p:extLst>
      <p:ext uri="{BB962C8B-B14F-4D97-AF65-F5344CB8AC3E}">
        <p14:creationId xmlns:p14="http://schemas.microsoft.com/office/powerpoint/2010/main" val="3959270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Minitab Software</a:t>
            </a:r>
          </a:p>
        </p:txBody>
      </p:sp>
      <p:sp>
        <p:nvSpPr>
          <p:cNvPr id="27651" name="Content Placeholder 2"/>
          <p:cNvSpPr>
            <a:spLocks noGrp="1"/>
          </p:cNvSpPr>
          <p:nvPr>
            <p:ph idx="1"/>
          </p:nvPr>
        </p:nvSpPr>
        <p:spPr>
          <a:xfrm>
            <a:off x="76200" y="1189037"/>
            <a:ext cx="9067800" cy="4525963"/>
          </a:xfrm>
        </p:spPr>
        <p:txBody>
          <a:bodyPr/>
          <a:lstStyle/>
          <a:p>
            <a:r>
              <a:rPr lang="en-US" sz="2800" dirty="0" smtClean="0"/>
              <a:t>We will be using Minitab software throughout this course.</a:t>
            </a:r>
          </a:p>
          <a:p>
            <a:endParaRPr lang="en-US" sz="2800" dirty="0" smtClean="0"/>
          </a:p>
          <a:p>
            <a:r>
              <a:rPr lang="en-US" sz="2800" dirty="0" smtClean="0"/>
              <a:t>Download free Minitab from </a:t>
            </a:r>
            <a:r>
              <a:rPr lang="en-US" sz="2800" dirty="0" err="1" smtClean="0"/>
              <a:t>UofL</a:t>
            </a:r>
            <a:r>
              <a:rPr lang="en-US" sz="2800" dirty="0" smtClean="0"/>
              <a:t> IT</a:t>
            </a:r>
          </a:p>
          <a:p>
            <a:pPr>
              <a:buFont typeface="Arial" panose="020B0604020202020204" pitchFamily="34" charset="0"/>
              <a:buChar char="•"/>
            </a:pPr>
            <a:endParaRPr lang="en-US" sz="2800" dirty="0" smtClean="0"/>
          </a:p>
          <a:p>
            <a:pPr>
              <a:buFont typeface="Arial" panose="020B0604020202020204" pitchFamily="34" charset="0"/>
              <a:buChar char="•"/>
            </a:pPr>
            <a:endParaRPr lang="en-US" sz="2800" dirty="0" smtClean="0"/>
          </a:p>
          <a:p>
            <a:pPr>
              <a:buFont typeface="Arial" panose="020B0604020202020204" pitchFamily="34" charset="0"/>
              <a:buChar char="•"/>
            </a:pPr>
            <a:r>
              <a:rPr lang="en-US" sz="2800" dirty="0" smtClean="0"/>
              <a:t>Minitab </a:t>
            </a:r>
            <a:r>
              <a:rPr lang="en-US" sz="2800" dirty="0"/>
              <a:t>can also be accessed from Citrix Receiver</a:t>
            </a:r>
            <a:endParaRPr lang="en-US" sz="2800" dirty="0" smtClean="0"/>
          </a:p>
        </p:txBody>
      </p:sp>
      <p:sp>
        <p:nvSpPr>
          <p:cNvPr id="27653" name="Slide Number Placeholder 4"/>
          <p:cNvSpPr>
            <a:spLocks noGrp="1"/>
          </p:cNvSpPr>
          <p:nvPr>
            <p:ph type="sldNum" sz="quarter" idx="12"/>
          </p:nvPr>
        </p:nvSpPr>
        <p:spPr>
          <a:noFill/>
        </p:spPr>
        <p:txBody>
          <a:bodyPr/>
          <a:lstStyle/>
          <a:p>
            <a:fld id="{791610F2-7BF9-4A5B-9587-FABF82EAABFC}" type="slidenum">
              <a:rPr lang="en-US" smtClean="0"/>
              <a:pPr/>
              <a:t>3</a:t>
            </a:fld>
            <a:endParaRPr lang="en-US" smtClean="0"/>
          </a:p>
        </p:txBody>
      </p:sp>
      <p:sp>
        <p:nvSpPr>
          <p:cNvPr id="6" name="Footer Placeholder 4"/>
          <p:cNvSpPr>
            <a:spLocks noGrp="1"/>
          </p:cNvSpPr>
          <p:nvPr>
            <p:ph type="ftr" sz="quarter" idx="11"/>
          </p:nvPr>
        </p:nvSpPr>
        <p:spPr>
          <a:xfrm>
            <a:off x="0" y="0"/>
            <a:ext cx="3810000" cy="476250"/>
          </a:xfrm>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0"/>
            <a:ext cx="8229600" cy="1646238"/>
          </a:xfrm>
          <a:noFill/>
        </p:spPr>
        <p:txBody>
          <a:bodyPr/>
          <a:lstStyle/>
          <a:p>
            <a:pPr eaLnBrk="1" hangingPunct="1"/>
            <a:r>
              <a:rPr lang="en-US" sz="4000" dirty="0" smtClean="0"/>
              <a:t>Step 6: Conclusions and Recommendations</a:t>
            </a:r>
          </a:p>
        </p:txBody>
      </p:sp>
      <p:sp>
        <p:nvSpPr>
          <p:cNvPr id="56323" name="Rectangle 3"/>
          <p:cNvSpPr>
            <a:spLocks noGrp="1" noChangeArrowheads="1"/>
          </p:cNvSpPr>
          <p:nvPr>
            <p:ph type="body" idx="1"/>
          </p:nvPr>
        </p:nvSpPr>
        <p:spPr>
          <a:xfrm>
            <a:off x="457200" y="1981200"/>
            <a:ext cx="8229600" cy="3557588"/>
          </a:xfrm>
          <a:noFill/>
        </p:spPr>
        <p:txBody>
          <a:bodyPr/>
          <a:lstStyle/>
          <a:p>
            <a:pPr eaLnBrk="1" hangingPunct="1">
              <a:spcBef>
                <a:spcPts val="600"/>
              </a:spcBef>
              <a:spcAft>
                <a:spcPts val="600"/>
              </a:spcAft>
            </a:pPr>
            <a:r>
              <a:rPr lang="en-US" smtClean="0"/>
              <a:t>Try to keep models simple to aid interpretation</a:t>
            </a:r>
          </a:p>
          <a:p>
            <a:pPr eaLnBrk="1" hangingPunct="1">
              <a:spcBef>
                <a:spcPts val="600"/>
              </a:spcBef>
              <a:spcAft>
                <a:spcPts val="600"/>
              </a:spcAft>
            </a:pPr>
            <a:r>
              <a:rPr lang="en-US" smtClean="0"/>
              <a:t>Experimentation should be iterative</a:t>
            </a:r>
          </a:p>
          <a:p>
            <a:pPr lvl="1" eaLnBrk="1" hangingPunct="1">
              <a:spcBef>
                <a:spcPts val="600"/>
              </a:spcBef>
              <a:spcAft>
                <a:spcPts val="600"/>
              </a:spcAft>
            </a:pPr>
            <a:r>
              <a:rPr lang="en-US" smtClean="0"/>
              <a:t>major mistake to develop one large experiment</a:t>
            </a:r>
          </a:p>
          <a:p>
            <a:pPr lvl="1" eaLnBrk="1" hangingPunct="1">
              <a:spcBef>
                <a:spcPts val="600"/>
              </a:spcBef>
              <a:spcAft>
                <a:spcPts val="600"/>
              </a:spcAft>
            </a:pPr>
            <a:r>
              <a:rPr lang="en-US" smtClean="0"/>
              <a:t>generally expend only 25% of resources on the 1st set of experiments</a:t>
            </a:r>
          </a:p>
        </p:txBody>
      </p:sp>
      <p:sp>
        <p:nvSpPr>
          <p:cNvPr id="56324" name="Slide Number Placeholder 3"/>
          <p:cNvSpPr>
            <a:spLocks noGrp="1"/>
          </p:cNvSpPr>
          <p:nvPr>
            <p:ph type="sldNum" sz="quarter" idx="12"/>
          </p:nvPr>
        </p:nvSpPr>
        <p:spPr>
          <a:noFill/>
        </p:spPr>
        <p:txBody>
          <a:bodyPr/>
          <a:lstStyle/>
          <a:p>
            <a:fld id="{CA186EB2-B9C7-448A-8A13-A01CB4820BCA}" type="slidenum">
              <a:rPr lang="en-US" smtClean="0"/>
              <a:pPr/>
              <a:t>30</a:t>
            </a:fld>
            <a:endParaRPr lang="en-US" smtClean="0"/>
          </a:p>
        </p:txBody>
      </p:sp>
      <p:sp>
        <p:nvSpPr>
          <p:cNvPr id="56325"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noFill/>
        </p:spPr>
        <p:txBody>
          <a:bodyPr/>
          <a:lstStyle/>
          <a:p>
            <a:pPr eaLnBrk="1" hangingPunct="1"/>
            <a:r>
              <a:rPr lang="en-US" sz="3600" dirty="0" smtClean="0"/>
              <a:t>Step 6: Conclusions and Recommendations (cont.)</a:t>
            </a:r>
          </a:p>
        </p:txBody>
      </p:sp>
      <p:sp>
        <p:nvSpPr>
          <p:cNvPr id="57347" name="Rectangle 3"/>
          <p:cNvSpPr>
            <a:spLocks noGrp="1" noChangeArrowheads="1"/>
          </p:cNvSpPr>
          <p:nvPr>
            <p:ph type="body" idx="1"/>
          </p:nvPr>
        </p:nvSpPr>
        <p:spPr>
          <a:xfrm>
            <a:off x="228600" y="1341438"/>
            <a:ext cx="8534400" cy="4525962"/>
          </a:xfrm>
          <a:noFill/>
        </p:spPr>
        <p:txBody>
          <a:bodyPr/>
          <a:lstStyle/>
          <a:p>
            <a:pPr eaLnBrk="1" hangingPunct="1">
              <a:spcBef>
                <a:spcPts val="600"/>
              </a:spcBef>
              <a:spcAft>
                <a:spcPts val="600"/>
              </a:spcAft>
            </a:pPr>
            <a:r>
              <a:rPr lang="en-US" dirty="0" smtClean="0"/>
              <a:t>Statistical </a:t>
            </a:r>
            <a:r>
              <a:rPr lang="en-US" dirty="0" err="1" smtClean="0"/>
              <a:t>vs</a:t>
            </a:r>
            <a:r>
              <a:rPr lang="en-US" dirty="0" smtClean="0"/>
              <a:t> practical significance</a:t>
            </a:r>
          </a:p>
          <a:p>
            <a:pPr lvl="1" eaLnBrk="1" hangingPunct="1">
              <a:spcBef>
                <a:spcPts val="600"/>
              </a:spcBef>
              <a:spcAft>
                <a:spcPts val="600"/>
              </a:spcAft>
            </a:pPr>
            <a:r>
              <a:rPr lang="en-US" dirty="0" smtClean="0"/>
              <a:t>Just because a factor is statistically significant </a:t>
            </a:r>
            <a:r>
              <a:rPr lang="en-US" smtClean="0"/>
              <a:t>does not necessarily </a:t>
            </a:r>
            <a:r>
              <a:rPr lang="en-US" dirty="0" smtClean="0"/>
              <a:t>mean it has practical value</a:t>
            </a:r>
          </a:p>
          <a:p>
            <a:pPr lvl="1" eaLnBrk="1" hangingPunct="1">
              <a:spcBef>
                <a:spcPts val="600"/>
              </a:spcBef>
              <a:spcAft>
                <a:spcPts val="600"/>
              </a:spcAft>
            </a:pPr>
            <a:r>
              <a:rPr lang="en-US" dirty="0" smtClean="0"/>
              <a:t>e.g. Cake baking experiment</a:t>
            </a:r>
          </a:p>
          <a:p>
            <a:pPr lvl="2" eaLnBrk="1" hangingPunct="1">
              <a:spcBef>
                <a:spcPts val="600"/>
              </a:spcBef>
              <a:spcAft>
                <a:spcPts val="600"/>
              </a:spcAft>
            </a:pPr>
            <a:r>
              <a:rPr lang="en-US" dirty="0" smtClean="0"/>
              <a:t>Factor: brand of flour</a:t>
            </a:r>
          </a:p>
          <a:p>
            <a:pPr lvl="2" eaLnBrk="1" hangingPunct="1">
              <a:spcBef>
                <a:spcPts val="600"/>
              </a:spcBef>
              <a:spcAft>
                <a:spcPts val="600"/>
              </a:spcAft>
            </a:pPr>
            <a:r>
              <a:rPr lang="en-US" dirty="0" smtClean="0"/>
              <a:t>2 Levels: cheap ($1/cup), expensive ($4/cup)</a:t>
            </a:r>
          </a:p>
          <a:p>
            <a:pPr lvl="2" eaLnBrk="1" hangingPunct="1">
              <a:spcBef>
                <a:spcPts val="600"/>
              </a:spcBef>
              <a:spcAft>
                <a:spcPts val="600"/>
              </a:spcAft>
            </a:pPr>
            <a:r>
              <a:rPr lang="en-US" dirty="0" smtClean="0"/>
              <a:t>Expensive flour found to produce cakes, on average, 0.2” taller than cheap flour</a:t>
            </a:r>
          </a:p>
          <a:p>
            <a:pPr lvl="2" eaLnBrk="1" hangingPunct="1">
              <a:spcBef>
                <a:spcPts val="600"/>
              </a:spcBef>
              <a:spcAft>
                <a:spcPts val="600"/>
              </a:spcAft>
            </a:pPr>
            <a:r>
              <a:rPr lang="en-US" dirty="0" smtClean="0"/>
              <a:t>0.2” may be a statistically significant difference, but 0.2” not of practical consequence given dramatic cost difference </a:t>
            </a:r>
          </a:p>
        </p:txBody>
      </p:sp>
      <p:sp>
        <p:nvSpPr>
          <p:cNvPr id="57348" name="Slide Number Placeholder 3"/>
          <p:cNvSpPr>
            <a:spLocks noGrp="1"/>
          </p:cNvSpPr>
          <p:nvPr>
            <p:ph type="sldNum" sz="quarter" idx="12"/>
          </p:nvPr>
        </p:nvSpPr>
        <p:spPr>
          <a:noFill/>
        </p:spPr>
        <p:txBody>
          <a:bodyPr/>
          <a:lstStyle/>
          <a:p>
            <a:fld id="{252653C2-5F3A-4E4D-986C-10902DC2644B}" type="slidenum">
              <a:rPr lang="en-US" smtClean="0"/>
              <a:pPr/>
              <a:t>31</a:t>
            </a:fld>
            <a:endParaRPr lang="en-US" smtClean="0"/>
          </a:p>
        </p:txBody>
      </p:sp>
      <p:sp>
        <p:nvSpPr>
          <p:cNvPr id="5734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0"/>
            <a:ext cx="8153400" cy="990600"/>
          </a:xfrm>
        </p:spPr>
        <p:txBody>
          <a:bodyPr/>
          <a:lstStyle/>
          <a:p>
            <a:pPr eaLnBrk="1" hangingPunct="1"/>
            <a:r>
              <a:rPr lang="en-US" sz="4000" smtClean="0"/>
              <a:t>Four Eras in the </a:t>
            </a:r>
            <a:r>
              <a:rPr lang="en-US" smtClean="0"/>
              <a:t>History</a:t>
            </a:r>
            <a:r>
              <a:rPr lang="en-US" sz="4000" smtClean="0"/>
              <a:t> of DOE</a:t>
            </a:r>
          </a:p>
        </p:txBody>
      </p:sp>
      <p:sp>
        <p:nvSpPr>
          <p:cNvPr id="58371" name="Rectangle 3"/>
          <p:cNvSpPr>
            <a:spLocks noGrp="1" noChangeArrowheads="1"/>
          </p:cNvSpPr>
          <p:nvPr>
            <p:ph type="body" idx="1"/>
          </p:nvPr>
        </p:nvSpPr>
        <p:spPr>
          <a:xfrm>
            <a:off x="609600" y="1371600"/>
            <a:ext cx="7924800" cy="4648200"/>
          </a:xfrm>
        </p:spPr>
        <p:txBody>
          <a:bodyPr/>
          <a:lstStyle/>
          <a:p>
            <a:pPr eaLnBrk="1" hangingPunct="1">
              <a:spcBef>
                <a:spcPts val="600"/>
              </a:spcBef>
            </a:pPr>
            <a:r>
              <a:rPr lang="en-US" sz="2400" smtClean="0">
                <a:solidFill>
                  <a:schemeClr val="accent2"/>
                </a:solidFill>
              </a:rPr>
              <a:t>The </a:t>
            </a:r>
            <a:r>
              <a:rPr lang="en-US" sz="2400" b="1" smtClean="0">
                <a:solidFill>
                  <a:schemeClr val="accent2"/>
                </a:solidFill>
              </a:rPr>
              <a:t>agricultural</a:t>
            </a:r>
            <a:r>
              <a:rPr lang="en-US" sz="2400" smtClean="0">
                <a:solidFill>
                  <a:schemeClr val="accent2"/>
                </a:solidFill>
              </a:rPr>
              <a:t> origins, 1918 – 1940s</a:t>
            </a:r>
          </a:p>
          <a:p>
            <a:pPr lvl="1" eaLnBrk="1" hangingPunct="1">
              <a:spcBef>
                <a:spcPts val="600"/>
              </a:spcBef>
            </a:pPr>
            <a:r>
              <a:rPr lang="en-US" sz="2400" smtClean="0"/>
              <a:t>R. A. Fisher &amp; his co-workers</a:t>
            </a:r>
          </a:p>
          <a:p>
            <a:pPr lvl="1" eaLnBrk="1" hangingPunct="1">
              <a:spcBef>
                <a:spcPts val="600"/>
              </a:spcBef>
            </a:pPr>
            <a:r>
              <a:rPr lang="en-US" sz="2400" smtClean="0"/>
              <a:t>Profound impact on agricultural science</a:t>
            </a:r>
          </a:p>
          <a:p>
            <a:pPr lvl="1" eaLnBrk="1" hangingPunct="1">
              <a:spcBef>
                <a:spcPts val="600"/>
              </a:spcBef>
            </a:pPr>
            <a:r>
              <a:rPr lang="en-US" sz="2400" smtClean="0"/>
              <a:t>Factorial designs, ANOVA</a:t>
            </a:r>
          </a:p>
          <a:p>
            <a:pPr eaLnBrk="1" hangingPunct="1">
              <a:spcBef>
                <a:spcPts val="600"/>
              </a:spcBef>
            </a:pPr>
            <a:r>
              <a:rPr lang="en-US" sz="2400" smtClean="0">
                <a:solidFill>
                  <a:schemeClr val="accent2"/>
                </a:solidFill>
              </a:rPr>
              <a:t>The </a:t>
            </a:r>
            <a:r>
              <a:rPr lang="en-US" sz="2400" b="1" smtClean="0">
                <a:solidFill>
                  <a:schemeClr val="accent2"/>
                </a:solidFill>
              </a:rPr>
              <a:t>first industrial</a:t>
            </a:r>
            <a:r>
              <a:rPr lang="en-US" sz="2400" smtClean="0">
                <a:solidFill>
                  <a:schemeClr val="accent2"/>
                </a:solidFill>
              </a:rPr>
              <a:t> era, 1951 – late 1970s</a:t>
            </a:r>
          </a:p>
          <a:p>
            <a:pPr lvl="1" eaLnBrk="1" hangingPunct="1">
              <a:spcBef>
                <a:spcPts val="600"/>
              </a:spcBef>
            </a:pPr>
            <a:r>
              <a:rPr lang="en-US" sz="2400" smtClean="0"/>
              <a:t>Box &amp; Wilson, response surfaces</a:t>
            </a:r>
          </a:p>
          <a:p>
            <a:pPr lvl="1" eaLnBrk="1" hangingPunct="1">
              <a:spcBef>
                <a:spcPts val="600"/>
              </a:spcBef>
            </a:pPr>
            <a:r>
              <a:rPr lang="en-US" sz="2400" smtClean="0"/>
              <a:t>Applications in the chemical &amp; process industries</a:t>
            </a:r>
          </a:p>
          <a:p>
            <a:pPr eaLnBrk="1" hangingPunct="1">
              <a:spcBef>
                <a:spcPts val="600"/>
              </a:spcBef>
            </a:pPr>
            <a:r>
              <a:rPr lang="en-US" sz="2400" smtClean="0">
                <a:solidFill>
                  <a:schemeClr val="accent2"/>
                </a:solidFill>
              </a:rPr>
              <a:t>The </a:t>
            </a:r>
            <a:r>
              <a:rPr lang="en-US" sz="2400" b="1" smtClean="0">
                <a:solidFill>
                  <a:schemeClr val="accent2"/>
                </a:solidFill>
              </a:rPr>
              <a:t>second industrial</a:t>
            </a:r>
            <a:r>
              <a:rPr lang="en-US" sz="2400" smtClean="0">
                <a:solidFill>
                  <a:schemeClr val="accent2"/>
                </a:solidFill>
              </a:rPr>
              <a:t> era, late 1970s – 1990</a:t>
            </a:r>
          </a:p>
          <a:p>
            <a:pPr lvl="1" eaLnBrk="1" hangingPunct="1">
              <a:spcBef>
                <a:spcPts val="600"/>
              </a:spcBef>
            </a:pPr>
            <a:r>
              <a:rPr lang="en-US" sz="2400" smtClean="0"/>
              <a:t>Quality improvement initiatives in many companies</a:t>
            </a:r>
          </a:p>
          <a:p>
            <a:pPr lvl="1" eaLnBrk="1" hangingPunct="1">
              <a:spcBef>
                <a:spcPts val="600"/>
              </a:spcBef>
            </a:pPr>
            <a:r>
              <a:rPr lang="en-US" sz="2400" smtClean="0"/>
              <a:t>Taguchi and robust parameter design, process robustness</a:t>
            </a:r>
          </a:p>
          <a:p>
            <a:pPr eaLnBrk="1" hangingPunct="1">
              <a:spcBef>
                <a:spcPts val="600"/>
              </a:spcBef>
            </a:pPr>
            <a:r>
              <a:rPr lang="en-US" sz="2400" smtClean="0">
                <a:solidFill>
                  <a:schemeClr val="accent2"/>
                </a:solidFill>
              </a:rPr>
              <a:t>The </a:t>
            </a:r>
            <a:r>
              <a:rPr lang="en-US" sz="2400" b="1" smtClean="0">
                <a:solidFill>
                  <a:schemeClr val="accent2"/>
                </a:solidFill>
              </a:rPr>
              <a:t>modern</a:t>
            </a:r>
            <a:r>
              <a:rPr lang="en-US" sz="2400" smtClean="0">
                <a:solidFill>
                  <a:schemeClr val="accent2"/>
                </a:solidFill>
              </a:rPr>
              <a:t> era, beginning circa 1990</a:t>
            </a:r>
          </a:p>
          <a:p>
            <a:pPr lvl="1" eaLnBrk="1" hangingPunct="1">
              <a:spcBef>
                <a:spcPts val="600"/>
              </a:spcBef>
            </a:pPr>
            <a:endParaRPr lang="en-US" sz="2400" smtClean="0">
              <a:solidFill>
                <a:schemeClr val="accent2"/>
              </a:solidFill>
            </a:endParaRPr>
          </a:p>
        </p:txBody>
      </p:sp>
      <p:sp>
        <p:nvSpPr>
          <p:cNvPr id="58372" name="Slide Number Placeholder 3"/>
          <p:cNvSpPr>
            <a:spLocks noGrp="1"/>
          </p:cNvSpPr>
          <p:nvPr>
            <p:ph type="sldNum" sz="quarter" idx="12"/>
          </p:nvPr>
        </p:nvSpPr>
        <p:spPr>
          <a:noFill/>
        </p:spPr>
        <p:txBody>
          <a:bodyPr/>
          <a:lstStyle/>
          <a:p>
            <a:fld id="{36DFDBCF-ACD9-4CAC-9C1A-3C675BDC92FA}" type="slidenum">
              <a:rPr lang="en-US" smtClean="0"/>
              <a:pPr/>
              <a:t>32</a:t>
            </a:fld>
            <a:endParaRPr lang="en-US" smtClean="0"/>
          </a:p>
        </p:txBody>
      </p:sp>
      <p:sp>
        <p:nvSpPr>
          <p:cNvPr id="58373"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1828800"/>
            <a:ext cx="8229600" cy="2057400"/>
          </a:xfrm>
        </p:spPr>
        <p:txBody>
          <a:bodyPr/>
          <a:lstStyle/>
          <a:p>
            <a:pPr eaLnBrk="1" hangingPunct="1"/>
            <a:r>
              <a:rPr lang="en-US" sz="4800" smtClean="0"/>
              <a:t>Chapter 2</a:t>
            </a:r>
            <a:br>
              <a:rPr lang="en-US" sz="4800" smtClean="0"/>
            </a:br>
            <a:r>
              <a:rPr lang="en-US" sz="4800" smtClean="0"/>
              <a:t>Statistics Review</a:t>
            </a:r>
          </a:p>
        </p:txBody>
      </p:sp>
      <p:sp>
        <p:nvSpPr>
          <p:cNvPr id="59395" name="Slide Number Placeholder 2"/>
          <p:cNvSpPr>
            <a:spLocks noGrp="1"/>
          </p:cNvSpPr>
          <p:nvPr>
            <p:ph type="sldNum" sz="quarter" idx="12"/>
          </p:nvPr>
        </p:nvSpPr>
        <p:spPr>
          <a:noFill/>
        </p:spPr>
        <p:txBody>
          <a:bodyPr/>
          <a:lstStyle/>
          <a:p>
            <a:fld id="{0B00EC11-93A6-4283-B12F-AD1CB5FD99D4}" type="slidenum">
              <a:rPr lang="en-US" smtClean="0"/>
              <a:pPr/>
              <a:t>33</a:t>
            </a:fld>
            <a:endParaRPr lang="en-US" smtClean="0"/>
          </a:p>
        </p:txBody>
      </p:sp>
      <p:sp>
        <p:nvSpPr>
          <p:cNvPr id="59396" name="Footer Placeholder 3"/>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Statistic Review</a:t>
            </a:r>
          </a:p>
        </p:txBody>
      </p:sp>
      <p:sp>
        <p:nvSpPr>
          <p:cNvPr id="60419" name="Rectangle 3"/>
          <p:cNvSpPr>
            <a:spLocks noGrp="1" noChangeArrowheads="1"/>
          </p:cNvSpPr>
          <p:nvPr>
            <p:ph type="body" idx="1"/>
          </p:nvPr>
        </p:nvSpPr>
        <p:spPr>
          <a:xfrm>
            <a:off x="457200" y="1143000"/>
            <a:ext cx="8229600" cy="5486400"/>
          </a:xfrm>
        </p:spPr>
        <p:txBody>
          <a:bodyPr/>
          <a:lstStyle/>
          <a:p>
            <a:pPr eaLnBrk="1" hangingPunct="1"/>
            <a:r>
              <a:rPr lang="en-US" dirty="0" smtClean="0"/>
              <a:t>Numerical Summaries of Data</a:t>
            </a:r>
          </a:p>
          <a:p>
            <a:pPr lvl="1" eaLnBrk="1" hangingPunct="1">
              <a:defRPr/>
            </a:pPr>
            <a:r>
              <a:rPr lang="en-US" dirty="0" smtClean="0">
                <a:solidFill>
                  <a:schemeClr val="tx2"/>
                </a:solidFill>
              </a:rPr>
              <a:t>Descriptive Statistics</a:t>
            </a:r>
          </a:p>
          <a:p>
            <a:pPr lvl="2" eaLnBrk="1" hangingPunct="1">
              <a:defRPr/>
            </a:pPr>
            <a:r>
              <a:rPr lang="en-US" sz="2800" dirty="0" smtClean="0">
                <a:solidFill>
                  <a:schemeClr val="tx2"/>
                </a:solidFill>
              </a:rPr>
              <a:t>Mean, Variance, Median</a:t>
            </a:r>
          </a:p>
          <a:p>
            <a:pPr lvl="1" eaLnBrk="1" hangingPunct="1">
              <a:defRPr/>
            </a:pPr>
            <a:r>
              <a:rPr lang="en-US" dirty="0" smtClean="0">
                <a:solidFill>
                  <a:schemeClr val="tx2"/>
                </a:solidFill>
              </a:rPr>
              <a:t>Graphical presentation of data</a:t>
            </a:r>
          </a:p>
          <a:p>
            <a:pPr lvl="2" eaLnBrk="1" hangingPunct="1">
              <a:defRPr/>
            </a:pPr>
            <a:r>
              <a:rPr lang="en-US" sz="2800" dirty="0" smtClean="0">
                <a:solidFill>
                  <a:schemeClr val="tx2"/>
                </a:solidFill>
              </a:rPr>
              <a:t>Histogram, Probability Plot</a:t>
            </a:r>
          </a:p>
          <a:p>
            <a:pPr eaLnBrk="1" hangingPunct="1"/>
            <a:r>
              <a:rPr lang="en-US" dirty="0" smtClean="0"/>
              <a:t>Sampling Distributions</a:t>
            </a:r>
          </a:p>
          <a:p>
            <a:pPr eaLnBrk="1" hangingPunct="1"/>
            <a:r>
              <a:rPr lang="en-US" dirty="0" smtClean="0"/>
              <a:t>Simple experiments</a:t>
            </a:r>
          </a:p>
          <a:p>
            <a:pPr lvl="1" eaLnBrk="1" hangingPunct="1"/>
            <a:r>
              <a:rPr lang="en-US" dirty="0" smtClean="0"/>
              <a:t>Confidence Intervals</a:t>
            </a:r>
          </a:p>
          <a:p>
            <a:pPr lvl="1" eaLnBrk="1" hangingPunct="1"/>
            <a:r>
              <a:rPr lang="en-US" dirty="0" smtClean="0"/>
              <a:t>Hypothesis Testing</a:t>
            </a:r>
          </a:p>
        </p:txBody>
      </p:sp>
      <p:sp>
        <p:nvSpPr>
          <p:cNvPr id="60420" name="Slide Number Placeholder 3"/>
          <p:cNvSpPr>
            <a:spLocks noGrp="1"/>
          </p:cNvSpPr>
          <p:nvPr>
            <p:ph type="sldNum" sz="quarter" idx="12"/>
          </p:nvPr>
        </p:nvSpPr>
        <p:spPr>
          <a:noFill/>
        </p:spPr>
        <p:txBody>
          <a:bodyPr/>
          <a:lstStyle/>
          <a:p>
            <a:fld id="{B9F9EF59-469C-4674-9CA9-2DE9B2F2706F}" type="slidenum">
              <a:rPr lang="en-US" smtClean="0"/>
              <a:pPr/>
              <a:t>34</a:t>
            </a:fld>
            <a:endParaRPr lang="en-US" smtClean="0"/>
          </a:p>
        </p:txBody>
      </p:sp>
      <p:sp>
        <p:nvSpPr>
          <p:cNvPr id="60421"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Statistics</a:t>
            </a:r>
          </a:p>
        </p:txBody>
      </p:sp>
      <p:sp>
        <p:nvSpPr>
          <p:cNvPr id="12291" name="Rectangle 3"/>
          <p:cNvSpPr>
            <a:spLocks noGrp="1" noChangeArrowheads="1"/>
          </p:cNvSpPr>
          <p:nvPr>
            <p:ph type="body" idx="1"/>
          </p:nvPr>
        </p:nvSpPr>
        <p:spPr>
          <a:xfrm>
            <a:off x="304800" y="1066800"/>
            <a:ext cx="8839200" cy="5181600"/>
          </a:xfrm>
        </p:spPr>
        <p:txBody>
          <a:bodyPr/>
          <a:lstStyle/>
          <a:p>
            <a:pPr eaLnBrk="1" hangingPunct="1">
              <a:spcBef>
                <a:spcPts val="600"/>
              </a:spcBef>
              <a:spcAft>
                <a:spcPts val="600"/>
              </a:spcAft>
              <a:defRPr/>
            </a:pPr>
            <a:r>
              <a:rPr lang="en-US" sz="2800" dirty="0" smtClean="0"/>
              <a:t>The field of </a:t>
            </a:r>
            <a:r>
              <a:rPr lang="en-US" sz="2800" b="1" dirty="0" smtClean="0">
                <a:solidFill>
                  <a:schemeClr val="accent6"/>
                </a:solidFill>
              </a:rPr>
              <a:t>statistics</a:t>
            </a:r>
            <a:r>
              <a:rPr lang="en-US" sz="2800" dirty="0" smtClean="0"/>
              <a:t> deals with the collection, presentation, analysis, and use of data to:</a:t>
            </a:r>
          </a:p>
          <a:p>
            <a:pPr lvl="1" eaLnBrk="1" hangingPunct="1">
              <a:spcBef>
                <a:spcPts val="600"/>
              </a:spcBef>
              <a:spcAft>
                <a:spcPts val="0"/>
              </a:spcAft>
              <a:defRPr/>
            </a:pPr>
            <a:r>
              <a:rPr lang="en-US" sz="2400" dirty="0" smtClean="0"/>
              <a:t>Make decisions</a:t>
            </a:r>
          </a:p>
          <a:p>
            <a:pPr lvl="1" eaLnBrk="1" hangingPunct="1">
              <a:spcBef>
                <a:spcPts val="600"/>
              </a:spcBef>
              <a:spcAft>
                <a:spcPts val="0"/>
              </a:spcAft>
              <a:defRPr/>
            </a:pPr>
            <a:r>
              <a:rPr lang="en-US" sz="2400" dirty="0" smtClean="0"/>
              <a:t>Solve problems</a:t>
            </a:r>
          </a:p>
          <a:p>
            <a:pPr lvl="1" eaLnBrk="1" hangingPunct="1">
              <a:spcBef>
                <a:spcPts val="600"/>
              </a:spcBef>
              <a:spcAft>
                <a:spcPts val="0"/>
              </a:spcAft>
              <a:defRPr/>
            </a:pPr>
            <a:r>
              <a:rPr lang="en-US" sz="2400" dirty="0" smtClean="0"/>
              <a:t>Design products and processes</a:t>
            </a:r>
          </a:p>
          <a:p>
            <a:pPr eaLnBrk="1" hangingPunct="1">
              <a:spcBef>
                <a:spcPts val="600"/>
              </a:spcBef>
              <a:spcAft>
                <a:spcPts val="600"/>
              </a:spcAft>
              <a:defRPr/>
            </a:pPr>
            <a:r>
              <a:rPr lang="en-US" sz="2800" dirty="0" smtClean="0"/>
              <a:t>Statistical techniques are useful for describing and   understanding </a:t>
            </a:r>
            <a:r>
              <a:rPr lang="en-US" sz="2800" b="1" dirty="0" smtClean="0">
                <a:solidFill>
                  <a:schemeClr val="accent2"/>
                </a:solidFill>
              </a:rPr>
              <a:t>variability</a:t>
            </a:r>
            <a:r>
              <a:rPr lang="en-US" sz="2800" dirty="0" smtClean="0"/>
              <a:t>.</a:t>
            </a:r>
          </a:p>
          <a:p>
            <a:pPr eaLnBrk="1" hangingPunct="1">
              <a:spcBef>
                <a:spcPts val="600"/>
              </a:spcBef>
              <a:spcAft>
                <a:spcPts val="600"/>
              </a:spcAft>
              <a:defRPr/>
            </a:pPr>
            <a:r>
              <a:rPr lang="en-US" sz="2800" dirty="0" smtClean="0"/>
              <a:t>Statistics gives us a framework for describing this variability and for learning about potential sources of variability.</a:t>
            </a:r>
          </a:p>
          <a:p>
            <a:pPr lvl="1" eaLnBrk="1" hangingPunct="1">
              <a:spcBef>
                <a:spcPts val="600"/>
              </a:spcBef>
              <a:spcAft>
                <a:spcPts val="0"/>
              </a:spcAft>
              <a:defRPr/>
            </a:pPr>
            <a:r>
              <a:rPr lang="en-US" sz="2400" dirty="0" smtClean="0"/>
              <a:t>Known source of variation</a:t>
            </a:r>
          </a:p>
          <a:p>
            <a:pPr lvl="1" eaLnBrk="1" hangingPunct="1">
              <a:spcBef>
                <a:spcPts val="600"/>
              </a:spcBef>
              <a:spcAft>
                <a:spcPts val="0"/>
              </a:spcAft>
              <a:defRPr/>
            </a:pPr>
            <a:r>
              <a:rPr lang="en-US" sz="2400" dirty="0" smtClean="0"/>
              <a:t>Random variation</a:t>
            </a:r>
          </a:p>
        </p:txBody>
      </p:sp>
      <p:sp>
        <p:nvSpPr>
          <p:cNvPr id="61444" name="Slide Number Placeholder 3"/>
          <p:cNvSpPr>
            <a:spLocks noGrp="1"/>
          </p:cNvSpPr>
          <p:nvPr>
            <p:ph type="sldNum" sz="quarter" idx="12"/>
          </p:nvPr>
        </p:nvSpPr>
        <p:spPr>
          <a:noFill/>
        </p:spPr>
        <p:txBody>
          <a:bodyPr/>
          <a:lstStyle/>
          <a:p>
            <a:fld id="{EDA2C7A9-DFC8-47E1-A458-F3B4F421142E}" type="slidenum">
              <a:rPr lang="en-US" smtClean="0"/>
              <a:pPr/>
              <a:t>35</a:t>
            </a:fld>
            <a:endParaRPr lang="en-US" smtClean="0"/>
          </a:p>
        </p:txBody>
      </p:sp>
      <p:sp>
        <p:nvSpPr>
          <p:cNvPr id="61445"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3400" y="0"/>
            <a:ext cx="8077200" cy="1143000"/>
          </a:xfrm>
        </p:spPr>
        <p:txBody>
          <a:bodyPr/>
          <a:lstStyle/>
          <a:p>
            <a:pPr eaLnBrk="1" hangingPunct="1"/>
            <a:r>
              <a:rPr lang="en-US" smtClean="0"/>
              <a:t>Numerical Summaries of Data</a:t>
            </a:r>
          </a:p>
        </p:txBody>
      </p:sp>
      <p:sp>
        <p:nvSpPr>
          <p:cNvPr id="205828" name="Rectangle 3"/>
          <p:cNvSpPr>
            <a:spLocks noGrp="1" noChangeArrowheads="1"/>
          </p:cNvSpPr>
          <p:nvPr>
            <p:ph type="body" idx="1"/>
          </p:nvPr>
        </p:nvSpPr>
        <p:spPr>
          <a:xfrm>
            <a:off x="228600" y="1066800"/>
            <a:ext cx="8686800" cy="5257800"/>
          </a:xfrm>
        </p:spPr>
        <p:txBody>
          <a:bodyPr/>
          <a:lstStyle/>
          <a:p>
            <a:pPr eaLnBrk="1" hangingPunct="1">
              <a:spcBef>
                <a:spcPts val="600"/>
              </a:spcBef>
              <a:spcAft>
                <a:spcPts val="600"/>
              </a:spcAft>
              <a:defRPr/>
            </a:pPr>
            <a:r>
              <a:rPr lang="en-US" sz="2400" dirty="0" smtClean="0"/>
              <a:t>Conduct </a:t>
            </a:r>
            <a:r>
              <a:rPr lang="en-US" sz="2400" b="1" dirty="0" smtClean="0">
                <a:solidFill>
                  <a:schemeClr val="accent6"/>
                </a:solidFill>
              </a:rPr>
              <a:t>experimentation</a:t>
            </a:r>
            <a:r>
              <a:rPr lang="en-US" sz="2400" dirty="0" smtClean="0"/>
              <a:t> and collect data </a:t>
            </a:r>
          </a:p>
          <a:p>
            <a:pPr eaLnBrk="1" hangingPunct="1">
              <a:spcBef>
                <a:spcPts val="600"/>
              </a:spcBef>
              <a:spcAft>
                <a:spcPts val="600"/>
              </a:spcAft>
              <a:defRPr/>
            </a:pPr>
            <a:r>
              <a:rPr lang="en-US" sz="2400" dirty="0" smtClean="0"/>
              <a:t>How to characterize data so we can use it to draw conclusions and make decisions?</a:t>
            </a:r>
            <a:endParaRPr lang="en-US" sz="2000" dirty="0" smtClean="0"/>
          </a:p>
          <a:p>
            <a:pPr eaLnBrk="1" hangingPunct="1">
              <a:spcBef>
                <a:spcPts val="600"/>
              </a:spcBef>
              <a:spcAft>
                <a:spcPts val="600"/>
              </a:spcAft>
              <a:defRPr/>
            </a:pPr>
            <a:r>
              <a:rPr lang="en-US" sz="2400" dirty="0" smtClean="0"/>
              <a:t>In most analyses, we work with a </a:t>
            </a:r>
            <a:r>
              <a:rPr lang="en-US" sz="2400" b="1" dirty="0" smtClean="0">
                <a:solidFill>
                  <a:schemeClr val="accent2"/>
                </a:solidFill>
              </a:rPr>
              <a:t>sample</a:t>
            </a:r>
            <a:r>
              <a:rPr lang="en-US" sz="2400" dirty="0" smtClean="0"/>
              <a:t> of observations selected from a </a:t>
            </a:r>
            <a:r>
              <a:rPr lang="en-US" sz="2400" b="1" dirty="0" smtClean="0">
                <a:solidFill>
                  <a:schemeClr val="accent2"/>
                </a:solidFill>
              </a:rPr>
              <a:t>population</a:t>
            </a:r>
            <a:r>
              <a:rPr lang="en-US" sz="2400" dirty="0" smtClean="0"/>
              <a:t> we wish to study</a:t>
            </a:r>
          </a:p>
          <a:p>
            <a:pPr lvl="1" eaLnBrk="1" hangingPunct="1">
              <a:spcBef>
                <a:spcPts val="600"/>
              </a:spcBef>
              <a:spcAft>
                <a:spcPts val="600"/>
              </a:spcAft>
              <a:defRPr/>
            </a:pPr>
            <a:r>
              <a:rPr lang="en-US" sz="2000" b="1" dirty="0" smtClean="0">
                <a:solidFill>
                  <a:schemeClr val="accent6"/>
                </a:solidFill>
              </a:rPr>
              <a:t>Population</a:t>
            </a:r>
            <a:r>
              <a:rPr lang="en-US" sz="2000" dirty="0" smtClean="0"/>
              <a:t> – the entire collection of objects or outcomes about which information is sought</a:t>
            </a:r>
          </a:p>
          <a:p>
            <a:pPr lvl="1" eaLnBrk="1" hangingPunct="1">
              <a:spcBef>
                <a:spcPts val="600"/>
              </a:spcBef>
              <a:spcAft>
                <a:spcPts val="600"/>
              </a:spcAft>
              <a:defRPr/>
            </a:pPr>
            <a:r>
              <a:rPr lang="en-US" sz="2000" b="1" dirty="0" smtClean="0">
                <a:solidFill>
                  <a:schemeClr val="accent6"/>
                </a:solidFill>
              </a:rPr>
              <a:t>Sample</a:t>
            </a:r>
            <a:r>
              <a:rPr lang="en-US" sz="2000" dirty="0" smtClean="0"/>
              <a:t> – subset of the population measured by the experimenter</a:t>
            </a:r>
          </a:p>
          <a:p>
            <a:pPr lvl="1" eaLnBrk="1" hangingPunct="1">
              <a:spcBef>
                <a:spcPts val="600"/>
              </a:spcBef>
              <a:spcAft>
                <a:spcPts val="600"/>
              </a:spcAft>
              <a:defRPr/>
            </a:pPr>
            <a:r>
              <a:rPr lang="en-US" sz="2000" dirty="0" smtClean="0"/>
              <a:t>Suppose we are interested in numerically describing the length of adult feet (to make socks)</a:t>
            </a:r>
          </a:p>
          <a:p>
            <a:pPr lvl="2" eaLnBrk="1" hangingPunct="1">
              <a:spcBef>
                <a:spcPts val="600"/>
              </a:spcBef>
              <a:spcAft>
                <a:spcPts val="600"/>
              </a:spcAft>
              <a:defRPr/>
            </a:pPr>
            <a:r>
              <a:rPr lang="en-US" sz="2000" dirty="0" smtClean="0"/>
              <a:t>Population = all adults in the world?  All adults in USA?</a:t>
            </a:r>
          </a:p>
          <a:p>
            <a:pPr lvl="2" eaLnBrk="1" hangingPunct="1">
              <a:spcBef>
                <a:spcPts val="600"/>
              </a:spcBef>
              <a:spcAft>
                <a:spcPts val="600"/>
              </a:spcAft>
              <a:defRPr/>
            </a:pPr>
            <a:r>
              <a:rPr lang="en-US" sz="2000" smtClean="0"/>
              <a:t>Sample 1 </a:t>
            </a:r>
            <a:r>
              <a:rPr lang="en-US" sz="2000" dirty="0" smtClean="0"/>
              <a:t>= all students at </a:t>
            </a:r>
            <a:r>
              <a:rPr lang="en-US" sz="2000" dirty="0" err="1" smtClean="0"/>
              <a:t>UofL</a:t>
            </a:r>
            <a:endParaRPr lang="en-US" sz="2000" dirty="0" smtClean="0"/>
          </a:p>
          <a:p>
            <a:pPr lvl="2" eaLnBrk="1" hangingPunct="1">
              <a:spcBef>
                <a:spcPts val="600"/>
              </a:spcBef>
              <a:spcAft>
                <a:spcPts val="600"/>
              </a:spcAft>
              <a:defRPr/>
            </a:pPr>
            <a:r>
              <a:rPr lang="en-US" sz="2000" dirty="0" smtClean="0"/>
              <a:t>Sample 2 = all students in this class</a:t>
            </a:r>
            <a:endParaRPr lang="en-US" sz="2800" dirty="0" smtClean="0"/>
          </a:p>
        </p:txBody>
      </p:sp>
      <p:sp>
        <p:nvSpPr>
          <p:cNvPr id="63492" name="Slide Number Placeholder 3"/>
          <p:cNvSpPr>
            <a:spLocks noGrp="1"/>
          </p:cNvSpPr>
          <p:nvPr>
            <p:ph type="sldNum" sz="quarter" idx="12"/>
          </p:nvPr>
        </p:nvSpPr>
        <p:spPr>
          <a:noFill/>
        </p:spPr>
        <p:txBody>
          <a:bodyPr/>
          <a:lstStyle/>
          <a:p>
            <a:fld id="{4F4F5297-3DDA-4651-AAB1-F85FF978BA8D}" type="slidenum">
              <a:rPr lang="en-US" smtClean="0"/>
              <a:pPr/>
              <a:t>36</a:t>
            </a:fld>
            <a:endParaRPr lang="en-US" smtClean="0"/>
          </a:p>
        </p:txBody>
      </p:sp>
      <p:sp>
        <p:nvSpPr>
          <p:cNvPr id="63493"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533400" y="0"/>
            <a:ext cx="8077200" cy="1143000"/>
          </a:xfrm>
        </p:spPr>
        <p:txBody>
          <a:bodyPr/>
          <a:lstStyle/>
          <a:p>
            <a:pPr eaLnBrk="1" hangingPunct="1"/>
            <a:r>
              <a:rPr lang="en-US" smtClean="0"/>
              <a:t>Numerical Summaries of Data</a:t>
            </a:r>
          </a:p>
        </p:txBody>
      </p:sp>
      <p:pic>
        <p:nvPicPr>
          <p:cNvPr id="64515" name="Picture 1" descr="fig_06_03.jpg"/>
          <p:cNvPicPr>
            <a:picLocks noChangeAspect="1"/>
          </p:cNvPicPr>
          <p:nvPr>
            <p:custDataLst>
              <p:tags r:id="rId1"/>
            </p:custDataLst>
          </p:nvPr>
        </p:nvPicPr>
        <p:blipFill>
          <a:blip r:embed="rId4" cstate="print"/>
          <a:srcRect/>
          <a:stretch>
            <a:fillRect/>
          </a:stretch>
        </p:blipFill>
        <p:spPr bwMode="auto">
          <a:xfrm>
            <a:off x="3235325" y="1066800"/>
            <a:ext cx="5527675" cy="5554663"/>
          </a:xfrm>
          <a:prstGeom prst="rect">
            <a:avLst/>
          </a:prstGeom>
          <a:noFill/>
          <a:ln w="9525">
            <a:noFill/>
            <a:miter lim="800000"/>
            <a:headEnd/>
            <a:tailEnd/>
          </a:ln>
        </p:spPr>
      </p:pic>
      <p:sp>
        <p:nvSpPr>
          <p:cNvPr id="64516" name="Rectangle 5"/>
          <p:cNvSpPr>
            <a:spLocks noChangeArrowheads="1"/>
          </p:cNvSpPr>
          <p:nvPr/>
        </p:nvSpPr>
        <p:spPr bwMode="auto">
          <a:xfrm>
            <a:off x="228600" y="4267200"/>
            <a:ext cx="3352800" cy="1200329"/>
          </a:xfrm>
          <a:prstGeom prst="rect">
            <a:avLst/>
          </a:prstGeom>
          <a:noFill/>
          <a:ln w="9525">
            <a:noFill/>
            <a:miter lim="800000"/>
            <a:headEnd/>
            <a:tailEnd/>
          </a:ln>
        </p:spPr>
        <p:txBody>
          <a:bodyPr>
            <a:spAutoFit/>
          </a:bodyPr>
          <a:lstStyle/>
          <a:p>
            <a:pPr>
              <a:spcBef>
                <a:spcPct val="50000"/>
              </a:spcBef>
            </a:pPr>
            <a:r>
              <a:rPr lang="en-US" sz="2400" b="1" dirty="0" smtClean="0">
                <a:solidFill>
                  <a:srgbClr val="009900"/>
                </a:solidFill>
              </a:rPr>
              <a:t>Figure </a:t>
            </a:r>
            <a:r>
              <a:rPr lang="en-US" sz="2400" dirty="0" smtClean="0">
                <a:solidFill>
                  <a:srgbClr val="000000"/>
                </a:solidFill>
              </a:rPr>
              <a:t>Relationship </a:t>
            </a:r>
            <a:r>
              <a:rPr lang="en-US" sz="2400" dirty="0">
                <a:solidFill>
                  <a:srgbClr val="000000"/>
                </a:solidFill>
              </a:rPr>
              <a:t>between a population and a sample. </a:t>
            </a:r>
            <a:endParaRPr lang="en-US" dirty="0">
              <a:solidFill>
                <a:srgbClr val="000000"/>
              </a:solidFill>
              <a:latin typeface="Times New Roman PS" charset="0"/>
            </a:endParaRPr>
          </a:p>
        </p:txBody>
      </p:sp>
      <p:sp>
        <p:nvSpPr>
          <p:cNvPr id="64517" name="Slide Number Placeholder 4"/>
          <p:cNvSpPr>
            <a:spLocks noGrp="1"/>
          </p:cNvSpPr>
          <p:nvPr>
            <p:ph type="sldNum" sz="quarter" idx="12"/>
          </p:nvPr>
        </p:nvSpPr>
        <p:spPr>
          <a:noFill/>
        </p:spPr>
        <p:txBody>
          <a:bodyPr/>
          <a:lstStyle/>
          <a:p>
            <a:fld id="{0603281E-3262-4FA7-AE8B-92BF82BE93AD}" type="slidenum">
              <a:rPr lang="en-US" smtClean="0"/>
              <a:pPr/>
              <a:t>37</a:t>
            </a:fld>
            <a:endParaRPr lang="en-US" smtClean="0"/>
          </a:p>
        </p:txBody>
      </p:sp>
      <p:sp>
        <p:nvSpPr>
          <p:cNvPr id="64518"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7200" y="2971800"/>
            <a:ext cx="8686800" cy="3733800"/>
          </a:xfrm>
          <a:prstGeom prst="rect">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0" name="Rectangle 2"/>
          <p:cNvSpPr>
            <a:spLocks noGrp="1" noChangeArrowheads="1"/>
          </p:cNvSpPr>
          <p:nvPr>
            <p:ph type="title"/>
          </p:nvPr>
        </p:nvSpPr>
        <p:spPr/>
        <p:txBody>
          <a:bodyPr/>
          <a:lstStyle/>
          <a:p>
            <a:pPr eaLnBrk="1" hangingPunct="1"/>
            <a:r>
              <a:rPr lang="en-US" smtClean="0"/>
              <a:t>Descriptive Statistics</a:t>
            </a:r>
          </a:p>
        </p:txBody>
      </p:sp>
      <p:sp>
        <p:nvSpPr>
          <p:cNvPr id="218116" name="Rectangle 3"/>
          <p:cNvSpPr>
            <a:spLocks noGrp="1" noChangeArrowheads="1"/>
          </p:cNvSpPr>
          <p:nvPr>
            <p:ph type="body" sz="half" idx="1"/>
          </p:nvPr>
        </p:nvSpPr>
        <p:spPr>
          <a:xfrm>
            <a:off x="228600" y="990600"/>
            <a:ext cx="8915400" cy="5562600"/>
          </a:xfrm>
        </p:spPr>
        <p:txBody>
          <a:bodyPr/>
          <a:lstStyle/>
          <a:p>
            <a:pPr eaLnBrk="1" hangingPunct="1">
              <a:defRPr/>
            </a:pPr>
            <a:r>
              <a:rPr lang="en-US" sz="2400" dirty="0" smtClean="0"/>
              <a:t>A </a:t>
            </a:r>
            <a:r>
              <a:rPr lang="en-US" sz="2400" b="1" dirty="0" smtClean="0">
                <a:solidFill>
                  <a:schemeClr val="accent6"/>
                </a:solidFill>
              </a:rPr>
              <a:t>statistic</a:t>
            </a:r>
            <a:r>
              <a:rPr lang="en-US" sz="2400" dirty="0" smtClean="0"/>
              <a:t> is a function of the observations in a random </a:t>
            </a:r>
            <a:r>
              <a:rPr lang="en-US" sz="2400" b="1" dirty="0" smtClean="0">
                <a:solidFill>
                  <a:schemeClr val="accent2"/>
                </a:solidFill>
              </a:rPr>
              <a:t>sample</a:t>
            </a:r>
            <a:r>
              <a:rPr lang="en-US" sz="2400" dirty="0" smtClean="0">
                <a:solidFill>
                  <a:schemeClr val="accent2"/>
                </a:solidFill>
              </a:rPr>
              <a:t>.</a:t>
            </a:r>
          </a:p>
          <a:p>
            <a:pPr eaLnBrk="1" hangingPunct="1">
              <a:buFontTx/>
              <a:buNone/>
              <a:defRPr/>
            </a:pPr>
            <a:r>
              <a:rPr lang="en-US" sz="2400" dirty="0" smtClean="0">
                <a:solidFill>
                  <a:srgbClr val="009900"/>
                </a:solidFill>
              </a:rPr>
              <a:t>Some common statistics</a:t>
            </a:r>
          </a:p>
          <a:p>
            <a:pPr eaLnBrk="1" hangingPunct="1">
              <a:spcAft>
                <a:spcPts val="1200"/>
              </a:spcAft>
              <a:defRPr/>
            </a:pPr>
            <a:r>
              <a:rPr lang="en-US" sz="2400" dirty="0" smtClean="0"/>
              <a:t>Suppose the </a:t>
            </a:r>
            <a:r>
              <a:rPr lang="en-US" sz="2400" b="1" dirty="0" smtClean="0">
                <a:solidFill>
                  <a:schemeClr val="accent6"/>
                </a:solidFill>
              </a:rPr>
              <a:t>sample</a:t>
            </a:r>
            <a:r>
              <a:rPr lang="en-US" sz="2400" dirty="0" smtClean="0"/>
              <a:t> has </a:t>
            </a:r>
            <a:r>
              <a:rPr lang="en-US" sz="2400" i="1" dirty="0" smtClean="0"/>
              <a:t>n</a:t>
            </a:r>
            <a:r>
              <a:rPr lang="en-US" sz="2400" dirty="0" smtClean="0"/>
              <a:t> observations denoted </a:t>
            </a:r>
            <a:r>
              <a:rPr lang="en-US" sz="2400" i="1" dirty="0" smtClean="0"/>
              <a:t>x</a:t>
            </a:r>
            <a:r>
              <a:rPr lang="en-US" sz="2400" i="1" baseline="-25000" dirty="0" smtClean="0"/>
              <a:t>1</a:t>
            </a:r>
            <a:r>
              <a:rPr lang="en-US" sz="2400" i="1" dirty="0" smtClean="0"/>
              <a:t>, x</a:t>
            </a:r>
            <a:r>
              <a:rPr lang="en-US" sz="2400" i="1" baseline="-25000" dirty="0" smtClean="0"/>
              <a:t>2</a:t>
            </a:r>
            <a:r>
              <a:rPr lang="en-US" sz="2400" i="1" dirty="0" smtClean="0"/>
              <a:t>, …, </a:t>
            </a:r>
            <a:r>
              <a:rPr lang="en-US" sz="2400" i="1" dirty="0" err="1" smtClean="0"/>
              <a:t>x</a:t>
            </a:r>
            <a:r>
              <a:rPr lang="en-US" sz="2400" i="1" baseline="-25000" dirty="0" err="1" smtClean="0"/>
              <a:t>n</a:t>
            </a:r>
            <a:endParaRPr lang="en-US" sz="2400" i="1" baseline="-25000" dirty="0" smtClean="0"/>
          </a:p>
          <a:p>
            <a:pPr lvl="1" eaLnBrk="1" hangingPunct="1">
              <a:buFontTx/>
              <a:buChar char="•"/>
              <a:defRPr/>
            </a:pPr>
            <a:endParaRPr lang="en-US" sz="2400" dirty="0" smtClean="0">
              <a:solidFill>
                <a:schemeClr val="accent2"/>
              </a:solidFill>
            </a:endParaRPr>
          </a:p>
          <a:p>
            <a:pPr lvl="1" eaLnBrk="1" hangingPunct="1">
              <a:spcBef>
                <a:spcPts val="2400"/>
              </a:spcBef>
              <a:buFontTx/>
              <a:buChar char="•"/>
              <a:defRPr/>
            </a:pPr>
            <a:r>
              <a:rPr lang="en-US" sz="2400" dirty="0" smtClean="0">
                <a:solidFill>
                  <a:schemeClr val="accent2"/>
                </a:solidFill>
              </a:rPr>
              <a:t>Sample Mean</a:t>
            </a:r>
            <a:r>
              <a:rPr lang="en-US" sz="2400" dirty="0" smtClean="0"/>
              <a:t> </a:t>
            </a:r>
          </a:p>
          <a:p>
            <a:pPr lvl="1" eaLnBrk="1" hangingPunct="1">
              <a:spcAft>
                <a:spcPts val="1800"/>
              </a:spcAft>
              <a:buFontTx/>
              <a:buChar char="•"/>
              <a:defRPr/>
            </a:pPr>
            <a:endParaRPr lang="en-US" sz="2400" dirty="0" smtClean="0"/>
          </a:p>
          <a:p>
            <a:pPr lvl="1" eaLnBrk="1" hangingPunct="1">
              <a:spcBef>
                <a:spcPts val="3000"/>
              </a:spcBef>
              <a:buFontTx/>
              <a:buChar char="•"/>
              <a:defRPr/>
            </a:pPr>
            <a:r>
              <a:rPr lang="en-US" sz="2400" dirty="0" smtClean="0">
                <a:solidFill>
                  <a:schemeClr val="accent2"/>
                </a:solidFill>
              </a:rPr>
              <a:t>Sample Variance</a:t>
            </a:r>
            <a:r>
              <a:rPr lang="en-US" sz="2400" dirty="0" smtClean="0"/>
              <a:t> </a:t>
            </a:r>
          </a:p>
          <a:p>
            <a:pPr lvl="1" eaLnBrk="1" hangingPunct="1">
              <a:buFontTx/>
              <a:buChar char="•"/>
              <a:defRPr/>
            </a:pPr>
            <a:endParaRPr lang="en-US" sz="2400" dirty="0" smtClean="0">
              <a:solidFill>
                <a:schemeClr val="accent2"/>
              </a:solidFill>
            </a:endParaRPr>
          </a:p>
          <a:p>
            <a:pPr lvl="1" eaLnBrk="1" hangingPunct="1">
              <a:spcBef>
                <a:spcPts val="0"/>
              </a:spcBef>
              <a:buFontTx/>
              <a:buChar char="•"/>
              <a:defRPr/>
            </a:pPr>
            <a:endParaRPr lang="en-US" sz="2400" dirty="0" smtClean="0">
              <a:solidFill>
                <a:schemeClr val="accent2"/>
              </a:solidFill>
            </a:endParaRPr>
          </a:p>
          <a:p>
            <a:pPr lvl="1" eaLnBrk="1" hangingPunct="1">
              <a:spcBef>
                <a:spcPts val="0"/>
              </a:spcBef>
              <a:buFontTx/>
              <a:buChar char="•"/>
              <a:defRPr/>
            </a:pPr>
            <a:r>
              <a:rPr lang="en-US" sz="2400" dirty="0" smtClean="0">
                <a:solidFill>
                  <a:schemeClr val="accent2"/>
                </a:solidFill>
              </a:rPr>
              <a:t>Sample Standard Deviation</a:t>
            </a:r>
            <a:r>
              <a:rPr lang="en-US" sz="2400" dirty="0" smtClean="0"/>
              <a:t> </a:t>
            </a:r>
          </a:p>
        </p:txBody>
      </p:sp>
      <p:sp>
        <p:nvSpPr>
          <p:cNvPr id="1032" name="TextBox 8"/>
          <p:cNvSpPr txBox="1">
            <a:spLocks noChangeArrowheads="1"/>
          </p:cNvSpPr>
          <p:nvPr/>
        </p:nvSpPr>
        <p:spPr bwMode="auto">
          <a:xfrm>
            <a:off x="6705600" y="3886200"/>
            <a:ext cx="2362200" cy="1323975"/>
          </a:xfrm>
          <a:prstGeom prst="rect">
            <a:avLst/>
          </a:prstGeom>
          <a:solidFill>
            <a:srgbClr val="FF99CC"/>
          </a:solidFill>
          <a:ln w="9525">
            <a:solidFill>
              <a:schemeClr val="tx1"/>
            </a:solidFill>
            <a:miter lim="800000"/>
            <a:headEnd/>
            <a:tailEnd/>
          </a:ln>
        </p:spPr>
        <p:txBody>
          <a:bodyPr>
            <a:spAutoFit/>
          </a:bodyPr>
          <a:lstStyle/>
          <a:p>
            <a:r>
              <a:rPr lang="en-US" sz="2000"/>
              <a:t>Note: Mean can be negative, but s</a:t>
            </a:r>
            <a:r>
              <a:rPr lang="en-US" sz="2000" baseline="30000"/>
              <a:t>2</a:t>
            </a:r>
            <a:r>
              <a:rPr lang="en-US" sz="2000"/>
              <a:t> and s </a:t>
            </a:r>
            <a:r>
              <a:rPr lang="en-US" sz="2000" u="sng"/>
              <a:t>cannot</a:t>
            </a:r>
            <a:r>
              <a:rPr lang="en-US" sz="2000"/>
              <a:t> be negative</a:t>
            </a:r>
          </a:p>
        </p:txBody>
      </p:sp>
      <p:graphicFrame>
        <p:nvGraphicFramePr>
          <p:cNvPr id="1026" name="Object 9"/>
          <p:cNvGraphicFramePr>
            <a:graphicFrameLocks noChangeAspect="1"/>
          </p:cNvGraphicFramePr>
          <p:nvPr/>
        </p:nvGraphicFramePr>
        <p:xfrm>
          <a:off x="3200400" y="2971800"/>
          <a:ext cx="1219200" cy="1219200"/>
        </p:xfrm>
        <a:graphic>
          <a:graphicData uri="http://schemas.openxmlformats.org/presentationml/2006/ole">
            <mc:AlternateContent xmlns:mc="http://schemas.openxmlformats.org/markup-compatibility/2006">
              <mc:Choice xmlns:v="urn:schemas-microsoft-com:vml" Requires="v">
                <p:oleObj spid="_x0000_s1158" name="Equation" r:id="rId4" imgW="609600" imgH="609600" progId="Equation.3">
                  <p:embed/>
                </p:oleObj>
              </mc:Choice>
              <mc:Fallback>
                <p:oleObj name="Equation" r:id="rId4" imgW="609600" imgH="6096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971800"/>
                        <a:ext cx="12192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10"/>
          <p:cNvGraphicFramePr>
            <a:graphicFrameLocks noChangeAspect="1"/>
          </p:cNvGraphicFramePr>
          <p:nvPr/>
        </p:nvGraphicFramePr>
        <p:xfrm>
          <a:off x="3733800" y="4360863"/>
          <a:ext cx="2054083" cy="1201737"/>
        </p:xfrm>
        <a:graphic>
          <a:graphicData uri="http://schemas.openxmlformats.org/presentationml/2006/ole">
            <mc:AlternateContent xmlns:mc="http://schemas.openxmlformats.org/markup-compatibility/2006">
              <mc:Choice xmlns:v="urn:schemas-microsoft-com:vml" Requires="v">
                <p:oleObj spid="_x0000_s1159" name="Equation" r:id="rId6" imgW="1040948" imgH="609336" progId="Equation.3">
                  <p:embed/>
                </p:oleObj>
              </mc:Choice>
              <mc:Fallback>
                <p:oleObj name="Equation" r:id="rId6" imgW="1040948" imgH="609336"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4360863"/>
                        <a:ext cx="2054083" cy="1201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11"/>
          <p:cNvGraphicFramePr>
            <a:graphicFrameLocks noChangeAspect="1"/>
          </p:cNvGraphicFramePr>
          <p:nvPr/>
        </p:nvGraphicFramePr>
        <p:xfrm>
          <a:off x="5029200" y="5791200"/>
          <a:ext cx="1295400" cy="631755"/>
        </p:xfrm>
        <a:graphic>
          <a:graphicData uri="http://schemas.openxmlformats.org/presentationml/2006/ole">
            <mc:AlternateContent xmlns:mc="http://schemas.openxmlformats.org/markup-compatibility/2006">
              <mc:Choice xmlns:v="urn:schemas-microsoft-com:vml" Requires="v">
                <p:oleObj spid="_x0000_s1160" name="Equation" r:id="rId8" imgW="520474" imgH="253890" progId="Equation.3">
                  <p:embed/>
                </p:oleObj>
              </mc:Choice>
              <mc:Fallback>
                <p:oleObj name="Equation" r:id="rId8" imgW="520474" imgH="253890"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0" y="5791200"/>
                        <a:ext cx="1295400" cy="6317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3" name="Slide Number Placeholder 8"/>
          <p:cNvSpPr>
            <a:spLocks noGrp="1"/>
          </p:cNvSpPr>
          <p:nvPr>
            <p:ph type="sldNum" sz="quarter" idx="12"/>
          </p:nvPr>
        </p:nvSpPr>
        <p:spPr>
          <a:noFill/>
        </p:spPr>
        <p:txBody>
          <a:bodyPr/>
          <a:lstStyle/>
          <a:p>
            <a:fld id="{2523D6BD-D605-4583-9923-628E5264606A}" type="slidenum">
              <a:rPr lang="en-US" smtClean="0"/>
              <a:pPr/>
              <a:t>38</a:t>
            </a:fld>
            <a:endParaRPr lang="en-US" smtClean="0"/>
          </a:p>
        </p:txBody>
      </p:sp>
      <p:sp>
        <p:nvSpPr>
          <p:cNvPr id="1034" name="Footer Placeholder 9"/>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81000" y="2971800"/>
            <a:ext cx="8686800" cy="3886200"/>
          </a:xfrm>
          <a:prstGeom prst="rect">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4" name="Rectangle 2"/>
          <p:cNvSpPr>
            <a:spLocks noGrp="1" noChangeArrowheads="1"/>
          </p:cNvSpPr>
          <p:nvPr>
            <p:ph type="title"/>
          </p:nvPr>
        </p:nvSpPr>
        <p:spPr>
          <a:xfrm>
            <a:off x="685800" y="-76200"/>
            <a:ext cx="7772400" cy="1143000"/>
          </a:xfrm>
        </p:spPr>
        <p:txBody>
          <a:bodyPr/>
          <a:lstStyle/>
          <a:p>
            <a:pPr eaLnBrk="1" hangingPunct="1"/>
            <a:r>
              <a:rPr lang="en-US" smtClean="0"/>
              <a:t>Descriptive Statistics</a:t>
            </a:r>
          </a:p>
        </p:txBody>
      </p:sp>
      <p:sp>
        <p:nvSpPr>
          <p:cNvPr id="218116" name="Rectangle 3"/>
          <p:cNvSpPr>
            <a:spLocks noGrp="1" noChangeArrowheads="1"/>
          </p:cNvSpPr>
          <p:nvPr>
            <p:ph type="body" sz="half" idx="1"/>
          </p:nvPr>
        </p:nvSpPr>
        <p:spPr>
          <a:xfrm>
            <a:off x="228600" y="838200"/>
            <a:ext cx="8915400" cy="5562600"/>
          </a:xfrm>
        </p:spPr>
        <p:txBody>
          <a:bodyPr/>
          <a:lstStyle/>
          <a:p>
            <a:pPr eaLnBrk="1" hangingPunct="1">
              <a:defRPr/>
            </a:pPr>
            <a:r>
              <a:rPr lang="en-US" sz="2400" dirty="0" smtClean="0"/>
              <a:t>A </a:t>
            </a:r>
            <a:r>
              <a:rPr lang="en-US" sz="2400" b="1" dirty="0" smtClean="0">
                <a:solidFill>
                  <a:schemeClr val="accent6"/>
                </a:solidFill>
              </a:rPr>
              <a:t>parameter </a:t>
            </a:r>
            <a:r>
              <a:rPr lang="en-US" sz="2400" dirty="0" smtClean="0"/>
              <a:t>is a function of the observations in a </a:t>
            </a:r>
            <a:r>
              <a:rPr lang="en-US" sz="2400" b="1" dirty="0" smtClean="0">
                <a:solidFill>
                  <a:schemeClr val="accent6"/>
                </a:solidFill>
              </a:rPr>
              <a:t>population</a:t>
            </a:r>
            <a:r>
              <a:rPr lang="en-US" sz="2400" dirty="0" smtClean="0">
                <a:solidFill>
                  <a:schemeClr val="accent2"/>
                </a:solidFill>
              </a:rPr>
              <a:t>.</a:t>
            </a:r>
          </a:p>
          <a:p>
            <a:pPr eaLnBrk="1" hangingPunct="1">
              <a:buFontTx/>
              <a:buNone/>
              <a:defRPr/>
            </a:pPr>
            <a:r>
              <a:rPr lang="en-US" sz="2400" dirty="0" smtClean="0">
                <a:solidFill>
                  <a:srgbClr val="009900"/>
                </a:solidFill>
              </a:rPr>
              <a:t>Some common parameters</a:t>
            </a:r>
          </a:p>
          <a:p>
            <a:pPr eaLnBrk="1" hangingPunct="1">
              <a:spcAft>
                <a:spcPts val="1200"/>
              </a:spcAft>
              <a:defRPr/>
            </a:pPr>
            <a:r>
              <a:rPr lang="en-US" sz="2400" dirty="0" smtClean="0"/>
              <a:t>Suppose the </a:t>
            </a:r>
            <a:r>
              <a:rPr lang="en-US" sz="2400" b="1" dirty="0" smtClean="0">
                <a:solidFill>
                  <a:schemeClr val="accent6"/>
                </a:solidFill>
              </a:rPr>
              <a:t>population </a:t>
            </a:r>
            <a:r>
              <a:rPr lang="en-US" sz="2400" dirty="0" smtClean="0"/>
              <a:t>has </a:t>
            </a:r>
            <a:r>
              <a:rPr lang="en-US" sz="2400" i="1" dirty="0" smtClean="0"/>
              <a:t>N</a:t>
            </a:r>
            <a:r>
              <a:rPr lang="en-US" sz="2400" dirty="0" smtClean="0"/>
              <a:t> observations denoted </a:t>
            </a:r>
            <a:r>
              <a:rPr lang="en-US" sz="2400" i="1" dirty="0" smtClean="0"/>
              <a:t>x</a:t>
            </a:r>
            <a:r>
              <a:rPr lang="en-US" sz="2400" i="1" baseline="-25000" dirty="0" smtClean="0"/>
              <a:t>1</a:t>
            </a:r>
            <a:r>
              <a:rPr lang="en-US" sz="2400" i="1" dirty="0" smtClean="0"/>
              <a:t>, x</a:t>
            </a:r>
            <a:r>
              <a:rPr lang="en-US" sz="2400" i="1" baseline="-25000" dirty="0" smtClean="0"/>
              <a:t>2</a:t>
            </a:r>
            <a:r>
              <a:rPr lang="en-US" sz="2400" i="1" dirty="0" smtClean="0"/>
              <a:t>, …, </a:t>
            </a:r>
            <a:r>
              <a:rPr lang="en-US" sz="2400" i="1" dirty="0" err="1" smtClean="0"/>
              <a:t>x</a:t>
            </a:r>
            <a:r>
              <a:rPr lang="en-US" sz="2400" i="1" baseline="-25000" dirty="0" err="1" smtClean="0"/>
              <a:t>N</a:t>
            </a:r>
            <a:endParaRPr lang="en-US" sz="2400" i="1" baseline="-25000" dirty="0" smtClean="0"/>
          </a:p>
          <a:p>
            <a:pPr lvl="1" eaLnBrk="1" hangingPunct="1">
              <a:buFontTx/>
              <a:buChar char="•"/>
              <a:defRPr/>
            </a:pPr>
            <a:endParaRPr lang="en-US" sz="2400" dirty="0" smtClean="0">
              <a:solidFill>
                <a:schemeClr val="accent2"/>
              </a:solidFill>
            </a:endParaRPr>
          </a:p>
          <a:p>
            <a:pPr lvl="1" eaLnBrk="1" hangingPunct="1">
              <a:spcBef>
                <a:spcPts val="2400"/>
              </a:spcBef>
              <a:buFontTx/>
              <a:buChar char="•"/>
              <a:defRPr/>
            </a:pPr>
            <a:r>
              <a:rPr lang="en-US" sz="2400" dirty="0" smtClean="0">
                <a:solidFill>
                  <a:schemeClr val="accent2"/>
                </a:solidFill>
              </a:rPr>
              <a:t>Population Mean</a:t>
            </a:r>
            <a:r>
              <a:rPr lang="en-US" sz="2400" dirty="0" smtClean="0"/>
              <a:t> </a:t>
            </a:r>
          </a:p>
          <a:p>
            <a:pPr lvl="1" eaLnBrk="1" hangingPunct="1">
              <a:spcAft>
                <a:spcPts val="1800"/>
              </a:spcAft>
              <a:buFontTx/>
              <a:buChar char="•"/>
              <a:defRPr/>
            </a:pPr>
            <a:endParaRPr lang="en-US" sz="2400" dirty="0" smtClean="0"/>
          </a:p>
          <a:p>
            <a:pPr lvl="1" eaLnBrk="1" hangingPunct="1">
              <a:spcBef>
                <a:spcPts val="3000"/>
              </a:spcBef>
              <a:buFontTx/>
              <a:buChar char="•"/>
              <a:defRPr/>
            </a:pPr>
            <a:r>
              <a:rPr lang="en-US" sz="2400" dirty="0" smtClean="0">
                <a:solidFill>
                  <a:schemeClr val="accent2"/>
                </a:solidFill>
              </a:rPr>
              <a:t>Population Variance</a:t>
            </a:r>
            <a:r>
              <a:rPr lang="en-US" sz="2400" dirty="0" smtClean="0"/>
              <a:t> </a:t>
            </a:r>
          </a:p>
          <a:p>
            <a:pPr lvl="1" eaLnBrk="1" hangingPunct="1">
              <a:spcBef>
                <a:spcPts val="0"/>
              </a:spcBef>
              <a:buFontTx/>
              <a:buChar char="•"/>
              <a:defRPr/>
            </a:pPr>
            <a:endParaRPr lang="en-US" sz="2400" dirty="0" smtClean="0">
              <a:solidFill>
                <a:schemeClr val="accent2"/>
              </a:solidFill>
            </a:endParaRPr>
          </a:p>
          <a:p>
            <a:pPr lvl="1" eaLnBrk="1" hangingPunct="1">
              <a:spcBef>
                <a:spcPts val="2400"/>
              </a:spcBef>
              <a:buFontTx/>
              <a:buChar char="•"/>
              <a:defRPr/>
            </a:pPr>
            <a:r>
              <a:rPr lang="en-US" sz="2400" dirty="0" smtClean="0">
                <a:solidFill>
                  <a:schemeClr val="accent2"/>
                </a:solidFill>
              </a:rPr>
              <a:t>Population Standard Deviation</a:t>
            </a:r>
            <a:endParaRPr lang="en-US" sz="2400" dirty="0" smtClean="0"/>
          </a:p>
        </p:txBody>
      </p:sp>
      <p:sp>
        <p:nvSpPr>
          <p:cNvPr id="2056" name="TextBox 8"/>
          <p:cNvSpPr txBox="1">
            <a:spLocks noChangeArrowheads="1"/>
          </p:cNvSpPr>
          <p:nvPr/>
        </p:nvSpPr>
        <p:spPr bwMode="auto">
          <a:xfrm>
            <a:off x="6553200" y="3778250"/>
            <a:ext cx="2514600" cy="1631950"/>
          </a:xfrm>
          <a:prstGeom prst="rect">
            <a:avLst/>
          </a:prstGeom>
          <a:solidFill>
            <a:srgbClr val="FF99CC"/>
          </a:solidFill>
          <a:ln w="9525">
            <a:solidFill>
              <a:schemeClr val="tx1"/>
            </a:solidFill>
            <a:miter lim="800000"/>
            <a:headEnd/>
            <a:tailEnd/>
          </a:ln>
        </p:spPr>
        <p:txBody>
          <a:bodyPr>
            <a:spAutoFit/>
          </a:bodyPr>
          <a:lstStyle/>
          <a:p>
            <a:r>
              <a:rPr lang="en-US" sz="2000"/>
              <a:t>Analogous to mean, variance, and standard deviation  of probability distribution</a:t>
            </a:r>
          </a:p>
        </p:txBody>
      </p:sp>
      <p:graphicFrame>
        <p:nvGraphicFramePr>
          <p:cNvPr id="2050" name="Object 9"/>
          <p:cNvGraphicFramePr>
            <a:graphicFrameLocks noChangeAspect="1"/>
          </p:cNvGraphicFramePr>
          <p:nvPr/>
        </p:nvGraphicFramePr>
        <p:xfrm>
          <a:off x="3555748" y="3124200"/>
          <a:ext cx="1244852" cy="1219200"/>
        </p:xfrm>
        <a:graphic>
          <a:graphicData uri="http://schemas.openxmlformats.org/presentationml/2006/ole">
            <mc:AlternateContent xmlns:mc="http://schemas.openxmlformats.org/markup-compatibility/2006">
              <mc:Choice xmlns:v="urn:schemas-microsoft-com:vml" Requires="v">
                <p:oleObj spid="_x0000_s2182" name="Equation" r:id="rId4" imgW="622030" imgH="609336" progId="Equation.3">
                  <p:embed/>
                </p:oleObj>
              </mc:Choice>
              <mc:Fallback>
                <p:oleObj name="Equation" r:id="rId4" imgW="622030" imgH="609336"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5748" y="3124200"/>
                        <a:ext cx="1244852"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10"/>
          <p:cNvGraphicFramePr>
            <a:graphicFrameLocks noChangeAspect="1"/>
          </p:cNvGraphicFramePr>
          <p:nvPr/>
        </p:nvGraphicFramePr>
        <p:xfrm>
          <a:off x="3962400" y="4572000"/>
          <a:ext cx="2138434" cy="1192922"/>
        </p:xfrm>
        <a:graphic>
          <a:graphicData uri="http://schemas.openxmlformats.org/presentationml/2006/ole">
            <mc:AlternateContent xmlns:mc="http://schemas.openxmlformats.org/markup-compatibility/2006">
              <mc:Choice xmlns:v="urn:schemas-microsoft-com:vml" Requires="v">
                <p:oleObj spid="_x0000_s2183" name="Equation" r:id="rId6" imgW="1091726" imgH="609336" progId="Equation.3">
                  <p:embed/>
                </p:oleObj>
              </mc:Choice>
              <mc:Fallback>
                <p:oleObj name="Equation" r:id="rId6" imgW="1091726" imgH="609336"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4572000"/>
                        <a:ext cx="2138434" cy="11929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11"/>
          <p:cNvGraphicFramePr>
            <a:graphicFrameLocks noChangeAspect="1"/>
          </p:cNvGraphicFramePr>
          <p:nvPr/>
        </p:nvGraphicFramePr>
        <p:xfrm>
          <a:off x="5486400" y="6052218"/>
          <a:ext cx="1296988" cy="551782"/>
        </p:xfrm>
        <a:graphic>
          <a:graphicData uri="http://schemas.openxmlformats.org/presentationml/2006/ole">
            <mc:AlternateContent xmlns:mc="http://schemas.openxmlformats.org/markup-compatibility/2006">
              <mc:Choice xmlns:v="urn:schemas-microsoft-com:vml" Requires="v">
                <p:oleObj spid="_x0000_s2184" name="Equation" r:id="rId8" imgW="596641" imgH="253890" progId="Equation.3">
                  <p:embed/>
                </p:oleObj>
              </mc:Choice>
              <mc:Fallback>
                <p:oleObj name="Equation" r:id="rId8" imgW="596641" imgH="253890"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6052218"/>
                        <a:ext cx="1296988" cy="5517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7" name="Slide Number Placeholder 8"/>
          <p:cNvSpPr>
            <a:spLocks noGrp="1"/>
          </p:cNvSpPr>
          <p:nvPr>
            <p:ph type="sldNum" sz="quarter" idx="12"/>
          </p:nvPr>
        </p:nvSpPr>
        <p:spPr>
          <a:noFill/>
        </p:spPr>
        <p:txBody>
          <a:bodyPr/>
          <a:lstStyle/>
          <a:p>
            <a:fld id="{E49AC74E-5F93-43C8-9F7B-E03C7C54612C}" type="slidenum">
              <a:rPr lang="en-US" smtClean="0"/>
              <a:pPr/>
              <a:t>39</a:t>
            </a:fld>
            <a:endParaRPr lang="en-US" smtClean="0"/>
          </a:p>
        </p:txBody>
      </p:sp>
      <p:sp>
        <p:nvSpPr>
          <p:cNvPr id="2058" name="Footer Placeholder 9"/>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1828800"/>
            <a:ext cx="8229600" cy="2057400"/>
          </a:xfrm>
        </p:spPr>
        <p:txBody>
          <a:bodyPr/>
          <a:lstStyle/>
          <a:p>
            <a:pPr eaLnBrk="1" hangingPunct="1"/>
            <a:r>
              <a:rPr lang="en-US" sz="4800" smtClean="0"/>
              <a:t>Chapter 1</a:t>
            </a:r>
            <a:br>
              <a:rPr lang="en-US" sz="4800" smtClean="0"/>
            </a:br>
            <a:r>
              <a:rPr lang="en-US" sz="4800" smtClean="0"/>
              <a:t>Introduction to Designed Experiments</a:t>
            </a:r>
          </a:p>
        </p:txBody>
      </p:sp>
      <p:sp>
        <p:nvSpPr>
          <p:cNvPr id="28675" name="Slide Number Placeholder 2"/>
          <p:cNvSpPr>
            <a:spLocks noGrp="1"/>
          </p:cNvSpPr>
          <p:nvPr>
            <p:ph type="sldNum" sz="quarter" idx="12"/>
          </p:nvPr>
        </p:nvSpPr>
        <p:spPr>
          <a:noFill/>
        </p:spPr>
        <p:txBody>
          <a:bodyPr/>
          <a:lstStyle/>
          <a:p>
            <a:fld id="{4FB8185B-8167-43BE-A312-7680A8D8D572}" type="slidenum">
              <a:rPr lang="en-US" smtClean="0"/>
              <a:pPr/>
              <a:t>4</a:t>
            </a:fld>
            <a:endParaRPr lang="en-US" smtClean="0"/>
          </a:p>
        </p:txBody>
      </p:sp>
      <p:sp>
        <p:nvSpPr>
          <p:cNvPr id="5" name="Footer Placeholder 4"/>
          <p:cNvSpPr>
            <a:spLocks noGrp="1"/>
          </p:cNvSpPr>
          <p:nvPr>
            <p:ph type="ftr" sz="quarter" idx="11"/>
          </p:nvPr>
        </p:nvSpPr>
        <p:spPr>
          <a:xfrm>
            <a:off x="0" y="0"/>
            <a:ext cx="3810000" cy="476250"/>
          </a:xfrm>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itle 1"/>
          <p:cNvSpPr>
            <a:spLocks noGrp="1"/>
          </p:cNvSpPr>
          <p:nvPr>
            <p:ph type="title"/>
          </p:nvPr>
        </p:nvSpPr>
        <p:spPr>
          <a:xfrm>
            <a:off x="457200" y="-152400"/>
            <a:ext cx="8229600" cy="1143000"/>
          </a:xfrm>
        </p:spPr>
        <p:txBody>
          <a:bodyPr/>
          <a:lstStyle/>
          <a:p>
            <a:r>
              <a:rPr lang="en-US" dirty="0" smtClean="0"/>
              <a:t>Descriptive Statistics</a:t>
            </a:r>
          </a:p>
        </p:txBody>
      </p:sp>
      <p:sp>
        <p:nvSpPr>
          <p:cNvPr id="3" name="Content Placeholder 2"/>
          <p:cNvSpPr>
            <a:spLocks noGrp="1"/>
          </p:cNvSpPr>
          <p:nvPr>
            <p:ph idx="1"/>
          </p:nvPr>
        </p:nvSpPr>
        <p:spPr>
          <a:xfrm>
            <a:off x="228600" y="914400"/>
            <a:ext cx="8686800" cy="4114800"/>
          </a:xfrm>
        </p:spPr>
        <p:txBody>
          <a:bodyPr/>
          <a:lstStyle/>
          <a:p>
            <a:pPr>
              <a:defRPr/>
            </a:pPr>
            <a:r>
              <a:rPr lang="en-US" sz="2000" dirty="0" smtClean="0"/>
              <a:t>The sample variance is calculated with the quantity </a:t>
            </a:r>
            <a:r>
              <a:rPr lang="en-US" sz="2000" i="1" dirty="0" smtClean="0"/>
              <a:t>n</a:t>
            </a:r>
            <a:r>
              <a:rPr lang="en-US" sz="2000" dirty="0" smtClean="0"/>
              <a:t>-1 called the “</a:t>
            </a:r>
            <a:r>
              <a:rPr lang="en-US" sz="2000" dirty="0" smtClean="0">
                <a:solidFill>
                  <a:schemeClr val="accent6"/>
                </a:solidFill>
              </a:rPr>
              <a:t>degrees of freedom</a:t>
            </a:r>
            <a:r>
              <a:rPr lang="en-US" sz="2000" dirty="0" smtClean="0"/>
              <a:t>”.</a:t>
            </a:r>
          </a:p>
          <a:p>
            <a:pPr>
              <a:defRPr/>
            </a:pPr>
            <a:r>
              <a:rPr lang="en-US" sz="2000" dirty="0" smtClean="0"/>
              <a:t>Origin of the term:</a:t>
            </a:r>
          </a:p>
          <a:p>
            <a:pPr lvl="1">
              <a:buFont typeface="Arial" pitchFamily="34" charset="0"/>
              <a:buChar char="•"/>
              <a:defRPr/>
            </a:pPr>
            <a:r>
              <a:rPr lang="en-US" sz="2000" dirty="0" smtClean="0"/>
              <a:t>There are </a:t>
            </a:r>
            <a:r>
              <a:rPr lang="en-US" sz="2000" i="1" dirty="0" smtClean="0"/>
              <a:t>n</a:t>
            </a:r>
            <a:r>
              <a:rPr lang="en-US" sz="2000" dirty="0" smtClean="0"/>
              <a:t> deviations from </a:t>
            </a:r>
            <a:r>
              <a:rPr lang="en-US" sz="2000" i="1" dirty="0" smtClean="0"/>
              <a:t>x-bar</a:t>
            </a:r>
            <a:r>
              <a:rPr lang="en-US" sz="2000" dirty="0" smtClean="0"/>
              <a:t> in the sample.</a:t>
            </a:r>
          </a:p>
          <a:p>
            <a:pPr lvl="1">
              <a:buFont typeface="Arial" pitchFamily="34" charset="0"/>
              <a:buChar char="•"/>
              <a:defRPr/>
            </a:pPr>
            <a:r>
              <a:rPr lang="en-US" sz="2000" dirty="0" smtClean="0"/>
              <a:t>The sum  of the deviations is zero.  (Balance point)</a:t>
            </a:r>
          </a:p>
          <a:p>
            <a:pPr lvl="1">
              <a:buFont typeface="Arial" pitchFamily="34" charset="0"/>
              <a:buChar char="•"/>
              <a:defRPr/>
            </a:pPr>
            <a:r>
              <a:rPr lang="en-US" sz="2000" i="1" dirty="0" smtClean="0"/>
              <a:t>n</a:t>
            </a:r>
            <a:r>
              <a:rPr lang="en-US" sz="2000" dirty="0" smtClean="0"/>
              <a:t>-1 of the observations can be freely determined, but the </a:t>
            </a:r>
            <a:r>
              <a:rPr lang="en-US" sz="2000" i="1" dirty="0" smtClean="0"/>
              <a:t>n</a:t>
            </a:r>
            <a:r>
              <a:rPr lang="en-US" sz="2000" i="1" baseline="30000" dirty="0" smtClean="0"/>
              <a:t>th</a:t>
            </a:r>
            <a:r>
              <a:rPr lang="en-US" sz="2000" dirty="0" smtClean="0"/>
              <a:t> observation is fixed to maintain the zero sum.</a:t>
            </a:r>
          </a:p>
          <a:p>
            <a:pPr>
              <a:spcBef>
                <a:spcPts val="600"/>
              </a:spcBef>
              <a:spcAft>
                <a:spcPts val="600"/>
              </a:spcAft>
              <a:defRPr/>
            </a:pPr>
            <a:r>
              <a:rPr lang="en-US" sz="2000" dirty="0" smtClean="0"/>
              <a:t>The true population variance is based on data deviations from the true population mean, </a:t>
            </a:r>
            <a:r>
              <a:rPr lang="el-GR" sz="2000" dirty="0" smtClean="0"/>
              <a:t>μ</a:t>
            </a:r>
            <a:r>
              <a:rPr lang="en-US" sz="2000" dirty="0" smtClean="0"/>
              <a:t>.</a:t>
            </a:r>
          </a:p>
          <a:p>
            <a:pPr>
              <a:spcBef>
                <a:spcPts val="600"/>
              </a:spcBef>
              <a:spcAft>
                <a:spcPts val="600"/>
              </a:spcAft>
              <a:defRPr/>
            </a:pPr>
            <a:r>
              <a:rPr lang="en-US" sz="2000" dirty="0" smtClean="0"/>
              <a:t>The sample variance is based on the data deviations from </a:t>
            </a:r>
            <a:r>
              <a:rPr lang="en-US" sz="2000" i="1" dirty="0" smtClean="0"/>
              <a:t>x-bar</a:t>
            </a:r>
            <a:r>
              <a:rPr lang="en-US" sz="2000" dirty="0" smtClean="0"/>
              <a:t>, not </a:t>
            </a:r>
            <a:r>
              <a:rPr lang="el-GR" sz="2000" dirty="0" smtClean="0"/>
              <a:t>μ</a:t>
            </a:r>
            <a:r>
              <a:rPr lang="en-US" sz="2000" dirty="0" smtClean="0"/>
              <a:t>.  </a:t>
            </a:r>
            <a:r>
              <a:rPr lang="en-US" sz="2000" i="1" dirty="0" smtClean="0"/>
              <a:t>X-bar</a:t>
            </a:r>
            <a:r>
              <a:rPr lang="en-US" sz="2000" dirty="0" smtClean="0"/>
              <a:t> is an </a:t>
            </a:r>
            <a:r>
              <a:rPr lang="en-US" sz="2000" dirty="0" smtClean="0">
                <a:solidFill>
                  <a:schemeClr val="accent6"/>
                </a:solidFill>
              </a:rPr>
              <a:t>estimator</a:t>
            </a:r>
            <a:r>
              <a:rPr lang="en-US" sz="2000" dirty="0" smtClean="0"/>
              <a:t> of </a:t>
            </a:r>
            <a:r>
              <a:rPr lang="el-GR" sz="2000" dirty="0" smtClean="0"/>
              <a:t>μ</a:t>
            </a:r>
            <a:r>
              <a:rPr lang="en-US" sz="2000" dirty="0" smtClean="0"/>
              <a:t>; close but not the same.  So the n-1 divisor is used to compensate for the error in using </a:t>
            </a:r>
            <a:r>
              <a:rPr lang="en-US" sz="2000" i="1" dirty="0" smtClean="0"/>
              <a:t>x-bar</a:t>
            </a:r>
            <a:r>
              <a:rPr lang="en-US" sz="2000" dirty="0" smtClean="0"/>
              <a:t> to estimate </a:t>
            </a:r>
            <a:r>
              <a:rPr lang="el-GR" sz="2000" dirty="0" smtClean="0"/>
              <a:t>μ</a:t>
            </a:r>
            <a:r>
              <a:rPr lang="en-US" sz="2000" dirty="0" smtClean="0"/>
              <a:t>.</a:t>
            </a:r>
          </a:p>
          <a:p>
            <a:pPr lvl="1">
              <a:buFont typeface="Arial" pitchFamily="34" charset="0"/>
              <a:buChar char="•"/>
              <a:defRPr/>
            </a:pPr>
            <a:endParaRPr lang="en-US" sz="2000" dirty="0" smtClean="0"/>
          </a:p>
          <a:p>
            <a:pPr lvl="1">
              <a:defRPr/>
            </a:pPr>
            <a:endParaRPr lang="en-US" sz="2000" dirty="0" smtClean="0"/>
          </a:p>
          <a:p>
            <a:pPr lvl="1">
              <a:defRPr/>
            </a:pPr>
            <a:endParaRPr lang="en-US" sz="2000" dirty="0" smtClean="0"/>
          </a:p>
        </p:txBody>
      </p:sp>
      <p:graphicFrame>
        <p:nvGraphicFramePr>
          <p:cNvPr id="4098" name="Object 10"/>
          <p:cNvGraphicFramePr>
            <a:graphicFrameLocks noChangeAspect="1"/>
          </p:cNvGraphicFramePr>
          <p:nvPr/>
        </p:nvGraphicFramePr>
        <p:xfrm>
          <a:off x="4719637" y="5181600"/>
          <a:ext cx="2214563" cy="1295400"/>
        </p:xfrm>
        <a:graphic>
          <a:graphicData uri="http://schemas.openxmlformats.org/presentationml/2006/ole">
            <mc:AlternateContent xmlns:mc="http://schemas.openxmlformats.org/markup-compatibility/2006">
              <mc:Choice xmlns:v="urn:schemas-microsoft-com:vml" Requires="v">
                <p:oleObj spid="_x0000_s4186" name="Equation" r:id="rId3" imgW="1040948" imgH="609336" progId="Equation.3">
                  <p:embed/>
                </p:oleObj>
              </mc:Choice>
              <mc:Fallback>
                <p:oleObj name="Equation" r:id="rId3" imgW="1040948" imgH="609336"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637" y="5181600"/>
                        <a:ext cx="2214563"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10"/>
          <p:cNvGraphicFramePr>
            <a:graphicFrameLocks noChangeAspect="1"/>
          </p:cNvGraphicFramePr>
          <p:nvPr/>
        </p:nvGraphicFramePr>
        <p:xfrm>
          <a:off x="1219200" y="5257800"/>
          <a:ext cx="2190750" cy="1222375"/>
        </p:xfrm>
        <a:graphic>
          <a:graphicData uri="http://schemas.openxmlformats.org/presentationml/2006/ole">
            <mc:AlternateContent xmlns:mc="http://schemas.openxmlformats.org/markup-compatibility/2006">
              <mc:Choice xmlns:v="urn:schemas-microsoft-com:vml" Requires="v">
                <p:oleObj spid="_x0000_s4187" name="Equation" r:id="rId5" imgW="1091726" imgH="609336" progId="Equation.3">
                  <p:embed/>
                </p:oleObj>
              </mc:Choice>
              <mc:Fallback>
                <p:oleObj name="Equation" r:id="rId5" imgW="1091726" imgH="609336"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5257800"/>
                        <a:ext cx="2190750" cy="1222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Slide Number Placeholder 5"/>
          <p:cNvSpPr>
            <a:spLocks noGrp="1"/>
          </p:cNvSpPr>
          <p:nvPr>
            <p:ph type="sldNum" sz="quarter" idx="12"/>
          </p:nvPr>
        </p:nvSpPr>
        <p:spPr>
          <a:noFill/>
        </p:spPr>
        <p:txBody>
          <a:bodyPr/>
          <a:lstStyle/>
          <a:p>
            <a:fld id="{E27E7357-0AC4-4817-A3F1-39E7085234F9}" type="slidenum">
              <a:rPr lang="en-US" smtClean="0"/>
              <a:pPr/>
              <a:t>40</a:t>
            </a:fld>
            <a:endParaRPr lang="en-US" smtClean="0"/>
          </a:p>
        </p:txBody>
      </p:sp>
      <p:sp>
        <p:nvSpPr>
          <p:cNvPr id="4103"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r>
              <a:rPr lang="en-US" smtClean="0"/>
              <a:t>Descriptive Statistics</a:t>
            </a:r>
          </a:p>
        </p:txBody>
      </p:sp>
      <p:sp>
        <p:nvSpPr>
          <p:cNvPr id="3" name="Content Placeholder 2"/>
          <p:cNvSpPr>
            <a:spLocks noGrp="1"/>
          </p:cNvSpPr>
          <p:nvPr>
            <p:ph idx="1"/>
          </p:nvPr>
        </p:nvSpPr>
        <p:spPr>
          <a:xfrm>
            <a:off x="228600" y="1219200"/>
            <a:ext cx="8686800" cy="4114800"/>
          </a:xfrm>
        </p:spPr>
        <p:txBody>
          <a:bodyPr/>
          <a:lstStyle/>
          <a:p>
            <a:pPr>
              <a:defRPr/>
            </a:pPr>
            <a:r>
              <a:rPr lang="en-US" sz="2400" dirty="0" smtClean="0"/>
              <a:t>Sample Variance is </a:t>
            </a:r>
            <a:r>
              <a:rPr lang="en-US" sz="2400" dirty="0" smtClean="0">
                <a:solidFill>
                  <a:schemeClr val="accent6"/>
                </a:solidFill>
              </a:rPr>
              <a:t>Sum of Squares </a:t>
            </a:r>
            <a:r>
              <a:rPr lang="en-US" sz="2400" dirty="0" smtClean="0"/>
              <a:t>divided by </a:t>
            </a:r>
            <a:r>
              <a:rPr lang="en-US" sz="2400" dirty="0" smtClean="0">
                <a:solidFill>
                  <a:schemeClr val="accent6"/>
                </a:solidFill>
              </a:rPr>
              <a:t>degrees of freedom</a:t>
            </a:r>
            <a:r>
              <a:rPr lang="en-US" sz="2400" dirty="0" smtClean="0"/>
              <a:t> (</a:t>
            </a:r>
            <a:r>
              <a:rPr lang="en-US" sz="2400" dirty="0" err="1" smtClean="0"/>
              <a:t>df</a:t>
            </a:r>
            <a:r>
              <a:rPr lang="en-US" sz="2400" dirty="0" smtClean="0"/>
              <a:t>), often called </a:t>
            </a:r>
            <a:r>
              <a:rPr lang="en-US" sz="2400" dirty="0" smtClean="0">
                <a:solidFill>
                  <a:schemeClr val="accent6"/>
                </a:solidFill>
              </a:rPr>
              <a:t>Mean Square</a:t>
            </a:r>
          </a:p>
          <a:p>
            <a:pPr>
              <a:defRPr/>
            </a:pPr>
            <a:r>
              <a:rPr lang="en-US" sz="2400" dirty="0" smtClean="0"/>
              <a:t>So, a </a:t>
            </a:r>
            <a:r>
              <a:rPr lang="en-US" sz="2400" dirty="0" smtClean="0">
                <a:solidFill>
                  <a:schemeClr val="accent6"/>
                </a:solidFill>
              </a:rPr>
              <a:t>mean square </a:t>
            </a:r>
            <a:r>
              <a:rPr lang="en-US" sz="2400" dirty="0" smtClean="0"/>
              <a:t>is a measure of dispersion or variance</a:t>
            </a:r>
          </a:p>
          <a:p>
            <a:pPr lvl="1">
              <a:defRPr/>
            </a:pPr>
            <a:endParaRPr lang="en-US" sz="2400" dirty="0" smtClean="0">
              <a:solidFill>
                <a:schemeClr val="accent6"/>
              </a:solidFill>
            </a:endParaRPr>
          </a:p>
          <a:p>
            <a:pPr lvl="1">
              <a:defRPr/>
            </a:pPr>
            <a:endParaRPr lang="en-US" sz="2400" dirty="0" smtClean="0"/>
          </a:p>
          <a:p>
            <a:pPr>
              <a:defRPr/>
            </a:pPr>
            <a:endParaRPr lang="en-US" sz="2400" dirty="0" smtClean="0"/>
          </a:p>
          <a:p>
            <a:pPr>
              <a:defRPr/>
            </a:pPr>
            <a:endParaRPr lang="en-US" sz="2400" dirty="0"/>
          </a:p>
        </p:txBody>
      </p:sp>
      <p:graphicFrame>
        <p:nvGraphicFramePr>
          <p:cNvPr id="5122" name="Object 2"/>
          <p:cNvGraphicFramePr>
            <a:graphicFrameLocks noChangeAspect="1"/>
          </p:cNvGraphicFramePr>
          <p:nvPr/>
        </p:nvGraphicFramePr>
        <p:xfrm>
          <a:off x="1820863" y="2743200"/>
          <a:ext cx="5037137" cy="1447800"/>
        </p:xfrm>
        <a:graphic>
          <a:graphicData uri="http://schemas.openxmlformats.org/presentationml/2006/ole">
            <mc:AlternateContent xmlns:mc="http://schemas.openxmlformats.org/markup-compatibility/2006">
              <mc:Choice xmlns:v="urn:schemas-microsoft-com:vml" Requires="v">
                <p:oleObj spid="_x0000_s5166" name="Equation" r:id="rId3" imgW="2209800" imgH="635000" progId="Equation.3">
                  <p:embed/>
                </p:oleObj>
              </mc:Choice>
              <mc:Fallback>
                <p:oleObj name="Equation" r:id="rId3" imgW="2209800" imgH="6350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63" y="2743200"/>
                        <a:ext cx="5037137"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5" name="Slide Number Placeholder 4"/>
          <p:cNvSpPr>
            <a:spLocks noGrp="1"/>
          </p:cNvSpPr>
          <p:nvPr>
            <p:ph type="sldNum" sz="quarter" idx="12"/>
          </p:nvPr>
        </p:nvSpPr>
        <p:spPr>
          <a:noFill/>
        </p:spPr>
        <p:txBody>
          <a:bodyPr/>
          <a:lstStyle/>
          <a:p>
            <a:fld id="{15D4B134-63FC-49A6-B4F1-9DFD5D4A6F8C}" type="slidenum">
              <a:rPr lang="en-US" smtClean="0"/>
              <a:pPr/>
              <a:t>41</a:t>
            </a:fld>
            <a:endParaRPr lang="en-US" smtClean="0"/>
          </a:p>
        </p:txBody>
      </p:sp>
      <p:sp>
        <p:nvSpPr>
          <p:cNvPr id="5126"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5"/>
          <p:cNvSpPr>
            <a:spLocks noGrp="1"/>
          </p:cNvSpPr>
          <p:nvPr>
            <p:ph type="title"/>
          </p:nvPr>
        </p:nvSpPr>
        <p:spPr/>
        <p:txBody>
          <a:bodyPr/>
          <a:lstStyle/>
          <a:p>
            <a:r>
              <a:rPr lang="en-US" smtClean="0"/>
              <a:t>Descriptive Statistics</a:t>
            </a:r>
          </a:p>
        </p:txBody>
      </p:sp>
      <p:sp>
        <p:nvSpPr>
          <p:cNvPr id="6148" name="Content Placeholder 6"/>
          <p:cNvSpPr>
            <a:spLocks noGrp="1"/>
          </p:cNvSpPr>
          <p:nvPr>
            <p:ph idx="1"/>
          </p:nvPr>
        </p:nvSpPr>
        <p:spPr>
          <a:xfrm>
            <a:off x="228600" y="1219200"/>
            <a:ext cx="8839200" cy="4114800"/>
          </a:xfrm>
        </p:spPr>
        <p:txBody>
          <a:bodyPr/>
          <a:lstStyle/>
          <a:p>
            <a:pPr eaLnBrk="1" hangingPunct="1">
              <a:spcBef>
                <a:spcPts val="1200"/>
              </a:spcBef>
            </a:pPr>
            <a:r>
              <a:rPr lang="en-US" sz="2400" dirty="0" smtClean="0"/>
              <a:t>Use </a:t>
            </a:r>
            <a:r>
              <a:rPr lang="en-US" sz="2400" dirty="0" smtClean="0">
                <a:solidFill>
                  <a:schemeClr val="accent2"/>
                </a:solidFill>
              </a:rPr>
              <a:t>Mean</a:t>
            </a:r>
            <a:r>
              <a:rPr lang="en-US" sz="2400" dirty="0" smtClean="0"/>
              <a:t> and </a:t>
            </a:r>
            <a:r>
              <a:rPr lang="en-US" sz="2400" dirty="0" smtClean="0">
                <a:solidFill>
                  <a:schemeClr val="accent2"/>
                </a:solidFill>
              </a:rPr>
              <a:t>Variance</a:t>
            </a:r>
            <a:r>
              <a:rPr lang="en-US" sz="2400" dirty="0" smtClean="0"/>
              <a:t> to summarize probability distribution of </a:t>
            </a:r>
            <a:r>
              <a:rPr lang="en-US" sz="2400" dirty="0" err="1" smtClean="0"/>
              <a:t>rv</a:t>
            </a:r>
            <a:endParaRPr lang="en-US" sz="2400" dirty="0" smtClean="0"/>
          </a:p>
          <a:p>
            <a:pPr eaLnBrk="1" hangingPunct="1">
              <a:spcBef>
                <a:spcPts val="1200"/>
              </a:spcBef>
            </a:pPr>
            <a:r>
              <a:rPr lang="en-US" sz="2400" dirty="0" smtClean="0">
                <a:solidFill>
                  <a:schemeClr val="accent2"/>
                </a:solidFill>
              </a:rPr>
              <a:t>Mean</a:t>
            </a:r>
            <a:r>
              <a:rPr lang="en-US" sz="2400" dirty="0" smtClean="0"/>
              <a:t> is measure of center of distribution</a:t>
            </a:r>
          </a:p>
          <a:p>
            <a:pPr lvl="1" eaLnBrk="1" hangingPunct="1">
              <a:spcBef>
                <a:spcPts val="1200"/>
              </a:spcBef>
              <a:buFont typeface="Arial" pitchFamily="34" charset="0"/>
              <a:buChar char="•"/>
            </a:pPr>
            <a:r>
              <a:rPr lang="en-US" sz="2000" dirty="0" smtClean="0"/>
              <a:t>Mean = balance point of loading</a:t>
            </a:r>
          </a:p>
          <a:p>
            <a:pPr eaLnBrk="1" hangingPunct="1">
              <a:spcBef>
                <a:spcPts val="1200"/>
              </a:spcBef>
            </a:pPr>
            <a:r>
              <a:rPr lang="en-US" sz="2400" dirty="0" smtClean="0">
                <a:solidFill>
                  <a:schemeClr val="accent2"/>
                </a:solidFill>
              </a:rPr>
              <a:t>Variance</a:t>
            </a:r>
            <a:r>
              <a:rPr lang="en-US" sz="2400" dirty="0" smtClean="0"/>
              <a:t> is measure of spread or dispersion of distribution</a:t>
            </a:r>
          </a:p>
          <a:p>
            <a:pPr eaLnBrk="1" hangingPunct="1">
              <a:spcBef>
                <a:spcPts val="1200"/>
              </a:spcBef>
            </a:pPr>
            <a:endParaRPr lang="en-US" sz="2400" dirty="0" smtClean="0"/>
          </a:p>
          <a:p>
            <a:pPr eaLnBrk="1" hangingPunct="1">
              <a:spcBef>
                <a:spcPts val="1200"/>
              </a:spcBef>
            </a:pPr>
            <a:endParaRPr lang="en-US" sz="2400" dirty="0" smtClean="0"/>
          </a:p>
          <a:p>
            <a:pPr eaLnBrk="1" hangingPunct="1">
              <a:spcBef>
                <a:spcPts val="1200"/>
              </a:spcBef>
            </a:pPr>
            <a:endParaRPr lang="en-US" sz="2400" dirty="0" smtClean="0"/>
          </a:p>
          <a:p>
            <a:pPr eaLnBrk="1" hangingPunct="1">
              <a:spcBef>
                <a:spcPts val="1200"/>
              </a:spcBef>
            </a:pPr>
            <a:endParaRPr lang="en-US" sz="2400" dirty="0" smtClean="0"/>
          </a:p>
          <a:p>
            <a:pPr eaLnBrk="1" hangingPunct="1">
              <a:spcBef>
                <a:spcPts val="1200"/>
              </a:spcBef>
            </a:pPr>
            <a:endParaRPr lang="en-US" sz="2400" dirty="0" smtClean="0"/>
          </a:p>
          <a:p>
            <a:pPr eaLnBrk="1" hangingPunct="1">
              <a:spcBef>
                <a:spcPts val="1200"/>
              </a:spcBef>
            </a:pPr>
            <a:r>
              <a:rPr lang="en-US" sz="2400" dirty="0" smtClean="0">
                <a:solidFill>
                  <a:srgbClr val="000000"/>
                </a:solidFill>
              </a:rPr>
              <a:t>The </a:t>
            </a:r>
            <a:r>
              <a:rPr lang="en-US" sz="2400" b="1" dirty="0" smtClean="0">
                <a:solidFill>
                  <a:srgbClr val="2D2DB9"/>
                </a:solidFill>
              </a:rPr>
              <a:t>sample mean </a:t>
            </a:r>
            <a:r>
              <a:rPr lang="en-US" sz="2400" dirty="0" smtClean="0">
                <a:solidFill>
                  <a:srgbClr val="000000"/>
                </a:solidFill>
              </a:rPr>
              <a:t>as a balance point</a:t>
            </a:r>
            <a:endParaRPr lang="en-US" dirty="0" smtClean="0"/>
          </a:p>
        </p:txBody>
      </p:sp>
      <p:sp>
        <p:nvSpPr>
          <p:cNvPr id="6149" name="TextBox 9"/>
          <p:cNvSpPr txBox="1">
            <a:spLocks noChangeArrowheads="1"/>
          </p:cNvSpPr>
          <p:nvPr/>
        </p:nvSpPr>
        <p:spPr bwMode="auto">
          <a:xfrm>
            <a:off x="838200" y="3725863"/>
            <a:ext cx="7391400" cy="769937"/>
          </a:xfrm>
          <a:prstGeom prst="rect">
            <a:avLst/>
          </a:prstGeom>
          <a:solidFill>
            <a:srgbClr val="FFCC99"/>
          </a:solidFill>
          <a:ln w="9525">
            <a:noFill/>
            <a:miter lim="800000"/>
            <a:headEnd/>
            <a:tailEnd/>
          </a:ln>
        </p:spPr>
        <p:txBody>
          <a:bodyPr>
            <a:spAutoFit/>
          </a:bodyPr>
          <a:lstStyle/>
          <a:p>
            <a:r>
              <a:rPr lang="en-US" sz="2400" u="sng">
                <a:solidFill>
                  <a:srgbClr val="000000"/>
                </a:solidFill>
              </a:rPr>
              <a:t>8 Observations</a:t>
            </a:r>
            <a:r>
              <a:rPr lang="en-US" sz="2000" u="sng">
                <a:solidFill>
                  <a:srgbClr val="000000"/>
                </a:solidFill>
              </a:rPr>
              <a:t>:</a:t>
            </a:r>
          </a:p>
          <a:p>
            <a:r>
              <a:rPr lang="en-US" sz="2000">
                <a:solidFill>
                  <a:srgbClr val="000000"/>
                </a:solidFill>
              </a:rPr>
              <a:t>12.6	12.9	13.4	12.3	13.6	13.5	12.6	13.1</a:t>
            </a:r>
          </a:p>
        </p:txBody>
      </p:sp>
      <p:cxnSp>
        <p:nvCxnSpPr>
          <p:cNvPr id="9" name="Straight Connector 8"/>
          <p:cNvCxnSpPr/>
          <p:nvPr/>
        </p:nvCxnSpPr>
        <p:spPr>
          <a:xfrm>
            <a:off x="2286000" y="5334000"/>
            <a:ext cx="4724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51" name="TextBox 9"/>
          <p:cNvSpPr txBox="1">
            <a:spLocks noChangeArrowheads="1"/>
          </p:cNvSpPr>
          <p:nvPr/>
        </p:nvSpPr>
        <p:spPr bwMode="auto">
          <a:xfrm>
            <a:off x="2514600" y="5410200"/>
            <a:ext cx="4343400" cy="338138"/>
          </a:xfrm>
          <a:prstGeom prst="rect">
            <a:avLst/>
          </a:prstGeom>
          <a:noFill/>
          <a:ln w="9525">
            <a:noFill/>
            <a:miter lim="800000"/>
            <a:headEnd/>
            <a:tailEnd/>
          </a:ln>
        </p:spPr>
        <p:txBody>
          <a:bodyPr>
            <a:spAutoFit/>
          </a:bodyPr>
          <a:lstStyle/>
          <a:p>
            <a:r>
              <a:rPr lang="en-US" sz="1600" b="1"/>
              <a:t>12		13		14</a:t>
            </a:r>
          </a:p>
        </p:txBody>
      </p:sp>
      <p:sp>
        <p:nvSpPr>
          <p:cNvPr id="11" name="Isosceles Triangle 10"/>
          <p:cNvSpPr/>
          <p:nvPr/>
        </p:nvSpPr>
        <p:spPr>
          <a:xfrm>
            <a:off x="4419600" y="5715000"/>
            <a:ext cx="228600" cy="304800"/>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191000" y="51054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3657600" y="51054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5181600" y="51054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200400" y="51054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5638800" y="51054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5410200" y="51054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3657600" y="48006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4724400" y="51054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6146" name="Object 6"/>
          <p:cNvGraphicFramePr>
            <a:graphicFrameLocks noChangeAspect="1"/>
          </p:cNvGraphicFramePr>
          <p:nvPr/>
        </p:nvGraphicFramePr>
        <p:xfrm>
          <a:off x="5943600" y="6221413"/>
          <a:ext cx="1404938" cy="407987"/>
        </p:xfrm>
        <a:graphic>
          <a:graphicData uri="http://schemas.openxmlformats.org/presentationml/2006/ole">
            <mc:AlternateContent xmlns:mc="http://schemas.openxmlformats.org/markup-compatibility/2006">
              <mc:Choice xmlns:v="urn:schemas-microsoft-com:vml" Requires="v">
                <p:oleObj spid="_x0000_s6190" name="Equation" r:id="rId3" imgW="532937" imgH="177646" progId="Equation.3">
                  <p:embed/>
                </p:oleObj>
              </mc:Choice>
              <mc:Fallback>
                <p:oleObj name="Equation" r:id="rId3" imgW="532937" imgH="177646"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221413"/>
                        <a:ext cx="1404938"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1" name="Slide Number Placeholder 19"/>
          <p:cNvSpPr>
            <a:spLocks noGrp="1"/>
          </p:cNvSpPr>
          <p:nvPr>
            <p:ph type="sldNum" sz="quarter" idx="12"/>
          </p:nvPr>
        </p:nvSpPr>
        <p:spPr>
          <a:noFill/>
        </p:spPr>
        <p:txBody>
          <a:bodyPr/>
          <a:lstStyle/>
          <a:p>
            <a:fld id="{AF0E7273-7756-458F-AEF4-91F47595F0E3}" type="slidenum">
              <a:rPr lang="en-US" smtClean="0"/>
              <a:pPr/>
              <a:t>42</a:t>
            </a:fld>
            <a:endParaRPr lang="en-US" smtClean="0"/>
          </a:p>
        </p:txBody>
      </p:sp>
      <p:sp>
        <p:nvSpPr>
          <p:cNvPr id="6162" name="Footer Placeholder 20"/>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5943600" y="3505200"/>
            <a:ext cx="2743200" cy="1524000"/>
          </a:xfrm>
          <a:prstGeom prst="rect">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74" name="Title 1"/>
          <p:cNvSpPr>
            <a:spLocks noGrp="1"/>
          </p:cNvSpPr>
          <p:nvPr>
            <p:ph type="title"/>
          </p:nvPr>
        </p:nvSpPr>
        <p:spPr>
          <a:xfrm>
            <a:off x="457200" y="-152400"/>
            <a:ext cx="8229600" cy="1143000"/>
          </a:xfrm>
        </p:spPr>
        <p:txBody>
          <a:bodyPr/>
          <a:lstStyle/>
          <a:p>
            <a:r>
              <a:rPr lang="en-US" dirty="0" smtClean="0"/>
              <a:t>Descriptive Statistics</a:t>
            </a:r>
          </a:p>
        </p:txBody>
      </p:sp>
      <p:sp>
        <p:nvSpPr>
          <p:cNvPr id="3" name="Content Placeholder 2"/>
          <p:cNvSpPr>
            <a:spLocks noGrp="1"/>
          </p:cNvSpPr>
          <p:nvPr>
            <p:ph idx="1"/>
          </p:nvPr>
        </p:nvSpPr>
        <p:spPr>
          <a:xfrm>
            <a:off x="304800" y="1066800"/>
            <a:ext cx="8534400" cy="2438400"/>
          </a:xfrm>
        </p:spPr>
        <p:txBody>
          <a:bodyPr/>
          <a:lstStyle/>
          <a:p>
            <a:pPr>
              <a:defRPr/>
            </a:pPr>
            <a:r>
              <a:rPr lang="en-US" sz="2400" b="1" dirty="0" smtClean="0">
                <a:solidFill>
                  <a:schemeClr val="accent6"/>
                </a:solidFill>
              </a:rPr>
              <a:t>Sample variance </a:t>
            </a:r>
            <a:r>
              <a:rPr lang="en-US" sz="2400" dirty="0" smtClean="0"/>
              <a:t>measures variability through deviations</a:t>
            </a:r>
          </a:p>
          <a:p>
            <a:pPr>
              <a:defRPr/>
            </a:pPr>
            <a:endParaRPr lang="en-US" sz="2400" dirty="0"/>
          </a:p>
        </p:txBody>
      </p:sp>
      <p:cxnSp>
        <p:nvCxnSpPr>
          <p:cNvPr id="6" name="Straight Connector 5"/>
          <p:cNvCxnSpPr/>
          <p:nvPr/>
        </p:nvCxnSpPr>
        <p:spPr>
          <a:xfrm>
            <a:off x="1447800" y="2819400"/>
            <a:ext cx="4724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52800" y="25908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2819400" y="25908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4343400" y="25908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2362200" y="25908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4800600" y="25908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572000" y="25908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2819400" y="22860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3886200" y="2590800"/>
            <a:ext cx="152400" cy="15240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5" name="Straight Connector 14"/>
          <p:cNvCxnSpPr/>
          <p:nvPr/>
        </p:nvCxnSpPr>
        <p:spPr>
          <a:xfrm>
            <a:off x="3733800" y="2209800"/>
            <a:ext cx="0" cy="3124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186" name="TextBox 9"/>
          <p:cNvSpPr txBox="1">
            <a:spLocks noChangeArrowheads="1"/>
          </p:cNvSpPr>
          <p:nvPr/>
        </p:nvSpPr>
        <p:spPr bwMode="auto">
          <a:xfrm>
            <a:off x="1676400" y="2786063"/>
            <a:ext cx="4343400" cy="338137"/>
          </a:xfrm>
          <a:prstGeom prst="rect">
            <a:avLst/>
          </a:prstGeom>
          <a:noFill/>
          <a:ln w="9525">
            <a:noFill/>
            <a:miter lim="800000"/>
            <a:headEnd/>
            <a:tailEnd/>
          </a:ln>
        </p:spPr>
        <p:txBody>
          <a:bodyPr>
            <a:spAutoFit/>
          </a:bodyPr>
          <a:lstStyle/>
          <a:p>
            <a:r>
              <a:rPr lang="en-US" sz="1600" b="1"/>
              <a:t>12		13		14</a:t>
            </a:r>
          </a:p>
        </p:txBody>
      </p:sp>
      <p:graphicFrame>
        <p:nvGraphicFramePr>
          <p:cNvPr id="17" name="Object 6"/>
          <p:cNvGraphicFramePr>
            <a:graphicFrameLocks noChangeAspect="1"/>
          </p:cNvGraphicFramePr>
          <p:nvPr/>
        </p:nvGraphicFramePr>
        <p:xfrm>
          <a:off x="3276600" y="1890713"/>
          <a:ext cx="1096963" cy="319087"/>
        </p:xfrm>
        <a:graphic>
          <a:graphicData uri="http://schemas.openxmlformats.org/presentationml/2006/ole">
            <mc:AlternateContent xmlns:mc="http://schemas.openxmlformats.org/markup-compatibility/2006">
              <mc:Choice xmlns:v="urn:schemas-microsoft-com:vml" Requires="v">
                <p:oleObj spid="_x0000_s7303" name="Equation" r:id="rId3" imgW="532937" imgH="177646" progId="Equation.3">
                  <p:embed/>
                </p:oleObj>
              </mc:Choice>
              <mc:Fallback>
                <p:oleObj name="Equation" r:id="rId3" imgW="532937" imgH="177646" progId="Equation.3">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890713"/>
                        <a:ext cx="1096963" cy="31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Straight Connector 17"/>
          <p:cNvCxnSpPr/>
          <p:nvPr/>
        </p:nvCxnSpPr>
        <p:spPr>
          <a:xfrm rot="5400000">
            <a:off x="3771900" y="30099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3238500" y="30099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362200" y="3352800"/>
            <a:ext cx="1066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562100" y="3695700"/>
            <a:ext cx="175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886200" y="3352800"/>
            <a:ext cx="1066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3771900" y="3695700"/>
            <a:ext cx="175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657600" y="4038600"/>
            <a:ext cx="243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33800" y="4876800"/>
            <a:ext cx="1143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733800" y="4267200"/>
            <a:ext cx="9144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38400" y="4419600"/>
            <a:ext cx="12954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33800" y="3657600"/>
            <a:ext cx="6858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895600" y="3505200"/>
            <a:ext cx="8382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895600" y="3810000"/>
            <a:ext cx="8382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33800" y="3048000"/>
            <a:ext cx="2286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429000" y="3124200"/>
            <a:ext cx="3048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7172" name="Object 34"/>
          <p:cNvGraphicFramePr>
            <a:graphicFrameLocks noChangeAspect="1"/>
          </p:cNvGraphicFramePr>
          <p:nvPr/>
        </p:nvGraphicFramePr>
        <p:xfrm>
          <a:off x="6143625" y="3505200"/>
          <a:ext cx="2314575" cy="1354138"/>
        </p:xfrm>
        <a:graphic>
          <a:graphicData uri="http://schemas.openxmlformats.org/presentationml/2006/ole">
            <mc:AlternateContent xmlns:mc="http://schemas.openxmlformats.org/markup-compatibility/2006">
              <mc:Choice xmlns:v="urn:schemas-microsoft-com:vml" Requires="v">
                <p:oleObj spid="_x0000_s7304" name="Equation" r:id="rId5" imgW="1040948" imgH="609336" progId="Equation.3">
                  <p:embed/>
                </p:oleObj>
              </mc:Choice>
              <mc:Fallback>
                <p:oleObj name="Equation" r:id="rId5" imgW="1040948" imgH="609336" progId="Equation.3">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3625" y="3505200"/>
                        <a:ext cx="2314575" cy="135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02" name="Slide Number Placeholder 33"/>
          <p:cNvSpPr>
            <a:spLocks noGrp="1"/>
          </p:cNvSpPr>
          <p:nvPr>
            <p:ph type="sldNum" sz="quarter" idx="12"/>
          </p:nvPr>
        </p:nvSpPr>
        <p:spPr>
          <a:noFill/>
        </p:spPr>
        <p:txBody>
          <a:bodyPr/>
          <a:lstStyle/>
          <a:p>
            <a:fld id="{4CED93B2-0F8F-4412-9D70-9BE1B5BF5848}" type="slidenum">
              <a:rPr lang="en-US" smtClean="0"/>
              <a:pPr/>
              <a:t>43</a:t>
            </a:fld>
            <a:endParaRPr lang="en-US" smtClean="0"/>
          </a:p>
        </p:txBody>
      </p:sp>
      <p:sp>
        <p:nvSpPr>
          <p:cNvPr id="7203" name="Footer Placeholder 35"/>
          <p:cNvSpPr>
            <a:spLocks noGrp="1"/>
          </p:cNvSpPr>
          <p:nvPr>
            <p:ph type="ftr" sz="quarter" idx="11"/>
          </p:nvPr>
        </p:nvSpPr>
        <p:spPr>
          <a:noFill/>
        </p:spPr>
        <p:txBody>
          <a:bodyPr/>
          <a:lstStyle/>
          <a:p>
            <a:r>
              <a:rPr lang="de-DE" smtClean="0"/>
              <a:t>IE 563  Dr. Erin Gerber, P.E.,  UofL</a:t>
            </a:r>
            <a:endParaRPr lang="en-US" smtClean="0"/>
          </a:p>
        </p:txBody>
      </p:sp>
      <p:graphicFrame>
        <p:nvGraphicFramePr>
          <p:cNvPr id="36" name="Object 35"/>
          <p:cNvGraphicFramePr>
            <a:graphicFrameLocks noChangeAspect="1"/>
          </p:cNvGraphicFramePr>
          <p:nvPr/>
        </p:nvGraphicFramePr>
        <p:xfrm>
          <a:off x="447964" y="5715000"/>
          <a:ext cx="8315036" cy="902619"/>
        </p:xfrm>
        <a:graphic>
          <a:graphicData uri="http://schemas.openxmlformats.org/presentationml/2006/ole">
            <mc:AlternateContent xmlns:mc="http://schemas.openxmlformats.org/markup-compatibility/2006">
              <mc:Choice xmlns:v="urn:schemas-microsoft-com:vml" Requires="v">
                <p:oleObj spid="_x0000_s7305" name="Equation" r:id="rId7" imgW="3860800" imgH="419100" progId="Equation.3">
                  <p:embed/>
                </p:oleObj>
              </mc:Choice>
              <mc:Fallback>
                <p:oleObj name="Equation" r:id="rId7" imgW="3860800" imgH="419100" progId="Equation.3">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64" y="5715000"/>
                        <a:ext cx="8315036" cy="902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990600"/>
            <a:ext cx="8686800" cy="1371600"/>
          </a:xfrm>
          <a:prstGeom prst="rect">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96" name="Title 1"/>
          <p:cNvSpPr>
            <a:spLocks noGrp="1"/>
          </p:cNvSpPr>
          <p:nvPr>
            <p:ph type="title"/>
          </p:nvPr>
        </p:nvSpPr>
        <p:spPr/>
        <p:txBody>
          <a:bodyPr/>
          <a:lstStyle/>
          <a:p>
            <a:pPr eaLnBrk="1" hangingPunct="1"/>
            <a:r>
              <a:rPr lang="en-US" smtClean="0"/>
              <a:t>Descriptive Statistics</a:t>
            </a:r>
          </a:p>
        </p:txBody>
      </p:sp>
      <p:sp>
        <p:nvSpPr>
          <p:cNvPr id="3" name="Content Placeholder 2"/>
          <p:cNvSpPr>
            <a:spLocks noGrp="1"/>
          </p:cNvSpPr>
          <p:nvPr>
            <p:ph idx="1"/>
          </p:nvPr>
        </p:nvSpPr>
        <p:spPr>
          <a:xfrm>
            <a:off x="381000" y="1066800"/>
            <a:ext cx="8534400" cy="5105400"/>
          </a:xfrm>
        </p:spPr>
        <p:txBody>
          <a:bodyPr/>
          <a:lstStyle/>
          <a:p>
            <a:pPr eaLnBrk="1" hangingPunct="1">
              <a:defRPr/>
            </a:pPr>
            <a:r>
              <a:rPr lang="en-US" sz="2400" dirty="0" smtClean="0">
                <a:latin typeface="+mj-lt"/>
              </a:rPr>
              <a:t>The </a:t>
            </a:r>
            <a:r>
              <a:rPr lang="en-US" sz="2400" b="1" dirty="0" smtClean="0">
                <a:solidFill>
                  <a:schemeClr val="accent6"/>
                </a:solidFill>
                <a:latin typeface="+mj-lt"/>
              </a:rPr>
              <a:t>median</a:t>
            </a:r>
            <a:r>
              <a:rPr lang="en-US" sz="2400" b="1" dirty="0" smtClean="0">
                <a:latin typeface="+mj-lt"/>
              </a:rPr>
              <a:t> </a:t>
            </a:r>
            <a:r>
              <a:rPr lang="en-US" sz="2400" dirty="0" smtClean="0">
                <a:latin typeface="+mj-lt"/>
              </a:rPr>
              <a:t>is a measure of central tendency that divides the data into two equal parts, half below the median and half above.</a:t>
            </a:r>
          </a:p>
          <a:p>
            <a:pPr eaLnBrk="1" hangingPunct="1">
              <a:defRPr/>
            </a:pPr>
            <a:endParaRPr lang="en-US" sz="2400" dirty="0" smtClean="0">
              <a:latin typeface="+mj-lt"/>
            </a:endParaRPr>
          </a:p>
          <a:p>
            <a:pPr eaLnBrk="1" hangingPunct="1">
              <a:defRPr/>
            </a:pPr>
            <a:r>
              <a:rPr lang="en-US" sz="2400" dirty="0" smtClean="0">
                <a:latin typeface="+mj-lt"/>
              </a:rPr>
              <a:t>Sort data from smallest to largest observation</a:t>
            </a:r>
          </a:p>
          <a:p>
            <a:pPr eaLnBrk="1" hangingPunct="1">
              <a:defRPr/>
            </a:pPr>
            <a:r>
              <a:rPr lang="en-US" sz="2400" dirty="0" smtClean="0">
                <a:latin typeface="+mj-lt"/>
              </a:rPr>
              <a:t>If n is odd, then the median is the </a:t>
            </a:r>
            <a:r>
              <a:rPr lang="en-US" sz="2400" dirty="0" err="1" smtClean="0">
                <a:latin typeface="+mj-lt"/>
              </a:rPr>
              <a:t>rounddown</a:t>
            </a:r>
            <a:r>
              <a:rPr lang="en-US" sz="2400" dirty="0" smtClean="0">
                <a:latin typeface="+mj-lt"/>
              </a:rPr>
              <a:t>(n/2) +1 observation</a:t>
            </a:r>
          </a:p>
          <a:p>
            <a:pPr eaLnBrk="1" hangingPunct="1">
              <a:defRPr/>
            </a:pPr>
            <a:r>
              <a:rPr lang="en-US" sz="2400" dirty="0" smtClean="0">
                <a:latin typeface="+mj-lt"/>
              </a:rPr>
              <a:t>If n is even, then the median is </a:t>
            </a:r>
            <a:r>
              <a:rPr lang="en-US" sz="2400" u="sng" dirty="0" smtClean="0">
                <a:latin typeface="+mj-lt"/>
              </a:rPr>
              <a:t>halfway</a:t>
            </a:r>
            <a:r>
              <a:rPr lang="en-US" sz="2400" dirty="0" smtClean="0">
                <a:latin typeface="+mj-lt"/>
              </a:rPr>
              <a:t> between the n/2 and (n/2)+1 observations.</a:t>
            </a:r>
          </a:p>
          <a:p>
            <a:pPr eaLnBrk="1" hangingPunct="1">
              <a:buNone/>
              <a:defRPr/>
            </a:pPr>
            <a:endParaRPr lang="en-US" sz="2400" dirty="0" smtClean="0">
              <a:latin typeface="+mj-lt"/>
            </a:endParaRPr>
          </a:p>
          <a:p>
            <a:pPr eaLnBrk="1" hangingPunct="1">
              <a:buNone/>
              <a:defRPr/>
            </a:pPr>
            <a:r>
              <a:rPr lang="en-US" sz="2400" dirty="0" smtClean="0">
                <a:latin typeface="+mj-lt"/>
              </a:rPr>
              <a:t>	12.3  12.6  12.6  12.9  13.1  13.4  13.4  13.6</a:t>
            </a:r>
          </a:p>
          <a:p>
            <a:pPr eaLnBrk="1" hangingPunct="1">
              <a:defRPr/>
            </a:pPr>
            <a:endParaRPr lang="en-US" sz="2400" dirty="0" smtClean="0">
              <a:latin typeface="+mj-lt"/>
            </a:endParaRPr>
          </a:p>
        </p:txBody>
      </p:sp>
      <p:sp>
        <p:nvSpPr>
          <p:cNvPr id="5" name="Up Arrow 4"/>
          <p:cNvSpPr/>
          <p:nvPr/>
        </p:nvSpPr>
        <p:spPr>
          <a:xfrm>
            <a:off x="3733800" y="5638800"/>
            <a:ext cx="228600"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99" name="TextBox 5"/>
          <p:cNvSpPr txBox="1">
            <a:spLocks noChangeArrowheads="1"/>
          </p:cNvSpPr>
          <p:nvPr/>
        </p:nvSpPr>
        <p:spPr bwMode="auto">
          <a:xfrm>
            <a:off x="2895600" y="6248400"/>
            <a:ext cx="2971800" cy="461963"/>
          </a:xfrm>
          <a:prstGeom prst="rect">
            <a:avLst/>
          </a:prstGeom>
          <a:noFill/>
          <a:ln w="9525">
            <a:noFill/>
            <a:miter lim="800000"/>
            <a:headEnd/>
            <a:tailEnd/>
          </a:ln>
        </p:spPr>
        <p:txBody>
          <a:bodyPr>
            <a:spAutoFit/>
          </a:bodyPr>
          <a:lstStyle/>
          <a:p>
            <a:r>
              <a:rPr lang="en-US" sz="2400" dirty="0"/>
              <a:t>Median = </a:t>
            </a:r>
            <a:r>
              <a:rPr lang="en-US" sz="2400" dirty="0" smtClean="0"/>
              <a:t>13.0 </a:t>
            </a:r>
            <a:r>
              <a:rPr lang="en-US" sz="2400" dirty="0"/>
              <a:t>cm</a:t>
            </a:r>
          </a:p>
        </p:txBody>
      </p:sp>
      <p:graphicFrame>
        <p:nvGraphicFramePr>
          <p:cNvPr id="8194" name="Object 2"/>
          <p:cNvGraphicFramePr>
            <a:graphicFrameLocks noChangeAspect="1"/>
          </p:cNvGraphicFramePr>
          <p:nvPr/>
        </p:nvGraphicFramePr>
        <p:xfrm>
          <a:off x="2286000" y="6248400"/>
          <a:ext cx="693738" cy="482600"/>
        </p:xfrm>
        <a:graphic>
          <a:graphicData uri="http://schemas.openxmlformats.org/presentationml/2006/ole">
            <mc:AlternateContent xmlns:mc="http://schemas.openxmlformats.org/markup-compatibility/2006">
              <mc:Choice xmlns:v="urn:schemas-microsoft-com:vml" Requires="v">
                <p:oleObj spid="_x0000_s8238" name="Equation" r:id="rId4" imgW="253670" imgH="177569" progId="Equation.3">
                  <p:embed/>
                </p:oleObj>
              </mc:Choice>
              <mc:Fallback>
                <p:oleObj name="Equation" r:id="rId4" imgW="253670" imgH="177569"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6248400"/>
                        <a:ext cx="69373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0" name="Slide Number Placeholder 8"/>
          <p:cNvSpPr>
            <a:spLocks noGrp="1"/>
          </p:cNvSpPr>
          <p:nvPr>
            <p:ph type="sldNum" sz="quarter" idx="12"/>
          </p:nvPr>
        </p:nvSpPr>
        <p:spPr>
          <a:noFill/>
        </p:spPr>
        <p:txBody>
          <a:bodyPr/>
          <a:lstStyle/>
          <a:p>
            <a:fld id="{999B66BB-9580-4F49-8DC3-EF5927941DD5}" type="slidenum">
              <a:rPr lang="en-US" smtClean="0"/>
              <a:pPr/>
              <a:t>44</a:t>
            </a:fld>
            <a:endParaRPr lang="en-US" smtClean="0"/>
          </a:p>
        </p:txBody>
      </p:sp>
      <p:sp>
        <p:nvSpPr>
          <p:cNvPr id="8201" name="Footer Placeholder 9"/>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smtClean="0"/>
              <a:t>Descriptive Statistics</a:t>
            </a:r>
          </a:p>
        </p:txBody>
      </p:sp>
      <p:sp>
        <p:nvSpPr>
          <p:cNvPr id="65539" name="Rectangle 4"/>
          <p:cNvSpPr>
            <a:spLocks noChangeArrowheads="1"/>
          </p:cNvSpPr>
          <p:nvPr/>
        </p:nvSpPr>
        <p:spPr bwMode="auto">
          <a:xfrm>
            <a:off x="0" y="6019800"/>
            <a:ext cx="9144000" cy="457200"/>
          </a:xfrm>
          <a:prstGeom prst="rect">
            <a:avLst/>
          </a:prstGeom>
          <a:noFill/>
          <a:ln w="9525">
            <a:noFill/>
            <a:miter lim="800000"/>
            <a:headEnd/>
            <a:tailEnd/>
          </a:ln>
        </p:spPr>
        <p:txBody>
          <a:bodyPr>
            <a:spAutoFit/>
          </a:bodyPr>
          <a:lstStyle/>
          <a:p>
            <a:pPr>
              <a:spcBef>
                <a:spcPct val="50000"/>
              </a:spcBef>
            </a:pPr>
            <a:r>
              <a:rPr lang="en-US" sz="2400" b="1">
                <a:solidFill>
                  <a:srgbClr val="009900"/>
                </a:solidFill>
              </a:rPr>
              <a:t>Figure 6-11</a:t>
            </a:r>
            <a:r>
              <a:rPr lang="en-US" sz="2400" b="1">
                <a:solidFill>
                  <a:srgbClr val="000000"/>
                </a:solidFill>
              </a:rPr>
              <a:t> </a:t>
            </a:r>
            <a:r>
              <a:rPr lang="en-US" sz="2400">
                <a:solidFill>
                  <a:srgbClr val="000000"/>
                </a:solidFill>
              </a:rPr>
              <a:t>Histograms for symmetric and skewed distributions. </a:t>
            </a:r>
            <a:endParaRPr lang="en-US">
              <a:solidFill>
                <a:srgbClr val="000000"/>
              </a:solidFill>
              <a:latin typeface="Times New Roman PS" charset="0"/>
            </a:endParaRPr>
          </a:p>
        </p:txBody>
      </p:sp>
      <p:sp>
        <p:nvSpPr>
          <p:cNvPr id="65540" name="Text Box 7"/>
          <p:cNvSpPr txBox="1">
            <a:spLocks noChangeArrowheads="1"/>
          </p:cNvSpPr>
          <p:nvPr/>
        </p:nvSpPr>
        <p:spPr bwMode="auto">
          <a:xfrm>
            <a:off x="304800" y="1568450"/>
            <a:ext cx="8610600" cy="830263"/>
          </a:xfrm>
          <a:prstGeom prst="rect">
            <a:avLst/>
          </a:prstGeom>
          <a:noFill/>
          <a:ln w="9525">
            <a:noFill/>
            <a:miter lim="800000"/>
            <a:headEnd/>
            <a:tailEnd/>
          </a:ln>
        </p:spPr>
        <p:txBody>
          <a:bodyPr>
            <a:spAutoFit/>
          </a:bodyPr>
          <a:lstStyle/>
          <a:p>
            <a:pPr marL="336550" indent="-336550">
              <a:spcBef>
                <a:spcPct val="50000"/>
              </a:spcBef>
              <a:buFontTx/>
              <a:buChar char="•"/>
            </a:pPr>
            <a:r>
              <a:rPr lang="en-US" sz="2400"/>
              <a:t>Relationship between mean and median helps determine if distribution is symmetric or skewed</a:t>
            </a:r>
          </a:p>
        </p:txBody>
      </p:sp>
      <p:pic>
        <p:nvPicPr>
          <p:cNvPr id="65541" name="Picture 1" descr="fig_06_11.jpg"/>
          <p:cNvPicPr>
            <a:picLocks noChangeAspect="1"/>
          </p:cNvPicPr>
          <p:nvPr>
            <p:custDataLst>
              <p:tags r:id="rId1"/>
            </p:custDataLst>
          </p:nvPr>
        </p:nvPicPr>
        <p:blipFill>
          <a:blip r:embed="rId4" cstate="print"/>
          <a:srcRect/>
          <a:stretch>
            <a:fillRect/>
          </a:stretch>
        </p:blipFill>
        <p:spPr bwMode="auto">
          <a:xfrm>
            <a:off x="152400" y="3130550"/>
            <a:ext cx="8839200" cy="2203450"/>
          </a:xfrm>
          <a:prstGeom prst="rect">
            <a:avLst/>
          </a:prstGeom>
          <a:noFill/>
          <a:ln w="9525">
            <a:noFill/>
            <a:miter lim="800000"/>
            <a:headEnd/>
            <a:tailEnd/>
          </a:ln>
        </p:spPr>
      </p:pic>
      <p:sp>
        <p:nvSpPr>
          <p:cNvPr id="65542" name="Slide Number Placeholder 5"/>
          <p:cNvSpPr>
            <a:spLocks noGrp="1"/>
          </p:cNvSpPr>
          <p:nvPr>
            <p:ph type="sldNum" sz="quarter" idx="12"/>
          </p:nvPr>
        </p:nvSpPr>
        <p:spPr>
          <a:noFill/>
        </p:spPr>
        <p:txBody>
          <a:bodyPr/>
          <a:lstStyle/>
          <a:p>
            <a:fld id="{DB65151A-371F-40B6-9E31-DB88F776F9D0}" type="slidenum">
              <a:rPr lang="en-US" smtClean="0"/>
              <a:pPr/>
              <a:t>45</a:t>
            </a:fld>
            <a:endParaRPr lang="en-US" smtClean="0"/>
          </a:p>
        </p:txBody>
      </p:sp>
      <p:sp>
        <p:nvSpPr>
          <p:cNvPr id="65543"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0"/>
            <a:ext cx="8458200" cy="1143000"/>
          </a:xfrm>
        </p:spPr>
        <p:txBody>
          <a:bodyPr/>
          <a:lstStyle/>
          <a:p>
            <a:pPr eaLnBrk="1" hangingPunct="1"/>
            <a:r>
              <a:rPr lang="en-US" smtClean="0"/>
              <a:t>Descriptive Statistics in Minitab</a:t>
            </a:r>
          </a:p>
        </p:txBody>
      </p:sp>
      <p:sp>
        <p:nvSpPr>
          <p:cNvPr id="66563" name="Rectangle 3"/>
          <p:cNvSpPr>
            <a:spLocks noGrp="1" noChangeArrowheads="1"/>
          </p:cNvSpPr>
          <p:nvPr>
            <p:ph type="body" idx="1"/>
          </p:nvPr>
        </p:nvSpPr>
        <p:spPr>
          <a:xfrm>
            <a:off x="304800" y="2362200"/>
            <a:ext cx="5410200" cy="1295400"/>
          </a:xfrm>
        </p:spPr>
        <p:txBody>
          <a:bodyPr/>
          <a:lstStyle/>
          <a:p>
            <a:pPr eaLnBrk="1" hangingPunct="1">
              <a:lnSpc>
                <a:spcPct val="90000"/>
              </a:lnSpc>
              <a:buFont typeface="Wingdings" pitchFamily="2" charset="2"/>
              <a:buNone/>
            </a:pPr>
            <a:r>
              <a:rPr lang="en-US" sz="2800" smtClean="0"/>
              <a:t>Enter data in single column</a:t>
            </a:r>
          </a:p>
          <a:p>
            <a:pPr eaLnBrk="1" hangingPunct="1">
              <a:lnSpc>
                <a:spcPct val="90000"/>
              </a:lnSpc>
              <a:buFont typeface="Wingdings" pitchFamily="2" charset="2"/>
              <a:buNone/>
            </a:pPr>
            <a:endParaRPr lang="en-US" sz="2800" smtClean="0"/>
          </a:p>
          <a:p>
            <a:pPr eaLnBrk="1" hangingPunct="1">
              <a:lnSpc>
                <a:spcPct val="90000"/>
              </a:lnSpc>
              <a:buFontTx/>
              <a:buNone/>
            </a:pPr>
            <a:endParaRPr lang="en-US" sz="2800" smtClean="0"/>
          </a:p>
          <a:p>
            <a:pPr eaLnBrk="1" hangingPunct="1">
              <a:lnSpc>
                <a:spcPct val="90000"/>
              </a:lnSpc>
              <a:buFont typeface="Wingdings" pitchFamily="2" charset="2"/>
              <a:buChar char="Ø"/>
            </a:pPr>
            <a:endParaRPr lang="en-US" sz="2800" smtClean="0"/>
          </a:p>
          <a:p>
            <a:pPr eaLnBrk="1" hangingPunct="1">
              <a:lnSpc>
                <a:spcPct val="90000"/>
              </a:lnSpc>
              <a:buFontTx/>
              <a:buNone/>
            </a:pPr>
            <a:endParaRPr lang="en-US" sz="3600" smtClean="0"/>
          </a:p>
        </p:txBody>
      </p:sp>
      <p:sp>
        <p:nvSpPr>
          <p:cNvPr id="66565" name="Slide Number Placeholder 4"/>
          <p:cNvSpPr>
            <a:spLocks noGrp="1"/>
          </p:cNvSpPr>
          <p:nvPr>
            <p:ph type="sldNum" sz="quarter" idx="12"/>
          </p:nvPr>
        </p:nvSpPr>
        <p:spPr>
          <a:noFill/>
        </p:spPr>
        <p:txBody>
          <a:bodyPr/>
          <a:lstStyle/>
          <a:p>
            <a:fld id="{F98B6A53-2B22-4F81-B453-8AFB36F11787}" type="slidenum">
              <a:rPr lang="en-US" smtClean="0"/>
              <a:pPr/>
              <a:t>46</a:t>
            </a:fld>
            <a:endParaRPr lang="en-US" smtClean="0"/>
          </a:p>
        </p:txBody>
      </p:sp>
      <p:sp>
        <p:nvSpPr>
          <p:cNvPr id="66566" name="Footer Placeholder 5"/>
          <p:cNvSpPr>
            <a:spLocks noGrp="1"/>
          </p:cNvSpPr>
          <p:nvPr>
            <p:ph type="ftr" sz="quarter" idx="11"/>
          </p:nvPr>
        </p:nvSpPr>
        <p:spPr>
          <a:noFill/>
        </p:spPr>
        <p:txBody>
          <a:bodyPr/>
          <a:lstStyle/>
          <a:p>
            <a:r>
              <a:rPr lang="de-DE" smtClean="0"/>
              <a:t>IE 563  Dr. Erin Gerber, P.E.,  UofL</a:t>
            </a:r>
            <a:endParaRPr lang="en-US" smtClean="0"/>
          </a:p>
        </p:txBody>
      </p:sp>
      <p:pic>
        <p:nvPicPr>
          <p:cNvPr id="3" name="Picture 2"/>
          <p:cNvPicPr>
            <a:picLocks noChangeAspect="1"/>
          </p:cNvPicPr>
          <p:nvPr/>
        </p:nvPicPr>
        <p:blipFill rotWithShape="1">
          <a:blip r:embed="rId3"/>
          <a:srcRect t="2450" r="82140" b="40465"/>
          <a:stretch/>
        </p:blipFill>
        <p:spPr>
          <a:xfrm>
            <a:off x="5334000" y="1143000"/>
            <a:ext cx="3124200" cy="5367234"/>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1"/>
          <p:cNvPicPr>
            <a:picLocks noChangeAspect="1" noChangeArrowheads="1"/>
          </p:cNvPicPr>
          <p:nvPr/>
        </p:nvPicPr>
        <p:blipFill>
          <a:blip r:embed="rId3" cstate="print"/>
          <a:srcRect/>
          <a:stretch>
            <a:fillRect/>
          </a:stretch>
        </p:blipFill>
        <p:spPr bwMode="auto">
          <a:xfrm>
            <a:off x="4953000" y="1162050"/>
            <a:ext cx="4029075" cy="4248150"/>
          </a:xfrm>
          <a:prstGeom prst="rect">
            <a:avLst/>
          </a:prstGeom>
          <a:noFill/>
          <a:ln w="9525">
            <a:noFill/>
            <a:miter lim="800000"/>
            <a:headEnd/>
            <a:tailEnd/>
          </a:ln>
          <a:effectLst/>
        </p:spPr>
      </p:pic>
      <p:sp>
        <p:nvSpPr>
          <p:cNvPr id="67587" name="Rectangle 2"/>
          <p:cNvSpPr>
            <a:spLocks noGrp="1" noChangeArrowheads="1"/>
          </p:cNvSpPr>
          <p:nvPr>
            <p:ph type="title"/>
          </p:nvPr>
        </p:nvSpPr>
        <p:spPr>
          <a:xfrm>
            <a:off x="457200" y="0"/>
            <a:ext cx="8458200" cy="1143000"/>
          </a:xfrm>
        </p:spPr>
        <p:txBody>
          <a:bodyPr/>
          <a:lstStyle/>
          <a:p>
            <a:pPr eaLnBrk="1" hangingPunct="1"/>
            <a:r>
              <a:rPr lang="en-US" smtClean="0"/>
              <a:t>Descriptive Statistics in Minitab</a:t>
            </a:r>
          </a:p>
        </p:txBody>
      </p:sp>
      <p:sp>
        <p:nvSpPr>
          <p:cNvPr id="67588" name="Rectangle 3"/>
          <p:cNvSpPr>
            <a:spLocks noGrp="1" noChangeArrowheads="1"/>
          </p:cNvSpPr>
          <p:nvPr>
            <p:ph type="body" idx="1"/>
          </p:nvPr>
        </p:nvSpPr>
        <p:spPr>
          <a:xfrm>
            <a:off x="76200" y="1066800"/>
            <a:ext cx="4648200" cy="3733800"/>
          </a:xfrm>
        </p:spPr>
        <p:txBody>
          <a:bodyPr/>
          <a:lstStyle/>
          <a:p>
            <a:pPr eaLnBrk="1" hangingPunct="1">
              <a:lnSpc>
                <a:spcPct val="90000"/>
              </a:lnSpc>
              <a:buFont typeface="Wingdings" pitchFamily="2" charset="2"/>
              <a:buChar char="Ø"/>
            </a:pPr>
            <a:r>
              <a:rPr lang="en-US" sz="2400" smtClean="0"/>
              <a:t>Stat</a:t>
            </a:r>
          </a:p>
          <a:p>
            <a:pPr lvl="1" eaLnBrk="1" hangingPunct="1">
              <a:lnSpc>
                <a:spcPct val="90000"/>
              </a:lnSpc>
              <a:buFont typeface="Wingdings" pitchFamily="2" charset="2"/>
              <a:buChar char="Ø"/>
            </a:pPr>
            <a:r>
              <a:rPr lang="en-US" sz="2400" smtClean="0"/>
              <a:t>Basic Statistics</a:t>
            </a:r>
          </a:p>
          <a:p>
            <a:pPr lvl="2" eaLnBrk="1" hangingPunct="1">
              <a:lnSpc>
                <a:spcPct val="90000"/>
              </a:lnSpc>
              <a:buFont typeface="Wingdings" pitchFamily="2" charset="2"/>
              <a:buChar char="Ø"/>
            </a:pPr>
            <a:r>
              <a:rPr lang="en-US" smtClean="0"/>
              <a:t>Display Descriptive Statistics</a:t>
            </a:r>
          </a:p>
          <a:p>
            <a:pPr lvl="4" eaLnBrk="1" hangingPunct="1">
              <a:lnSpc>
                <a:spcPct val="90000"/>
              </a:lnSpc>
              <a:buFontTx/>
              <a:buNone/>
            </a:pPr>
            <a:r>
              <a:rPr lang="en-US" sz="2400" smtClean="0"/>
              <a:t>Enter Column</a:t>
            </a:r>
          </a:p>
          <a:p>
            <a:pPr lvl="4" eaLnBrk="1" hangingPunct="1">
              <a:lnSpc>
                <a:spcPct val="90000"/>
              </a:lnSpc>
              <a:buFontTx/>
              <a:buNone/>
            </a:pPr>
            <a:r>
              <a:rPr lang="en-US" sz="2400" smtClean="0"/>
              <a:t>Choose Statistics</a:t>
            </a:r>
          </a:p>
          <a:p>
            <a:pPr eaLnBrk="1" hangingPunct="1">
              <a:lnSpc>
                <a:spcPct val="90000"/>
              </a:lnSpc>
              <a:buFontTx/>
              <a:buNone/>
            </a:pPr>
            <a:endParaRPr lang="en-US" sz="2400" smtClean="0"/>
          </a:p>
          <a:p>
            <a:pPr eaLnBrk="1" hangingPunct="1">
              <a:lnSpc>
                <a:spcPct val="90000"/>
              </a:lnSpc>
              <a:buFont typeface="Wingdings" pitchFamily="2" charset="2"/>
              <a:buChar char="Ø"/>
            </a:pPr>
            <a:endParaRPr lang="en-US" sz="2400" smtClean="0"/>
          </a:p>
          <a:p>
            <a:pPr eaLnBrk="1" hangingPunct="1">
              <a:lnSpc>
                <a:spcPct val="90000"/>
              </a:lnSpc>
              <a:buFontTx/>
              <a:buNone/>
            </a:pPr>
            <a:endParaRPr lang="en-US" smtClean="0"/>
          </a:p>
        </p:txBody>
      </p:sp>
      <p:sp>
        <p:nvSpPr>
          <p:cNvPr id="7" name="Up Arrow 6"/>
          <p:cNvSpPr/>
          <p:nvPr/>
        </p:nvSpPr>
        <p:spPr>
          <a:xfrm rot="2780889">
            <a:off x="5942807" y="1781969"/>
            <a:ext cx="392112" cy="1219200"/>
          </a:xfrm>
          <a:prstGeom prst="upArrow">
            <a:avLst/>
          </a:prstGeom>
          <a:solidFill>
            <a:srgbClr val="CC00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592" name="Slide Number Placeholder 8"/>
          <p:cNvSpPr>
            <a:spLocks noGrp="1"/>
          </p:cNvSpPr>
          <p:nvPr>
            <p:ph type="sldNum" sz="quarter" idx="12"/>
          </p:nvPr>
        </p:nvSpPr>
        <p:spPr>
          <a:noFill/>
        </p:spPr>
        <p:txBody>
          <a:bodyPr/>
          <a:lstStyle/>
          <a:p>
            <a:fld id="{28C6AB23-6CAC-4A99-9B7C-06C7171E9843}" type="slidenum">
              <a:rPr lang="en-US" smtClean="0"/>
              <a:pPr/>
              <a:t>47</a:t>
            </a:fld>
            <a:endParaRPr lang="en-US" smtClean="0"/>
          </a:p>
        </p:txBody>
      </p:sp>
      <p:sp>
        <p:nvSpPr>
          <p:cNvPr id="67593" name="Footer Placeholder 9"/>
          <p:cNvSpPr>
            <a:spLocks noGrp="1"/>
          </p:cNvSpPr>
          <p:nvPr>
            <p:ph type="ftr" sz="quarter" idx="11"/>
          </p:nvPr>
        </p:nvSpPr>
        <p:spPr>
          <a:noFill/>
        </p:spPr>
        <p:txBody>
          <a:bodyPr/>
          <a:lstStyle/>
          <a:p>
            <a:r>
              <a:rPr lang="de-DE" smtClean="0"/>
              <a:t>IE 563  Dr. Erin Gerber, P.E.,  UofL</a:t>
            </a:r>
            <a:endParaRPr lang="en-US" smtClean="0"/>
          </a:p>
        </p:txBody>
      </p:sp>
      <p:pic>
        <p:nvPicPr>
          <p:cNvPr id="153602" name="Picture 2"/>
          <p:cNvPicPr>
            <a:picLocks noChangeAspect="1" noChangeArrowheads="1"/>
          </p:cNvPicPr>
          <p:nvPr/>
        </p:nvPicPr>
        <p:blipFill>
          <a:blip r:embed="rId4" cstate="print"/>
          <a:srcRect/>
          <a:stretch>
            <a:fillRect/>
          </a:stretch>
        </p:blipFill>
        <p:spPr bwMode="auto">
          <a:xfrm>
            <a:off x="609600" y="3422727"/>
            <a:ext cx="4543425" cy="3435273"/>
          </a:xfrm>
          <a:prstGeom prst="rect">
            <a:avLst/>
          </a:prstGeom>
          <a:noFill/>
          <a:ln w="9525">
            <a:noFill/>
            <a:miter lim="800000"/>
            <a:headEnd/>
            <a:tailEnd/>
          </a:ln>
          <a:effectLst/>
        </p:spPr>
      </p:pic>
      <p:sp>
        <p:nvSpPr>
          <p:cNvPr id="8" name="Up Arrow 7"/>
          <p:cNvSpPr/>
          <p:nvPr/>
        </p:nvSpPr>
        <p:spPr>
          <a:xfrm rot="4010542" flipH="1">
            <a:off x="5566140" y="3884019"/>
            <a:ext cx="376569" cy="2143819"/>
          </a:xfrm>
          <a:prstGeom prst="upArrow">
            <a:avLst/>
          </a:prstGeom>
          <a:solidFill>
            <a:srgbClr val="CC00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Statistics in Minitab</a:t>
            </a:r>
            <a:endParaRPr lang="en-US" dirty="0"/>
          </a:p>
        </p:txBody>
      </p:sp>
      <p:sp>
        <p:nvSpPr>
          <p:cNvPr id="3" name="Content Placeholder 2"/>
          <p:cNvSpPr>
            <a:spLocks noGrp="1"/>
          </p:cNvSpPr>
          <p:nvPr>
            <p:ph idx="1"/>
          </p:nvPr>
        </p:nvSpPr>
        <p:spPr>
          <a:xfrm>
            <a:off x="457200" y="1600200"/>
            <a:ext cx="8534400" cy="4525963"/>
          </a:xfrm>
        </p:spPr>
        <p:txBody>
          <a:bodyPr/>
          <a:lstStyle/>
          <a:p>
            <a:pPr>
              <a:buNone/>
            </a:pPr>
            <a:r>
              <a:rPr lang="en-US" sz="2400" b="1" dirty="0" smtClean="0">
                <a:latin typeface="Courier New" pitchFamily="49" charset="0"/>
                <a:cs typeface="Courier New" pitchFamily="49" charset="0"/>
              </a:rPr>
              <a:t>Descriptive Statistics: C1 </a:t>
            </a:r>
          </a:p>
          <a:p>
            <a:pPr>
              <a:buNone/>
            </a:pPr>
            <a:endParaRPr lang="en-US" sz="2400" b="1" dirty="0" smtClean="0">
              <a:latin typeface="Courier New" pitchFamily="49" charset="0"/>
              <a:cs typeface="Courier New" pitchFamily="49" charset="0"/>
            </a:endParaRPr>
          </a:p>
          <a:p>
            <a:pPr>
              <a:buNone/>
            </a:pPr>
            <a:r>
              <a:rPr lang="en-US" sz="2400" dirty="0" smtClean="0">
                <a:latin typeface="Courier New" pitchFamily="49" charset="0"/>
                <a:cs typeface="Courier New" pitchFamily="49" charset="0"/>
              </a:rPr>
              <a:t>          Total</a:t>
            </a:r>
          </a:p>
          <a:p>
            <a:pPr>
              <a:buNone/>
            </a:pPr>
            <a:r>
              <a:rPr lang="en-US" sz="2400" dirty="0" smtClean="0">
                <a:latin typeface="Courier New" pitchFamily="49" charset="0"/>
                <a:cs typeface="Courier New" pitchFamily="49" charset="0"/>
              </a:rPr>
              <a:t>Variable  Count    Mean  </a:t>
            </a:r>
            <a:r>
              <a:rPr lang="en-US" sz="2400" dirty="0" err="1" smtClean="0">
                <a:latin typeface="Courier New" pitchFamily="49" charset="0"/>
                <a:cs typeface="Courier New" pitchFamily="49" charset="0"/>
              </a:rPr>
              <a:t>StDev</a:t>
            </a:r>
            <a:r>
              <a:rPr lang="en-US" sz="2400" dirty="0" smtClean="0">
                <a:latin typeface="Courier New" pitchFamily="49" charset="0"/>
                <a:cs typeface="Courier New" pitchFamily="49" charset="0"/>
              </a:rPr>
              <a:t>  Median  Range</a:t>
            </a:r>
          </a:p>
          <a:p>
            <a:pPr>
              <a:buNone/>
            </a:pPr>
            <a:r>
              <a:rPr lang="en-US" sz="2400" dirty="0" smtClean="0">
                <a:latin typeface="Courier New" pitchFamily="49" charset="0"/>
                <a:cs typeface="Courier New" pitchFamily="49" charset="0"/>
              </a:rPr>
              <a:t>C1            8  13.000  0.478  13.000  1.300</a:t>
            </a:r>
          </a:p>
          <a:p>
            <a:endParaRPr lang="en-US" dirty="0"/>
          </a:p>
        </p:txBody>
      </p:sp>
      <p:sp>
        <p:nvSpPr>
          <p:cNvPr id="4" name="Footer Placeholder 3"/>
          <p:cNvSpPr>
            <a:spLocks noGrp="1"/>
          </p:cNvSpPr>
          <p:nvPr>
            <p:ph type="ftr" sz="quarter" idx="11"/>
          </p:nvPr>
        </p:nvSpPr>
        <p:spPr/>
        <p:txBody>
          <a:bodyPr/>
          <a:lstStyle/>
          <a:p>
            <a:pPr>
              <a:defRPr/>
            </a:pPr>
            <a:r>
              <a:rPr lang="de-DE" smtClean="0"/>
              <a:t>IE 563  Dr. Erin Gerber, P.E.,  UofL</a:t>
            </a:r>
            <a:endParaRPr lang="en-US"/>
          </a:p>
        </p:txBody>
      </p:sp>
      <p:sp>
        <p:nvSpPr>
          <p:cNvPr id="5" name="Slide Number Placeholder 4"/>
          <p:cNvSpPr>
            <a:spLocks noGrp="1"/>
          </p:cNvSpPr>
          <p:nvPr>
            <p:ph type="sldNum" sz="quarter" idx="12"/>
          </p:nvPr>
        </p:nvSpPr>
        <p:spPr/>
        <p:txBody>
          <a:bodyPr/>
          <a:lstStyle/>
          <a:p>
            <a:pPr>
              <a:defRPr/>
            </a:pPr>
            <a:fld id="{5EFF85D1-7DDD-45F6-86AA-DC2EBE48132F}" type="slidenum">
              <a:rPr lang="en-US" smtClean="0"/>
              <a:pPr>
                <a:defRPr/>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smtClean="0"/>
              <a:t>Descriptive Statistics</a:t>
            </a:r>
          </a:p>
        </p:txBody>
      </p:sp>
      <p:sp>
        <p:nvSpPr>
          <p:cNvPr id="69635" name="Content Placeholder 2"/>
          <p:cNvSpPr>
            <a:spLocks noGrp="1"/>
          </p:cNvSpPr>
          <p:nvPr>
            <p:ph idx="1"/>
          </p:nvPr>
        </p:nvSpPr>
        <p:spPr>
          <a:xfrm>
            <a:off x="304800" y="1219200"/>
            <a:ext cx="8534400" cy="4114800"/>
          </a:xfrm>
        </p:spPr>
        <p:txBody>
          <a:bodyPr/>
          <a:lstStyle/>
          <a:p>
            <a:pPr eaLnBrk="1" hangingPunct="1"/>
            <a:r>
              <a:rPr lang="en-US" sz="2400" smtClean="0"/>
              <a:t>Mean and variance DO NOT uniquely describe a distribution.  </a:t>
            </a:r>
          </a:p>
          <a:p>
            <a:pPr lvl="1" eaLnBrk="1" hangingPunct="1"/>
            <a:r>
              <a:rPr lang="en-US" sz="2000" u="sng" smtClean="0"/>
              <a:t>Different</a:t>
            </a:r>
            <a:r>
              <a:rPr lang="en-US" sz="2000" smtClean="0"/>
              <a:t> distributions can have the </a:t>
            </a:r>
            <a:r>
              <a:rPr lang="en-US" sz="2000" u="sng" smtClean="0"/>
              <a:t>same</a:t>
            </a:r>
            <a:r>
              <a:rPr lang="en-US" sz="2000" smtClean="0"/>
              <a:t> mean and variance</a:t>
            </a:r>
          </a:p>
          <a:p>
            <a:pPr eaLnBrk="1" hangingPunct="1"/>
            <a:r>
              <a:rPr lang="en-US" sz="2400" smtClean="0"/>
              <a:t>However they are simple, useful summaries of the probability distribution</a:t>
            </a:r>
            <a:endParaRPr lang="en-US" sz="2800" smtClean="0"/>
          </a:p>
          <a:p>
            <a:endParaRPr lang="en-US" sz="2800" smtClean="0"/>
          </a:p>
        </p:txBody>
      </p:sp>
      <p:pic>
        <p:nvPicPr>
          <p:cNvPr id="69636" name="Picture 1" descr="fig_03_06.jpg"/>
          <p:cNvPicPr>
            <a:picLocks noChangeAspect="1"/>
          </p:cNvPicPr>
          <p:nvPr>
            <p:custDataLst>
              <p:tags r:id="rId1"/>
            </p:custDataLst>
          </p:nvPr>
        </p:nvPicPr>
        <p:blipFill>
          <a:blip r:embed="rId3" cstate="print"/>
          <a:srcRect/>
          <a:stretch>
            <a:fillRect/>
          </a:stretch>
        </p:blipFill>
        <p:spPr bwMode="auto">
          <a:xfrm>
            <a:off x="498475" y="3657600"/>
            <a:ext cx="7959725" cy="2286000"/>
          </a:xfrm>
          <a:prstGeom prst="rect">
            <a:avLst/>
          </a:prstGeom>
          <a:noFill/>
          <a:ln w="9525">
            <a:noFill/>
            <a:miter lim="800000"/>
            <a:headEnd/>
            <a:tailEnd/>
          </a:ln>
        </p:spPr>
      </p:pic>
      <p:sp>
        <p:nvSpPr>
          <p:cNvPr id="69637" name="Slide Number Placeholder 4"/>
          <p:cNvSpPr>
            <a:spLocks noGrp="1"/>
          </p:cNvSpPr>
          <p:nvPr>
            <p:ph type="sldNum" sz="quarter" idx="12"/>
          </p:nvPr>
        </p:nvSpPr>
        <p:spPr>
          <a:noFill/>
        </p:spPr>
        <p:txBody>
          <a:bodyPr/>
          <a:lstStyle/>
          <a:p>
            <a:fld id="{60384783-9E17-4AB0-824E-6F5750B7B689}" type="slidenum">
              <a:rPr lang="en-US" smtClean="0"/>
              <a:pPr/>
              <a:t>49</a:t>
            </a:fld>
            <a:endParaRPr lang="en-US" smtClean="0"/>
          </a:p>
        </p:txBody>
      </p:sp>
      <p:sp>
        <p:nvSpPr>
          <p:cNvPr id="69638"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p:spPr>
        <p:txBody>
          <a:bodyPr/>
          <a:lstStyle/>
          <a:p>
            <a:pPr eaLnBrk="1" hangingPunct="1"/>
            <a:r>
              <a:rPr lang="en-US" smtClean="0"/>
              <a:t>What is Experimental Design?</a:t>
            </a:r>
          </a:p>
        </p:txBody>
      </p:sp>
      <p:sp>
        <p:nvSpPr>
          <p:cNvPr id="5125" name="Rectangle 3"/>
          <p:cNvSpPr>
            <a:spLocks noGrp="1" noChangeArrowheads="1"/>
          </p:cNvSpPr>
          <p:nvPr>
            <p:ph type="body" idx="1"/>
          </p:nvPr>
        </p:nvSpPr>
        <p:spPr>
          <a:xfrm>
            <a:off x="304800" y="1219200"/>
            <a:ext cx="8534400" cy="4114800"/>
          </a:xfrm>
        </p:spPr>
        <p:txBody>
          <a:bodyPr/>
          <a:lstStyle/>
          <a:p>
            <a:pPr eaLnBrk="1" hangingPunct="1">
              <a:defRPr/>
            </a:pPr>
            <a:r>
              <a:rPr lang="en-US" sz="2400" dirty="0" smtClean="0"/>
              <a:t>An </a:t>
            </a:r>
            <a:r>
              <a:rPr lang="en-US" sz="2400" b="1" dirty="0" smtClean="0">
                <a:solidFill>
                  <a:schemeClr val="accent6"/>
                </a:solidFill>
              </a:rPr>
              <a:t>experiment</a:t>
            </a:r>
            <a:r>
              <a:rPr lang="en-US" sz="2400" dirty="0" smtClean="0"/>
              <a:t> is a test, or a series of tests, in which purposeful changes are made to the controllable input variables of a process or system so that we may observe and identify the reasons for changes in the output response.</a:t>
            </a:r>
          </a:p>
          <a:p>
            <a:pPr eaLnBrk="1" hangingPunct="1">
              <a:defRPr/>
            </a:pPr>
            <a:endParaRPr lang="en-US" sz="2400" dirty="0" smtClean="0"/>
          </a:p>
          <a:p>
            <a:pPr eaLnBrk="1" hangingPunct="1">
              <a:defRPr/>
            </a:pPr>
            <a:r>
              <a:rPr lang="en-US" sz="2400" dirty="0" smtClean="0"/>
              <a:t>Make purposeful changes to </a:t>
            </a:r>
            <a:r>
              <a:rPr lang="en-US" sz="2400" b="1" dirty="0" smtClean="0">
                <a:solidFill>
                  <a:schemeClr val="accent2"/>
                </a:solidFill>
              </a:rPr>
              <a:t>factors</a:t>
            </a:r>
            <a:r>
              <a:rPr lang="en-US" sz="2400" dirty="0" smtClean="0"/>
              <a:t> (i.e. independent or controllable input variables) to determine affect on the </a:t>
            </a:r>
            <a:r>
              <a:rPr lang="en-US" sz="2400" b="1" dirty="0" smtClean="0">
                <a:solidFill>
                  <a:schemeClr val="accent6"/>
                </a:solidFill>
              </a:rPr>
              <a:t>response</a:t>
            </a:r>
            <a:r>
              <a:rPr lang="en-US" sz="2400" dirty="0" smtClean="0"/>
              <a:t> (i.e. dependent variables or output).</a:t>
            </a:r>
          </a:p>
          <a:p>
            <a:pPr eaLnBrk="1" hangingPunct="1">
              <a:defRPr/>
            </a:pPr>
            <a:endParaRPr lang="en-US" sz="2400" dirty="0" smtClean="0"/>
          </a:p>
          <a:p>
            <a:pPr eaLnBrk="1" hangingPunct="1">
              <a:defRPr/>
            </a:pPr>
            <a:r>
              <a:rPr lang="en-US" sz="2400" dirty="0" smtClean="0"/>
              <a:t>Determine which factors significantly affect the response.</a:t>
            </a:r>
          </a:p>
          <a:p>
            <a:pPr eaLnBrk="1" hangingPunct="1">
              <a:spcBef>
                <a:spcPts val="1800"/>
              </a:spcBef>
              <a:defRPr/>
            </a:pPr>
            <a:r>
              <a:rPr lang="en-US" sz="2400" dirty="0" smtClean="0"/>
              <a:t>Determine how significant factors affect the response.</a:t>
            </a:r>
          </a:p>
          <a:p>
            <a:pPr marL="0" indent="0" eaLnBrk="1" hangingPunct="1">
              <a:buFontTx/>
              <a:buNone/>
              <a:defRPr/>
            </a:pPr>
            <a:endParaRPr lang="en-US" sz="2400" dirty="0" smtClean="0"/>
          </a:p>
          <a:p>
            <a:pPr eaLnBrk="1" hangingPunct="1">
              <a:defRPr/>
            </a:pPr>
            <a:endParaRPr lang="en-US" sz="2400" dirty="0" smtClean="0"/>
          </a:p>
        </p:txBody>
      </p:sp>
      <p:sp>
        <p:nvSpPr>
          <p:cNvPr id="29700" name="Slide Number Placeholder 3"/>
          <p:cNvSpPr>
            <a:spLocks noGrp="1"/>
          </p:cNvSpPr>
          <p:nvPr>
            <p:ph type="sldNum" sz="quarter" idx="12"/>
          </p:nvPr>
        </p:nvSpPr>
        <p:spPr>
          <a:noFill/>
        </p:spPr>
        <p:txBody>
          <a:bodyPr/>
          <a:lstStyle/>
          <a:p>
            <a:fld id="{A94B8EBC-2A78-44B2-B281-2EAFFE9E7C06}" type="slidenum">
              <a:rPr lang="en-US" smtClean="0"/>
              <a:pPr/>
              <a:t>5</a:t>
            </a:fld>
            <a:endParaRPr lang="en-US" smtClean="0"/>
          </a:p>
        </p:txBody>
      </p:sp>
      <p:sp>
        <p:nvSpPr>
          <p:cNvPr id="6" name="Footer Placeholder 4"/>
          <p:cNvSpPr>
            <a:spLocks noGrp="1"/>
          </p:cNvSpPr>
          <p:nvPr>
            <p:ph type="ftr" sz="quarter" idx="11"/>
          </p:nvPr>
        </p:nvSpPr>
        <p:spPr>
          <a:xfrm>
            <a:off x="0" y="0"/>
            <a:ext cx="3810000" cy="476250"/>
          </a:xfrm>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457200" y="-228600"/>
            <a:ext cx="8229600" cy="1143000"/>
          </a:xfrm>
        </p:spPr>
        <p:txBody>
          <a:bodyPr/>
          <a:lstStyle/>
          <a:p>
            <a:pPr eaLnBrk="1" hangingPunct="1"/>
            <a:r>
              <a:rPr lang="en-US" dirty="0" smtClean="0"/>
              <a:t>Histograms</a:t>
            </a:r>
          </a:p>
        </p:txBody>
      </p:sp>
      <p:sp>
        <p:nvSpPr>
          <p:cNvPr id="3" name="Content Placeholder 2"/>
          <p:cNvSpPr>
            <a:spLocks noGrp="1"/>
          </p:cNvSpPr>
          <p:nvPr>
            <p:ph idx="1"/>
          </p:nvPr>
        </p:nvSpPr>
        <p:spPr>
          <a:xfrm>
            <a:off x="228600" y="838200"/>
            <a:ext cx="8839200" cy="2895600"/>
          </a:xfrm>
        </p:spPr>
        <p:txBody>
          <a:bodyPr/>
          <a:lstStyle/>
          <a:p>
            <a:pPr eaLnBrk="1" hangingPunct="1">
              <a:spcBef>
                <a:spcPts val="1200"/>
              </a:spcBef>
              <a:defRPr/>
            </a:pPr>
            <a:r>
              <a:rPr lang="en-US" sz="2000" dirty="0" smtClean="0">
                <a:latin typeface="+mj-lt"/>
              </a:rPr>
              <a:t>A </a:t>
            </a:r>
            <a:r>
              <a:rPr lang="en-US" sz="2000" dirty="0" smtClean="0">
                <a:solidFill>
                  <a:schemeClr val="accent2"/>
                </a:solidFill>
                <a:latin typeface="+mj-lt"/>
              </a:rPr>
              <a:t>frequency distribution </a:t>
            </a:r>
            <a:r>
              <a:rPr lang="en-US" sz="2000" dirty="0" smtClean="0">
                <a:latin typeface="+mj-lt"/>
              </a:rPr>
              <a:t>or</a:t>
            </a:r>
            <a:r>
              <a:rPr lang="en-US" sz="2000" dirty="0" smtClean="0">
                <a:solidFill>
                  <a:schemeClr val="accent2"/>
                </a:solidFill>
                <a:latin typeface="+mj-lt"/>
              </a:rPr>
              <a:t> histogram</a:t>
            </a:r>
            <a:r>
              <a:rPr lang="en-US" sz="2000" dirty="0" smtClean="0">
                <a:latin typeface="+mj-lt"/>
              </a:rPr>
              <a:t> helps us visualize the general shape of the distribution</a:t>
            </a:r>
          </a:p>
          <a:p>
            <a:pPr marL="342900" lvl="1" indent="-342900" eaLnBrk="1" hangingPunct="1">
              <a:spcBef>
                <a:spcPts val="1200"/>
              </a:spcBef>
              <a:buFontTx/>
              <a:buChar char="•"/>
              <a:defRPr/>
            </a:pPr>
            <a:r>
              <a:rPr lang="en-US" sz="2000" dirty="0" smtClean="0"/>
              <a:t>To construct a frequency distribution, divide the range of the data into intervals of equal width, which are usually called </a:t>
            </a:r>
            <a:r>
              <a:rPr lang="en-US" sz="2000" dirty="0" smtClean="0">
                <a:solidFill>
                  <a:schemeClr val="accent2"/>
                </a:solidFill>
              </a:rPr>
              <a:t>class intervals</a:t>
            </a:r>
            <a:r>
              <a:rPr lang="en-US" sz="2000" dirty="0" smtClean="0"/>
              <a:t>, </a:t>
            </a:r>
            <a:r>
              <a:rPr lang="en-US" sz="2000" dirty="0" smtClean="0">
                <a:solidFill>
                  <a:schemeClr val="accent2"/>
                </a:solidFill>
              </a:rPr>
              <a:t>cells</a:t>
            </a:r>
            <a:r>
              <a:rPr lang="en-US" sz="2000" dirty="0" smtClean="0"/>
              <a:t>, or </a:t>
            </a:r>
            <a:r>
              <a:rPr lang="en-US" sz="2000" dirty="0" smtClean="0">
                <a:solidFill>
                  <a:schemeClr val="accent2"/>
                </a:solidFill>
              </a:rPr>
              <a:t>bins</a:t>
            </a:r>
            <a:r>
              <a:rPr lang="en-US" sz="2000" dirty="0" smtClean="0"/>
              <a:t>.  Above each bin, draw a rectangle whose height is equal to the frequency or relative frequency</a:t>
            </a:r>
            <a:r>
              <a:rPr lang="en-US" sz="2000" dirty="0" smtClean="0">
                <a:latin typeface="+mj-lt"/>
              </a:rPr>
              <a:t>.</a:t>
            </a:r>
            <a:endParaRPr lang="en-US" sz="2000" dirty="0" smtClean="0"/>
          </a:p>
        </p:txBody>
      </p:sp>
      <p:pic>
        <p:nvPicPr>
          <p:cNvPr id="70660" name="Picture 8"/>
          <p:cNvPicPr>
            <a:picLocks noChangeAspect="1" noChangeArrowheads="1"/>
          </p:cNvPicPr>
          <p:nvPr/>
        </p:nvPicPr>
        <p:blipFill>
          <a:blip r:embed="rId3" cstate="print"/>
          <a:srcRect/>
          <a:stretch>
            <a:fillRect/>
          </a:stretch>
        </p:blipFill>
        <p:spPr bwMode="auto">
          <a:xfrm>
            <a:off x="0" y="3143250"/>
            <a:ext cx="3171825" cy="2114550"/>
          </a:xfrm>
          <a:prstGeom prst="rect">
            <a:avLst/>
          </a:prstGeom>
          <a:noFill/>
          <a:ln w="9525">
            <a:noFill/>
            <a:miter lim="800000"/>
            <a:headEnd/>
            <a:tailEnd/>
          </a:ln>
        </p:spPr>
      </p:pic>
      <p:pic>
        <p:nvPicPr>
          <p:cNvPr id="70661" name="Picture 9"/>
          <p:cNvPicPr>
            <a:picLocks noChangeAspect="1" noChangeArrowheads="1"/>
          </p:cNvPicPr>
          <p:nvPr/>
        </p:nvPicPr>
        <p:blipFill>
          <a:blip r:embed="rId4" cstate="print"/>
          <a:srcRect/>
          <a:stretch>
            <a:fillRect/>
          </a:stretch>
        </p:blipFill>
        <p:spPr bwMode="auto">
          <a:xfrm>
            <a:off x="6086475" y="3114675"/>
            <a:ext cx="2981325" cy="1990725"/>
          </a:xfrm>
          <a:prstGeom prst="rect">
            <a:avLst/>
          </a:prstGeom>
          <a:noFill/>
          <a:ln w="9525">
            <a:noFill/>
            <a:miter lim="800000"/>
            <a:headEnd/>
            <a:tailEnd/>
          </a:ln>
        </p:spPr>
      </p:pic>
      <p:pic>
        <p:nvPicPr>
          <p:cNvPr id="70662" name="Picture 10"/>
          <p:cNvPicPr>
            <a:picLocks noChangeAspect="1" noChangeArrowheads="1"/>
          </p:cNvPicPr>
          <p:nvPr/>
        </p:nvPicPr>
        <p:blipFill>
          <a:blip r:embed="rId5" cstate="print"/>
          <a:srcRect/>
          <a:stretch>
            <a:fillRect/>
          </a:stretch>
        </p:blipFill>
        <p:spPr bwMode="auto">
          <a:xfrm>
            <a:off x="2928938" y="4591050"/>
            <a:ext cx="3286125" cy="2190750"/>
          </a:xfrm>
          <a:prstGeom prst="rect">
            <a:avLst/>
          </a:prstGeom>
          <a:noFill/>
          <a:ln w="9525">
            <a:noFill/>
            <a:miter lim="800000"/>
            <a:headEnd/>
            <a:tailEnd/>
          </a:ln>
        </p:spPr>
      </p:pic>
      <p:sp>
        <p:nvSpPr>
          <p:cNvPr id="70663" name="Slide Number Placeholder 6"/>
          <p:cNvSpPr>
            <a:spLocks noGrp="1"/>
          </p:cNvSpPr>
          <p:nvPr>
            <p:ph type="sldNum" sz="quarter" idx="12"/>
          </p:nvPr>
        </p:nvSpPr>
        <p:spPr>
          <a:noFill/>
        </p:spPr>
        <p:txBody>
          <a:bodyPr/>
          <a:lstStyle/>
          <a:p>
            <a:fld id="{FE050FF0-B9E1-4A93-AC19-A90139566EBF}" type="slidenum">
              <a:rPr lang="en-US" smtClean="0"/>
              <a:pPr/>
              <a:t>50</a:t>
            </a:fld>
            <a:endParaRPr lang="en-US" smtClean="0"/>
          </a:p>
        </p:txBody>
      </p:sp>
      <p:sp>
        <p:nvSpPr>
          <p:cNvPr id="70664" name="Footer Placeholder 7"/>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en-US" smtClean="0"/>
              <a:t>Histograms in Minitab</a:t>
            </a:r>
          </a:p>
        </p:txBody>
      </p:sp>
      <p:sp>
        <p:nvSpPr>
          <p:cNvPr id="74755" name="Content Placeholder 2"/>
          <p:cNvSpPr>
            <a:spLocks noGrp="1"/>
          </p:cNvSpPr>
          <p:nvPr>
            <p:ph idx="1"/>
          </p:nvPr>
        </p:nvSpPr>
        <p:spPr/>
        <p:txBody>
          <a:bodyPr/>
          <a:lstStyle/>
          <a:p>
            <a:pPr eaLnBrk="1" hangingPunct="1"/>
            <a:r>
              <a:rPr lang="en-US" sz="2400" smtClean="0"/>
              <a:t>Enter data in single column</a:t>
            </a:r>
          </a:p>
          <a:p>
            <a:pPr eaLnBrk="1" hangingPunct="1">
              <a:buFont typeface="Wingdings" pitchFamily="2" charset="2"/>
              <a:buChar char="Ø"/>
            </a:pPr>
            <a:r>
              <a:rPr lang="en-US" sz="2400" smtClean="0"/>
              <a:t>Graph</a:t>
            </a:r>
          </a:p>
          <a:p>
            <a:pPr lvl="1" eaLnBrk="1" hangingPunct="1">
              <a:buFont typeface="Wingdings" pitchFamily="2" charset="2"/>
              <a:buChar char="Ø"/>
            </a:pPr>
            <a:r>
              <a:rPr lang="en-US" sz="2400" smtClean="0"/>
              <a:t>Histogram</a:t>
            </a:r>
          </a:p>
          <a:p>
            <a:pPr lvl="2" eaLnBrk="1" hangingPunct="1">
              <a:buFont typeface="Wingdings" pitchFamily="2" charset="2"/>
              <a:buChar char="Ø"/>
            </a:pPr>
            <a:r>
              <a:rPr lang="en-US" smtClean="0"/>
              <a:t>Simple</a:t>
            </a:r>
          </a:p>
          <a:p>
            <a:pPr eaLnBrk="1" hangingPunct="1"/>
            <a:r>
              <a:rPr lang="en-US" sz="2400" smtClean="0"/>
              <a:t>Enter column</a:t>
            </a:r>
          </a:p>
        </p:txBody>
      </p:sp>
      <p:pic>
        <p:nvPicPr>
          <p:cNvPr id="74756" name="Picture 6"/>
          <p:cNvPicPr>
            <a:picLocks noChangeAspect="1" noChangeArrowheads="1"/>
          </p:cNvPicPr>
          <p:nvPr/>
        </p:nvPicPr>
        <p:blipFill>
          <a:blip r:embed="rId3" cstate="print"/>
          <a:srcRect/>
          <a:stretch>
            <a:fillRect/>
          </a:stretch>
        </p:blipFill>
        <p:spPr bwMode="auto">
          <a:xfrm>
            <a:off x="5867400" y="1133475"/>
            <a:ext cx="2828925" cy="5724525"/>
          </a:xfrm>
          <a:prstGeom prst="rect">
            <a:avLst/>
          </a:prstGeom>
          <a:noFill/>
          <a:ln w="9525">
            <a:noFill/>
            <a:miter lim="800000"/>
            <a:headEnd/>
            <a:tailEnd/>
          </a:ln>
        </p:spPr>
      </p:pic>
      <p:sp>
        <p:nvSpPr>
          <p:cNvPr id="74757" name="Slide Number Placeholder 4"/>
          <p:cNvSpPr>
            <a:spLocks noGrp="1"/>
          </p:cNvSpPr>
          <p:nvPr>
            <p:ph type="sldNum" sz="quarter" idx="12"/>
          </p:nvPr>
        </p:nvSpPr>
        <p:spPr>
          <a:noFill/>
        </p:spPr>
        <p:txBody>
          <a:bodyPr/>
          <a:lstStyle/>
          <a:p>
            <a:fld id="{3FC17F1E-A146-4298-9A74-3347F4419D8A}" type="slidenum">
              <a:rPr lang="en-US" smtClean="0"/>
              <a:pPr/>
              <a:t>51</a:t>
            </a:fld>
            <a:endParaRPr lang="en-US" smtClean="0"/>
          </a:p>
        </p:txBody>
      </p:sp>
      <p:sp>
        <p:nvSpPr>
          <p:cNvPr id="74758"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r>
              <a:rPr lang="en-US" smtClean="0"/>
              <a:t>Histograms in Minitab</a:t>
            </a:r>
          </a:p>
        </p:txBody>
      </p:sp>
      <p:pic>
        <p:nvPicPr>
          <p:cNvPr id="75780" name="Picture 6"/>
          <p:cNvPicPr>
            <a:picLocks noChangeAspect="1" noChangeArrowheads="1"/>
          </p:cNvPicPr>
          <p:nvPr/>
        </p:nvPicPr>
        <p:blipFill>
          <a:blip r:embed="rId3" cstate="print"/>
          <a:srcRect/>
          <a:stretch>
            <a:fillRect/>
          </a:stretch>
        </p:blipFill>
        <p:spPr bwMode="auto">
          <a:xfrm>
            <a:off x="833438" y="1333500"/>
            <a:ext cx="7477125" cy="4991100"/>
          </a:xfrm>
          <a:prstGeom prst="rect">
            <a:avLst/>
          </a:prstGeom>
          <a:noFill/>
          <a:ln w="9525">
            <a:noFill/>
            <a:miter lim="800000"/>
            <a:headEnd/>
            <a:tailEnd/>
          </a:ln>
        </p:spPr>
      </p:pic>
      <p:sp>
        <p:nvSpPr>
          <p:cNvPr id="75781" name="Slide Number Placeholder 4"/>
          <p:cNvSpPr>
            <a:spLocks noGrp="1"/>
          </p:cNvSpPr>
          <p:nvPr>
            <p:ph type="sldNum" sz="quarter" idx="12"/>
          </p:nvPr>
        </p:nvSpPr>
        <p:spPr>
          <a:noFill/>
        </p:spPr>
        <p:txBody>
          <a:bodyPr/>
          <a:lstStyle/>
          <a:p>
            <a:fld id="{883E69AD-4420-4619-8BB4-ACBACF069039}" type="slidenum">
              <a:rPr lang="en-US" smtClean="0"/>
              <a:pPr/>
              <a:t>52</a:t>
            </a:fld>
            <a:endParaRPr lang="en-US" smtClean="0"/>
          </a:p>
        </p:txBody>
      </p:sp>
      <p:sp>
        <p:nvSpPr>
          <p:cNvPr id="75782"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685800" y="-152400"/>
            <a:ext cx="7772400" cy="1143000"/>
          </a:xfrm>
        </p:spPr>
        <p:txBody>
          <a:bodyPr/>
          <a:lstStyle/>
          <a:p>
            <a:pPr eaLnBrk="1" hangingPunct="1"/>
            <a:r>
              <a:rPr lang="en-US" smtClean="0"/>
              <a:t>Probability Plots</a:t>
            </a:r>
          </a:p>
        </p:txBody>
      </p:sp>
      <p:sp>
        <p:nvSpPr>
          <p:cNvPr id="76803" name="Content Placeholder 2"/>
          <p:cNvSpPr>
            <a:spLocks noGrp="1"/>
          </p:cNvSpPr>
          <p:nvPr>
            <p:ph idx="1"/>
          </p:nvPr>
        </p:nvSpPr>
        <p:spPr>
          <a:xfrm>
            <a:off x="228600" y="838200"/>
            <a:ext cx="8839200" cy="4114800"/>
          </a:xfrm>
        </p:spPr>
        <p:txBody>
          <a:bodyPr/>
          <a:lstStyle/>
          <a:p>
            <a:pPr eaLnBrk="1" hangingPunct="1"/>
            <a:r>
              <a:rPr lang="en-US" sz="2400" smtClean="0"/>
              <a:t>How do we know what distribution is a good fit to our data?</a:t>
            </a:r>
          </a:p>
          <a:p>
            <a:pPr lvl="1" eaLnBrk="1" hangingPunct="1"/>
            <a:r>
              <a:rPr lang="en-US" sz="2400" smtClean="0"/>
              <a:t>Normal? Uniform? Exponential? </a:t>
            </a:r>
          </a:p>
          <a:p>
            <a:pPr eaLnBrk="1" hangingPunct="1"/>
            <a:r>
              <a:rPr lang="en-US" sz="2400" b="1" smtClean="0">
                <a:solidFill>
                  <a:srgbClr val="2D2DB9"/>
                </a:solidFill>
              </a:rPr>
              <a:t>Probability plotting </a:t>
            </a:r>
            <a:r>
              <a:rPr lang="en-US" sz="2400" smtClean="0"/>
              <a:t>is a graphical method for determining whether sample data conform to a hypothesized distribution based on a subjective visual examination of the data.</a:t>
            </a:r>
          </a:p>
          <a:p>
            <a:pPr eaLnBrk="1" hangingPunct="1"/>
            <a:r>
              <a:rPr lang="en-US" sz="2400" smtClean="0"/>
              <a:t>In the past, probability plotting used special graph paper that has been designed for the hypothesized distribution. </a:t>
            </a:r>
          </a:p>
          <a:p>
            <a:pPr lvl="1" eaLnBrk="1" hangingPunct="1"/>
            <a:r>
              <a:rPr lang="en-US" sz="2400" smtClean="0"/>
              <a:t>Vertical axis scaled for distribution such that plotted data will appear as a straight line if data well fit by distribution</a:t>
            </a:r>
          </a:p>
          <a:p>
            <a:pPr eaLnBrk="1" hangingPunct="1"/>
            <a:r>
              <a:rPr lang="en-US" sz="2400" smtClean="0"/>
              <a:t>We’ll use Minitab</a:t>
            </a:r>
          </a:p>
          <a:p>
            <a:pPr eaLnBrk="1" hangingPunct="1"/>
            <a:endParaRPr lang="en-US" sz="2400" smtClean="0"/>
          </a:p>
        </p:txBody>
      </p:sp>
      <p:pic>
        <p:nvPicPr>
          <p:cNvPr id="76804" name="Picture 2"/>
          <p:cNvPicPr>
            <a:picLocks noChangeAspect="1" noChangeArrowheads="1"/>
          </p:cNvPicPr>
          <p:nvPr/>
        </p:nvPicPr>
        <p:blipFill>
          <a:blip r:embed="rId3" cstate="print"/>
          <a:srcRect/>
          <a:stretch>
            <a:fillRect/>
          </a:stretch>
        </p:blipFill>
        <p:spPr bwMode="auto">
          <a:xfrm>
            <a:off x="3581400" y="4953000"/>
            <a:ext cx="2743200" cy="1828800"/>
          </a:xfrm>
          <a:prstGeom prst="rect">
            <a:avLst/>
          </a:prstGeom>
          <a:noFill/>
          <a:ln w="9525">
            <a:noFill/>
            <a:miter lim="800000"/>
            <a:headEnd/>
            <a:tailEnd/>
          </a:ln>
        </p:spPr>
      </p:pic>
      <p:sp>
        <p:nvSpPr>
          <p:cNvPr id="76805" name="Slide Number Placeholder 4"/>
          <p:cNvSpPr>
            <a:spLocks noGrp="1"/>
          </p:cNvSpPr>
          <p:nvPr>
            <p:ph type="sldNum" sz="quarter" idx="12"/>
          </p:nvPr>
        </p:nvSpPr>
        <p:spPr>
          <a:noFill/>
        </p:spPr>
        <p:txBody>
          <a:bodyPr/>
          <a:lstStyle/>
          <a:p>
            <a:fld id="{7824D780-B031-4E75-BA1C-B00FD9B32EAC}" type="slidenum">
              <a:rPr lang="en-US" smtClean="0"/>
              <a:pPr/>
              <a:t>53</a:t>
            </a:fld>
            <a:endParaRPr lang="en-US" smtClean="0"/>
          </a:p>
        </p:txBody>
      </p:sp>
      <p:sp>
        <p:nvSpPr>
          <p:cNvPr id="76806"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pPr eaLnBrk="1" hangingPunct="1"/>
            <a:r>
              <a:rPr lang="en-US" smtClean="0"/>
              <a:t>Probability Plots in Minitab</a:t>
            </a:r>
          </a:p>
        </p:txBody>
      </p:sp>
      <p:sp>
        <p:nvSpPr>
          <p:cNvPr id="77827" name="Content Placeholder 2"/>
          <p:cNvSpPr>
            <a:spLocks noGrp="1"/>
          </p:cNvSpPr>
          <p:nvPr>
            <p:ph idx="1"/>
          </p:nvPr>
        </p:nvSpPr>
        <p:spPr>
          <a:xfrm>
            <a:off x="228600" y="1295400"/>
            <a:ext cx="8534400" cy="4114800"/>
          </a:xfrm>
        </p:spPr>
        <p:txBody>
          <a:bodyPr/>
          <a:lstStyle/>
          <a:p>
            <a:pPr eaLnBrk="1" hangingPunct="1"/>
            <a:r>
              <a:rPr lang="en-US" sz="2400" smtClean="0"/>
              <a:t>Enter data in single column</a:t>
            </a:r>
          </a:p>
          <a:p>
            <a:pPr eaLnBrk="1" hangingPunct="1">
              <a:buFont typeface="Wingdings" pitchFamily="2" charset="2"/>
              <a:buChar char="Ø"/>
            </a:pPr>
            <a:r>
              <a:rPr lang="en-US" sz="2400" smtClean="0"/>
              <a:t>Graph</a:t>
            </a:r>
          </a:p>
          <a:p>
            <a:pPr lvl="1" eaLnBrk="1" hangingPunct="1">
              <a:buFont typeface="Wingdings" pitchFamily="2" charset="2"/>
              <a:buChar char="Ø"/>
            </a:pPr>
            <a:r>
              <a:rPr lang="en-US" sz="2400" smtClean="0"/>
              <a:t>Probability Plot (NOT Probability Distribution Plot)</a:t>
            </a:r>
          </a:p>
          <a:p>
            <a:pPr lvl="2" eaLnBrk="1" hangingPunct="1"/>
            <a:r>
              <a:rPr lang="en-US" smtClean="0"/>
              <a:t>Enter column</a:t>
            </a:r>
          </a:p>
          <a:p>
            <a:pPr lvl="2" eaLnBrk="1" hangingPunct="1"/>
            <a:r>
              <a:rPr lang="en-US" smtClean="0"/>
              <a:t>Choose distribution</a:t>
            </a:r>
          </a:p>
          <a:p>
            <a:pPr lvl="3" eaLnBrk="1" hangingPunct="1">
              <a:buFontTx/>
              <a:buNone/>
            </a:pPr>
            <a:r>
              <a:rPr lang="en-US" smtClean="0"/>
              <a:t>(default: Normal Distr)</a:t>
            </a:r>
          </a:p>
        </p:txBody>
      </p:sp>
      <p:pic>
        <p:nvPicPr>
          <p:cNvPr id="77828" name="Picture 2"/>
          <p:cNvPicPr>
            <a:picLocks noChangeAspect="1" noChangeArrowheads="1"/>
          </p:cNvPicPr>
          <p:nvPr/>
        </p:nvPicPr>
        <p:blipFill>
          <a:blip r:embed="rId3" cstate="print"/>
          <a:srcRect/>
          <a:stretch>
            <a:fillRect/>
          </a:stretch>
        </p:blipFill>
        <p:spPr bwMode="auto">
          <a:xfrm>
            <a:off x="4267200" y="3397250"/>
            <a:ext cx="4876800" cy="3248025"/>
          </a:xfrm>
          <a:prstGeom prst="rect">
            <a:avLst/>
          </a:prstGeom>
          <a:noFill/>
          <a:ln w="9525">
            <a:noFill/>
            <a:miter lim="800000"/>
            <a:headEnd/>
            <a:tailEnd/>
          </a:ln>
        </p:spPr>
      </p:pic>
      <p:sp>
        <p:nvSpPr>
          <p:cNvPr id="6" name="Up Arrow 5"/>
          <p:cNvSpPr/>
          <p:nvPr/>
        </p:nvSpPr>
        <p:spPr>
          <a:xfrm rot="4249614">
            <a:off x="4628357" y="4487069"/>
            <a:ext cx="381000" cy="1925637"/>
          </a:xfrm>
          <a:prstGeom prst="upArrow">
            <a:avLst/>
          </a:prstGeom>
          <a:solidFill>
            <a:srgbClr val="CC00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7830" name="Picture 2"/>
          <p:cNvPicPr>
            <a:picLocks noChangeAspect="1" noChangeArrowheads="1"/>
          </p:cNvPicPr>
          <p:nvPr/>
        </p:nvPicPr>
        <p:blipFill>
          <a:blip r:embed="rId4" cstate="print"/>
          <a:srcRect/>
          <a:stretch>
            <a:fillRect/>
          </a:stretch>
        </p:blipFill>
        <p:spPr bwMode="auto">
          <a:xfrm>
            <a:off x="695325" y="3981450"/>
            <a:ext cx="3267075" cy="2876550"/>
          </a:xfrm>
          <a:prstGeom prst="rect">
            <a:avLst/>
          </a:prstGeom>
          <a:noFill/>
          <a:ln w="9525">
            <a:noFill/>
            <a:miter lim="800000"/>
            <a:headEnd/>
            <a:tailEnd/>
          </a:ln>
        </p:spPr>
      </p:pic>
      <p:sp>
        <p:nvSpPr>
          <p:cNvPr id="77831" name="Slide Number Placeholder 6"/>
          <p:cNvSpPr>
            <a:spLocks noGrp="1"/>
          </p:cNvSpPr>
          <p:nvPr>
            <p:ph type="sldNum" sz="quarter" idx="12"/>
          </p:nvPr>
        </p:nvSpPr>
        <p:spPr>
          <a:noFill/>
        </p:spPr>
        <p:txBody>
          <a:bodyPr/>
          <a:lstStyle/>
          <a:p>
            <a:fld id="{37D96A18-04E9-44CA-9301-ED33FFD4DBDA}" type="slidenum">
              <a:rPr lang="en-US" smtClean="0"/>
              <a:pPr/>
              <a:t>54</a:t>
            </a:fld>
            <a:endParaRPr lang="en-US" smtClean="0"/>
          </a:p>
        </p:txBody>
      </p:sp>
      <p:sp>
        <p:nvSpPr>
          <p:cNvPr id="77832" name="Footer Placeholder 7"/>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pPr eaLnBrk="1" hangingPunct="1"/>
            <a:r>
              <a:rPr lang="en-US" smtClean="0"/>
              <a:t>Probability Plots in Minitab</a:t>
            </a:r>
          </a:p>
        </p:txBody>
      </p:sp>
      <p:sp>
        <p:nvSpPr>
          <p:cNvPr id="78851" name="Content Placeholder 2"/>
          <p:cNvSpPr>
            <a:spLocks noGrp="1"/>
          </p:cNvSpPr>
          <p:nvPr>
            <p:ph idx="1"/>
          </p:nvPr>
        </p:nvSpPr>
        <p:spPr>
          <a:xfrm>
            <a:off x="304800" y="4876800"/>
            <a:ext cx="8534400" cy="1295400"/>
          </a:xfrm>
        </p:spPr>
        <p:txBody>
          <a:bodyPr/>
          <a:lstStyle/>
          <a:p>
            <a:pPr eaLnBrk="1" hangingPunct="1">
              <a:spcBef>
                <a:spcPts val="600"/>
              </a:spcBef>
              <a:spcAft>
                <a:spcPts val="600"/>
              </a:spcAft>
            </a:pPr>
            <a:r>
              <a:rPr lang="en-US" sz="2400" smtClean="0"/>
              <a:t>Straight fitted distribution line (middle blue line) a good fit?</a:t>
            </a:r>
          </a:p>
          <a:p>
            <a:pPr eaLnBrk="1" hangingPunct="1">
              <a:spcBef>
                <a:spcPts val="600"/>
              </a:spcBef>
              <a:spcAft>
                <a:spcPts val="600"/>
              </a:spcAft>
            </a:pPr>
            <a:r>
              <a:rPr lang="en-US" sz="2400" smtClean="0"/>
              <a:t>High P-Value (close to 1) and Low AD Stat (close to 0) indicate good fit</a:t>
            </a:r>
          </a:p>
          <a:p>
            <a:pPr lvl="1" eaLnBrk="1" hangingPunct="1">
              <a:spcBef>
                <a:spcPts val="600"/>
              </a:spcBef>
              <a:spcAft>
                <a:spcPts val="600"/>
              </a:spcAft>
            </a:pPr>
            <a:r>
              <a:rPr lang="en-US" sz="2000" smtClean="0"/>
              <a:t>P-value is probability this distribution is a good fit</a:t>
            </a:r>
          </a:p>
          <a:p>
            <a:pPr eaLnBrk="1" hangingPunct="1"/>
            <a:endParaRPr lang="en-US" sz="2400" smtClean="0"/>
          </a:p>
        </p:txBody>
      </p:sp>
      <p:pic>
        <p:nvPicPr>
          <p:cNvPr id="78852" name="Picture 2"/>
          <p:cNvPicPr>
            <a:picLocks noChangeAspect="1" noChangeArrowheads="1"/>
          </p:cNvPicPr>
          <p:nvPr/>
        </p:nvPicPr>
        <p:blipFill>
          <a:blip r:embed="rId3" cstate="print"/>
          <a:srcRect/>
          <a:stretch>
            <a:fillRect/>
          </a:stretch>
        </p:blipFill>
        <p:spPr bwMode="auto">
          <a:xfrm>
            <a:off x="1676400" y="1066800"/>
            <a:ext cx="5486400" cy="3657600"/>
          </a:xfrm>
          <a:prstGeom prst="rect">
            <a:avLst/>
          </a:prstGeom>
          <a:noFill/>
          <a:ln w="9525">
            <a:noFill/>
            <a:miter lim="800000"/>
            <a:headEnd/>
            <a:tailEnd/>
          </a:ln>
        </p:spPr>
      </p:pic>
      <p:sp>
        <p:nvSpPr>
          <p:cNvPr id="78853" name="Slide Number Placeholder 4"/>
          <p:cNvSpPr>
            <a:spLocks noGrp="1"/>
          </p:cNvSpPr>
          <p:nvPr>
            <p:ph type="sldNum" sz="quarter" idx="12"/>
          </p:nvPr>
        </p:nvSpPr>
        <p:spPr>
          <a:noFill/>
        </p:spPr>
        <p:txBody>
          <a:bodyPr/>
          <a:lstStyle/>
          <a:p>
            <a:fld id="{99E36093-0087-4DDA-A23C-85324C28655E}" type="slidenum">
              <a:rPr lang="en-US" smtClean="0"/>
              <a:pPr/>
              <a:t>55</a:t>
            </a:fld>
            <a:endParaRPr lang="en-US" smtClean="0"/>
          </a:p>
        </p:txBody>
      </p:sp>
      <p:sp>
        <p:nvSpPr>
          <p:cNvPr id="78854"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eaLnBrk="1" hangingPunct="1"/>
            <a:r>
              <a:rPr lang="en-US" smtClean="0"/>
              <a:t>Probability Plots in Minitab</a:t>
            </a:r>
          </a:p>
        </p:txBody>
      </p:sp>
      <p:sp>
        <p:nvSpPr>
          <p:cNvPr id="79875" name="Content Placeholder 2"/>
          <p:cNvSpPr>
            <a:spLocks noGrp="1"/>
          </p:cNvSpPr>
          <p:nvPr>
            <p:ph idx="1"/>
          </p:nvPr>
        </p:nvSpPr>
        <p:spPr>
          <a:xfrm>
            <a:off x="304800" y="5181600"/>
            <a:ext cx="8534400" cy="1295400"/>
          </a:xfrm>
        </p:spPr>
        <p:txBody>
          <a:bodyPr/>
          <a:lstStyle/>
          <a:p>
            <a:pPr eaLnBrk="1" hangingPunct="1"/>
            <a:r>
              <a:rPr lang="en-US" sz="2400" dirty="0" smtClean="0"/>
              <a:t>Straight fitted distribution line good fit?</a:t>
            </a:r>
          </a:p>
          <a:p>
            <a:pPr eaLnBrk="1" hangingPunct="1"/>
            <a:r>
              <a:rPr lang="en-US" sz="2400" dirty="0" smtClean="0"/>
              <a:t>Low P-Value and High AD Stat indicate bad fit</a:t>
            </a:r>
          </a:p>
        </p:txBody>
      </p:sp>
      <p:pic>
        <p:nvPicPr>
          <p:cNvPr id="79876" name="Picture 2"/>
          <p:cNvPicPr>
            <a:picLocks noChangeAspect="1" noChangeArrowheads="1"/>
          </p:cNvPicPr>
          <p:nvPr/>
        </p:nvPicPr>
        <p:blipFill>
          <a:blip r:embed="rId3" cstate="print"/>
          <a:srcRect/>
          <a:stretch>
            <a:fillRect/>
          </a:stretch>
        </p:blipFill>
        <p:spPr bwMode="auto">
          <a:xfrm>
            <a:off x="1676400" y="990600"/>
            <a:ext cx="5867400" cy="3911600"/>
          </a:xfrm>
          <a:prstGeom prst="rect">
            <a:avLst/>
          </a:prstGeom>
          <a:noFill/>
          <a:ln w="9525">
            <a:noFill/>
            <a:miter lim="800000"/>
            <a:headEnd/>
            <a:tailEnd/>
          </a:ln>
        </p:spPr>
      </p:pic>
      <p:sp>
        <p:nvSpPr>
          <p:cNvPr id="79877" name="Slide Number Placeholder 4"/>
          <p:cNvSpPr>
            <a:spLocks noGrp="1"/>
          </p:cNvSpPr>
          <p:nvPr>
            <p:ph type="sldNum" sz="quarter" idx="12"/>
          </p:nvPr>
        </p:nvSpPr>
        <p:spPr>
          <a:noFill/>
        </p:spPr>
        <p:txBody>
          <a:bodyPr/>
          <a:lstStyle/>
          <a:p>
            <a:fld id="{A1EEBD11-7ECC-4F09-B629-3431AE6E5303}" type="slidenum">
              <a:rPr lang="en-US" smtClean="0"/>
              <a:pPr/>
              <a:t>56</a:t>
            </a:fld>
            <a:endParaRPr lang="en-US" smtClean="0"/>
          </a:p>
        </p:txBody>
      </p:sp>
      <p:sp>
        <p:nvSpPr>
          <p:cNvPr id="79878"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smtClean="0"/>
              <a:t>Foot Length Sample</a:t>
            </a:r>
          </a:p>
        </p:txBody>
      </p:sp>
      <p:sp>
        <p:nvSpPr>
          <p:cNvPr id="80899" name="Content Placeholder 2"/>
          <p:cNvSpPr>
            <a:spLocks noGrp="1"/>
          </p:cNvSpPr>
          <p:nvPr>
            <p:ph idx="1"/>
          </p:nvPr>
        </p:nvSpPr>
        <p:spPr/>
        <p:txBody>
          <a:bodyPr/>
          <a:lstStyle/>
          <a:p>
            <a:r>
              <a:rPr lang="en-US" sz="2400" smtClean="0"/>
              <a:t>Back to our sock problem……</a:t>
            </a:r>
          </a:p>
          <a:p>
            <a:r>
              <a:rPr lang="en-US" sz="2400" smtClean="0"/>
              <a:t>Interested in length of adult feet</a:t>
            </a:r>
          </a:p>
          <a:p>
            <a:r>
              <a:rPr lang="en-US" sz="2400" smtClean="0"/>
              <a:t>Measured foot length (in cm) of 28 students in Prob &amp; Stat course (i.e. sample size = n = 28)</a:t>
            </a:r>
          </a:p>
        </p:txBody>
      </p:sp>
      <p:graphicFrame>
        <p:nvGraphicFramePr>
          <p:cNvPr id="5" name="Table 4"/>
          <p:cNvGraphicFramePr>
            <a:graphicFrameLocks noGrp="1"/>
          </p:cNvGraphicFramePr>
          <p:nvPr/>
        </p:nvGraphicFramePr>
        <p:xfrm>
          <a:off x="609600" y="4038600"/>
          <a:ext cx="7619997" cy="2438400"/>
        </p:xfrm>
        <a:graphic>
          <a:graphicData uri="http://schemas.openxmlformats.org/drawingml/2006/table">
            <a:tbl>
              <a:tblPr firstRow="1" bandRow="1">
                <a:tableStyleId>{8A107856-5554-42FB-B03E-39F5DBC370BA}</a:tableStyleId>
              </a:tblPr>
              <a:tblGrid>
                <a:gridCol w="1088571"/>
                <a:gridCol w="1088571"/>
                <a:gridCol w="1088571"/>
                <a:gridCol w="1088571"/>
                <a:gridCol w="1088571"/>
                <a:gridCol w="1088571"/>
                <a:gridCol w="1088571"/>
              </a:tblGrid>
              <a:tr h="609600">
                <a:tc>
                  <a:txBody>
                    <a:bodyPr/>
                    <a:lstStyle/>
                    <a:p>
                      <a:pPr algn="ctr" fontAlgn="b"/>
                      <a:r>
                        <a:rPr lang="en-US" sz="2800" b="0" i="0" u="none" strike="noStrike" dirty="0">
                          <a:solidFill>
                            <a:srgbClr val="000000"/>
                          </a:solidFill>
                          <a:latin typeface="Calibri"/>
                        </a:rPr>
                        <a:t>25.38</a:t>
                      </a:r>
                    </a:p>
                  </a:txBody>
                  <a:tcPr marL="9525" marR="9525" marT="9525" marB="0" anchor="ctr"/>
                </a:tc>
                <a:tc>
                  <a:txBody>
                    <a:bodyPr/>
                    <a:lstStyle/>
                    <a:p>
                      <a:pPr algn="ctr" fontAlgn="b"/>
                      <a:r>
                        <a:rPr lang="en-US" sz="2800" b="0" i="0" u="none" strike="noStrike" dirty="0">
                          <a:solidFill>
                            <a:srgbClr val="000000"/>
                          </a:solidFill>
                          <a:latin typeface="Calibri"/>
                        </a:rPr>
                        <a:t>29.38</a:t>
                      </a:r>
                    </a:p>
                  </a:txBody>
                  <a:tcPr marL="9525" marR="9525" marT="9525" marB="0" anchor="ctr"/>
                </a:tc>
                <a:tc>
                  <a:txBody>
                    <a:bodyPr/>
                    <a:lstStyle/>
                    <a:p>
                      <a:pPr algn="ctr" fontAlgn="b"/>
                      <a:r>
                        <a:rPr lang="en-US" sz="2800" b="0" i="0" u="none" strike="noStrike" dirty="0">
                          <a:solidFill>
                            <a:srgbClr val="000000"/>
                          </a:solidFill>
                          <a:latin typeface="Calibri"/>
                        </a:rPr>
                        <a:t>27.95</a:t>
                      </a:r>
                    </a:p>
                  </a:txBody>
                  <a:tcPr marL="9525" marR="9525" marT="9525" marB="0" anchor="ctr"/>
                </a:tc>
                <a:tc>
                  <a:txBody>
                    <a:bodyPr/>
                    <a:lstStyle/>
                    <a:p>
                      <a:pPr algn="ctr" fontAlgn="b"/>
                      <a:r>
                        <a:rPr lang="en-US" sz="2800" b="0" i="0" u="none" strike="noStrike">
                          <a:solidFill>
                            <a:srgbClr val="000000"/>
                          </a:solidFill>
                          <a:latin typeface="Calibri"/>
                        </a:rPr>
                        <a:t>27.34</a:t>
                      </a:r>
                    </a:p>
                  </a:txBody>
                  <a:tcPr marL="9525" marR="9525" marT="9525" marB="0" anchor="ctr"/>
                </a:tc>
                <a:tc>
                  <a:txBody>
                    <a:bodyPr/>
                    <a:lstStyle/>
                    <a:p>
                      <a:pPr algn="ctr" fontAlgn="b"/>
                      <a:r>
                        <a:rPr lang="en-US" sz="2800" b="0" i="0" u="none" strike="noStrike" dirty="0">
                          <a:solidFill>
                            <a:srgbClr val="000000"/>
                          </a:solidFill>
                          <a:latin typeface="Calibri"/>
                        </a:rPr>
                        <a:t>25.51</a:t>
                      </a:r>
                    </a:p>
                  </a:txBody>
                  <a:tcPr marL="9525" marR="9525" marT="9525" marB="0" anchor="ctr"/>
                </a:tc>
                <a:tc>
                  <a:txBody>
                    <a:bodyPr/>
                    <a:lstStyle/>
                    <a:p>
                      <a:pPr algn="ctr" fontAlgn="b"/>
                      <a:r>
                        <a:rPr lang="en-US" sz="2800" b="0" i="0" u="none" strike="noStrike" dirty="0">
                          <a:solidFill>
                            <a:srgbClr val="000000"/>
                          </a:solidFill>
                          <a:latin typeface="Calibri"/>
                        </a:rPr>
                        <a:t>25.25</a:t>
                      </a:r>
                    </a:p>
                  </a:txBody>
                  <a:tcPr marL="9525" marR="9525" marT="9525" marB="0" anchor="ctr"/>
                </a:tc>
                <a:tc>
                  <a:txBody>
                    <a:bodyPr/>
                    <a:lstStyle/>
                    <a:p>
                      <a:pPr algn="ctr" fontAlgn="b"/>
                      <a:r>
                        <a:rPr lang="en-US" sz="2800" b="0" i="0" u="none" strike="noStrike" dirty="0">
                          <a:solidFill>
                            <a:srgbClr val="000000"/>
                          </a:solidFill>
                          <a:latin typeface="Calibri"/>
                        </a:rPr>
                        <a:t>28.25</a:t>
                      </a:r>
                    </a:p>
                  </a:txBody>
                  <a:tcPr marL="9525" marR="9525" marT="9525" marB="0" anchor="ctr"/>
                </a:tc>
              </a:tr>
              <a:tr h="609600">
                <a:tc>
                  <a:txBody>
                    <a:bodyPr/>
                    <a:lstStyle/>
                    <a:p>
                      <a:pPr algn="ctr" fontAlgn="b"/>
                      <a:r>
                        <a:rPr lang="en-US" sz="2800" b="0" i="0" u="none" strike="noStrike">
                          <a:solidFill>
                            <a:srgbClr val="000000"/>
                          </a:solidFill>
                          <a:latin typeface="Calibri"/>
                        </a:rPr>
                        <a:t>24.95</a:t>
                      </a:r>
                    </a:p>
                  </a:txBody>
                  <a:tcPr marL="9525" marR="9525" marT="9525" marB="0" anchor="ctr"/>
                </a:tc>
                <a:tc>
                  <a:txBody>
                    <a:bodyPr/>
                    <a:lstStyle/>
                    <a:p>
                      <a:pPr algn="ctr" fontAlgn="b"/>
                      <a:r>
                        <a:rPr lang="en-US" sz="2800" b="0" i="0" u="none" strike="noStrike">
                          <a:solidFill>
                            <a:srgbClr val="000000"/>
                          </a:solidFill>
                          <a:latin typeface="Calibri"/>
                        </a:rPr>
                        <a:t>24.43</a:t>
                      </a:r>
                    </a:p>
                  </a:txBody>
                  <a:tcPr marL="9525" marR="9525" marT="9525" marB="0" anchor="ctr"/>
                </a:tc>
                <a:tc>
                  <a:txBody>
                    <a:bodyPr/>
                    <a:lstStyle/>
                    <a:p>
                      <a:pPr algn="ctr" fontAlgn="b"/>
                      <a:r>
                        <a:rPr lang="en-US" sz="2800" b="0" i="0" u="none" strike="noStrike" dirty="0">
                          <a:solidFill>
                            <a:srgbClr val="000000"/>
                          </a:solidFill>
                          <a:latin typeface="Calibri"/>
                        </a:rPr>
                        <a:t>23.66</a:t>
                      </a:r>
                    </a:p>
                  </a:txBody>
                  <a:tcPr marL="9525" marR="9525" marT="9525" marB="0" anchor="ctr"/>
                </a:tc>
                <a:tc>
                  <a:txBody>
                    <a:bodyPr/>
                    <a:lstStyle/>
                    <a:p>
                      <a:pPr algn="ctr" fontAlgn="b"/>
                      <a:r>
                        <a:rPr lang="en-US" sz="2800" b="0" i="0" u="none" strike="noStrike" dirty="0">
                          <a:solidFill>
                            <a:srgbClr val="000000"/>
                          </a:solidFill>
                          <a:latin typeface="Calibri"/>
                        </a:rPr>
                        <a:t>23.04</a:t>
                      </a:r>
                    </a:p>
                  </a:txBody>
                  <a:tcPr marL="9525" marR="9525" marT="9525" marB="0" anchor="ctr"/>
                </a:tc>
                <a:tc>
                  <a:txBody>
                    <a:bodyPr/>
                    <a:lstStyle/>
                    <a:p>
                      <a:pPr algn="ctr" fontAlgn="b"/>
                      <a:r>
                        <a:rPr lang="en-US" sz="2800" b="0" i="0" u="none" strike="noStrike" dirty="0">
                          <a:solidFill>
                            <a:srgbClr val="000000"/>
                          </a:solidFill>
                          <a:latin typeface="Calibri"/>
                        </a:rPr>
                        <a:t>27.69</a:t>
                      </a:r>
                    </a:p>
                  </a:txBody>
                  <a:tcPr marL="9525" marR="9525" marT="9525" marB="0" anchor="ctr"/>
                </a:tc>
                <a:tc>
                  <a:txBody>
                    <a:bodyPr/>
                    <a:lstStyle/>
                    <a:p>
                      <a:pPr algn="ctr" fontAlgn="b"/>
                      <a:r>
                        <a:rPr lang="en-US" sz="2800" b="0" i="0" u="none" strike="noStrike">
                          <a:solidFill>
                            <a:srgbClr val="000000"/>
                          </a:solidFill>
                          <a:latin typeface="Calibri"/>
                        </a:rPr>
                        <a:t>24.64</a:t>
                      </a:r>
                    </a:p>
                  </a:txBody>
                  <a:tcPr marL="9525" marR="9525" marT="9525" marB="0" anchor="ctr"/>
                </a:tc>
                <a:tc>
                  <a:txBody>
                    <a:bodyPr/>
                    <a:lstStyle/>
                    <a:p>
                      <a:pPr algn="ctr" fontAlgn="b"/>
                      <a:r>
                        <a:rPr lang="en-US" sz="2800" b="0" i="0" u="none" strike="noStrike">
                          <a:solidFill>
                            <a:srgbClr val="000000"/>
                          </a:solidFill>
                          <a:latin typeface="Calibri"/>
                        </a:rPr>
                        <a:t>25.30</a:t>
                      </a:r>
                    </a:p>
                  </a:txBody>
                  <a:tcPr marL="9525" marR="9525" marT="9525" marB="0" anchor="ctr"/>
                </a:tc>
              </a:tr>
              <a:tr h="609600">
                <a:tc>
                  <a:txBody>
                    <a:bodyPr/>
                    <a:lstStyle/>
                    <a:p>
                      <a:pPr algn="ctr" fontAlgn="b"/>
                      <a:r>
                        <a:rPr lang="en-US" sz="2800" b="0" i="0" u="none" strike="noStrike">
                          <a:solidFill>
                            <a:srgbClr val="000000"/>
                          </a:solidFill>
                          <a:latin typeface="Calibri"/>
                        </a:rPr>
                        <a:t>26.90</a:t>
                      </a:r>
                    </a:p>
                  </a:txBody>
                  <a:tcPr marL="9525" marR="9525" marT="9525" marB="0" anchor="ctr"/>
                </a:tc>
                <a:tc>
                  <a:txBody>
                    <a:bodyPr/>
                    <a:lstStyle/>
                    <a:p>
                      <a:pPr algn="ctr" fontAlgn="b"/>
                      <a:r>
                        <a:rPr lang="en-US" sz="2800" b="0" i="0" u="none" strike="noStrike">
                          <a:solidFill>
                            <a:srgbClr val="000000"/>
                          </a:solidFill>
                          <a:latin typeface="Calibri"/>
                        </a:rPr>
                        <a:t>25.45</a:t>
                      </a:r>
                    </a:p>
                  </a:txBody>
                  <a:tcPr marL="9525" marR="9525" marT="9525" marB="0" anchor="ctr"/>
                </a:tc>
                <a:tc>
                  <a:txBody>
                    <a:bodyPr/>
                    <a:lstStyle/>
                    <a:p>
                      <a:pPr algn="ctr" fontAlgn="b"/>
                      <a:r>
                        <a:rPr lang="en-US" sz="2800" b="0" i="0" u="none" strike="noStrike">
                          <a:solidFill>
                            <a:srgbClr val="000000"/>
                          </a:solidFill>
                          <a:latin typeface="Calibri"/>
                        </a:rPr>
                        <a:t>26.51</a:t>
                      </a:r>
                    </a:p>
                  </a:txBody>
                  <a:tcPr marL="9525" marR="9525" marT="9525" marB="0" anchor="ctr"/>
                </a:tc>
                <a:tc>
                  <a:txBody>
                    <a:bodyPr/>
                    <a:lstStyle/>
                    <a:p>
                      <a:pPr algn="ctr" fontAlgn="b"/>
                      <a:r>
                        <a:rPr lang="en-US" sz="2800" b="0" i="0" u="none" strike="noStrike">
                          <a:solidFill>
                            <a:srgbClr val="000000"/>
                          </a:solidFill>
                          <a:latin typeface="Calibri"/>
                        </a:rPr>
                        <a:t>29.49</a:t>
                      </a:r>
                    </a:p>
                  </a:txBody>
                  <a:tcPr marL="9525" marR="9525" marT="9525" marB="0" anchor="ctr"/>
                </a:tc>
                <a:tc>
                  <a:txBody>
                    <a:bodyPr/>
                    <a:lstStyle/>
                    <a:p>
                      <a:pPr algn="ctr" fontAlgn="b"/>
                      <a:r>
                        <a:rPr lang="en-US" sz="2800" b="0" i="0" u="none" strike="noStrike">
                          <a:solidFill>
                            <a:srgbClr val="000000"/>
                          </a:solidFill>
                          <a:latin typeface="Calibri"/>
                        </a:rPr>
                        <a:t>26.17</a:t>
                      </a:r>
                    </a:p>
                  </a:txBody>
                  <a:tcPr marL="9525" marR="9525" marT="9525" marB="0" anchor="ctr"/>
                </a:tc>
                <a:tc>
                  <a:txBody>
                    <a:bodyPr/>
                    <a:lstStyle/>
                    <a:p>
                      <a:pPr algn="ctr" fontAlgn="b"/>
                      <a:r>
                        <a:rPr lang="en-US" sz="2800" b="0" i="0" u="none" strike="noStrike">
                          <a:solidFill>
                            <a:srgbClr val="000000"/>
                          </a:solidFill>
                          <a:latin typeface="Calibri"/>
                        </a:rPr>
                        <a:t>26.61</a:t>
                      </a:r>
                    </a:p>
                  </a:txBody>
                  <a:tcPr marL="9525" marR="9525" marT="9525" marB="0" anchor="ctr"/>
                </a:tc>
                <a:tc>
                  <a:txBody>
                    <a:bodyPr/>
                    <a:lstStyle/>
                    <a:p>
                      <a:pPr algn="ctr" fontAlgn="b"/>
                      <a:r>
                        <a:rPr lang="en-US" sz="2800" b="0" i="0" u="none" strike="noStrike" dirty="0">
                          <a:solidFill>
                            <a:srgbClr val="000000"/>
                          </a:solidFill>
                          <a:latin typeface="Calibri"/>
                        </a:rPr>
                        <a:t>29.59</a:t>
                      </a:r>
                    </a:p>
                  </a:txBody>
                  <a:tcPr marL="9525" marR="9525" marT="9525" marB="0" anchor="ctr"/>
                </a:tc>
              </a:tr>
              <a:tr h="609600">
                <a:tc>
                  <a:txBody>
                    <a:bodyPr/>
                    <a:lstStyle/>
                    <a:p>
                      <a:pPr algn="ctr" fontAlgn="b"/>
                      <a:r>
                        <a:rPr lang="en-US" sz="2800" b="0" i="0" u="none" strike="noStrike" dirty="0">
                          <a:solidFill>
                            <a:srgbClr val="000000"/>
                          </a:solidFill>
                          <a:latin typeface="Calibri"/>
                        </a:rPr>
                        <a:t>24.75</a:t>
                      </a:r>
                    </a:p>
                  </a:txBody>
                  <a:tcPr marL="9525" marR="9525" marT="9525" marB="0" anchor="ctr"/>
                </a:tc>
                <a:tc>
                  <a:txBody>
                    <a:bodyPr/>
                    <a:lstStyle/>
                    <a:p>
                      <a:pPr algn="ctr" fontAlgn="b"/>
                      <a:r>
                        <a:rPr lang="en-US" sz="2800" b="0" i="0" u="none" strike="noStrike" dirty="0">
                          <a:solidFill>
                            <a:srgbClr val="000000"/>
                          </a:solidFill>
                          <a:latin typeface="Calibri"/>
                        </a:rPr>
                        <a:t>26.77</a:t>
                      </a:r>
                    </a:p>
                  </a:txBody>
                  <a:tcPr marL="9525" marR="9525" marT="9525" marB="0" anchor="ctr"/>
                </a:tc>
                <a:tc>
                  <a:txBody>
                    <a:bodyPr/>
                    <a:lstStyle/>
                    <a:p>
                      <a:pPr algn="ctr" fontAlgn="b"/>
                      <a:r>
                        <a:rPr lang="en-US" sz="2800" b="0" i="0" u="none" strike="noStrike" dirty="0">
                          <a:solidFill>
                            <a:srgbClr val="000000"/>
                          </a:solidFill>
                          <a:latin typeface="Calibri"/>
                        </a:rPr>
                        <a:t>25.03</a:t>
                      </a:r>
                    </a:p>
                  </a:txBody>
                  <a:tcPr marL="9525" marR="9525" marT="9525" marB="0" anchor="ctr"/>
                </a:tc>
                <a:tc>
                  <a:txBody>
                    <a:bodyPr/>
                    <a:lstStyle/>
                    <a:p>
                      <a:pPr algn="ctr" fontAlgn="b"/>
                      <a:r>
                        <a:rPr lang="en-US" sz="2800" b="0" i="0" u="none" strike="noStrike" dirty="0">
                          <a:solidFill>
                            <a:srgbClr val="000000"/>
                          </a:solidFill>
                          <a:latin typeface="Calibri"/>
                        </a:rPr>
                        <a:t>26.45</a:t>
                      </a:r>
                    </a:p>
                  </a:txBody>
                  <a:tcPr marL="9525" marR="9525" marT="9525" marB="0" anchor="ctr"/>
                </a:tc>
                <a:tc>
                  <a:txBody>
                    <a:bodyPr/>
                    <a:lstStyle/>
                    <a:p>
                      <a:pPr algn="ctr" fontAlgn="b"/>
                      <a:r>
                        <a:rPr lang="en-US" sz="2800" b="0" i="0" u="none" strike="noStrike" dirty="0">
                          <a:solidFill>
                            <a:srgbClr val="000000"/>
                          </a:solidFill>
                          <a:latin typeface="Calibri"/>
                        </a:rPr>
                        <a:t>27.16</a:t>
                      </a:r>
                    </a:p>
                  </a:txBody>
                  <a:tcPr marL="9525" marR="9525" marT="9525" marB="0" anchor="ctr"/>
                </a:tc>
                <a:tc>
                  <a:txBody>
                    <a:bodyPr/>
                    <a:lstStyle/>
                    <a:p>
                      <a:pPr algn="ctr" fontAlgn="b"/>
                      <a:r>
                        <a:rPr lang="en-US" sz="2800" b="0" i="0" u="none" strike="noStrike" dirty="0">
                          <a:solidFill>
                            <a:srgbClr val="000000"/>
                          </a:solidFill>
                          <a:latin typeface="Calibri"/>
                        </a:rPr>
                        <a:t>28.96</a:t>
                      </a:r>
                    </a:p>
                  </a:txBody>
                  <a:tcPr marL="9525" marR="9525" marT="9525" marB="0" anchor="ctr"/>
                </a:tc>
                <a:tc>
                  <a:txBody>
                    <a:bodyPr/>
                    <a:lstStyle/>
                    <a:p>
                      <a:pPr algn="ctr" fontAlgn="b"/>
                      <a:r>
                        <a:rPr lang="en-US" sz="2800" b="0" i="0" u="none" strike="noStrike" dirty="0">
                          <a:solidFill>
                            <a:srgbClr val="000000"/>
                          </a:solidFill>
                          <a:latin typeface="Calibri"/>
                        </a:rPr>
                        <a:t>24.41</a:t>
                      </a:r>
                    </a:p>
                  </a:txBody>
                  <a:tcPr marL="9525" marR="9525" marT="9525" marB="0" anchor="ctr"/>
                </a:tc>
              </a:tr>
            </a:tbl>
          </a:graphicData>
        </a:graphic>
      </p:graphicFrame>
      <p:sp>
        <p:nvSpPr>
          <p:cNvPr id="80942" name="Slide Number Placeholder 5"/>
          <p:cNvSpPr>
            <a:spLocks noGrp="1"/>
          </p:cNvSpPr>
          <p:nvPr>
            <p:ph type="sldNum" sz="quarter" idx="12"/>
          </p:nvPr>
        </p:nvSpPr>
        <p:spPr>
          <a:noFill/>
        </p:spPr>
        <p:txBody>
          <a:bodyPr/>
          <a:lstStyle/>
          <a:p>
            <a:fld id="{5B9B6344-C912-492B-8CD5-6C090445D88F}" type="slidenum">
              <a:rPr lang="en-US" smtClean="0"/>
              <a:pPr/>
              <a:t>57</a:t>
            </a:fld>
            <a:endParaRPr lang="en-US" smtClean="0"/>
          </a:p>
        </p:txBody>
      </p:sp>
      <p:sp>
        <p:nvSpPr>
          <p:cNvPr id="80943"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smtClean="0"/>
              <a:t>Foot Length Sample</a:t>
            </a:r>
          </a:p>
        </p:txBody>
      </p:sp>
      <p:pic>
        <p:nvPicPr>
          <p:cNvPr id="81923" name="Picture 3"/>
          <p:cNvPicPr>
            <a:picLocks noChangeAspect="1" noChangeArrowheads="1"/>
          </p:cNvPicPr>
          <p:nvPr/>
        </p:nvPicPr>
        <p:blipFill>
          <a:blip r:embed="rId2" cstate="print"/>
          <a:srcRect/>
          <a:stretch>
            <a:fillRect/>
          </a:stretch>
        </p:blipFill>
        <p:spPr bwMode="auto">
          <a:xfrm>
            <a:off x="157163" y="561975"/>
            <a:ext cx="1900237" cy="6296025"/>
          </a:xfrm>
          <a:prstGeom prst="rect">
            <a:avLst/>
          </a:prstGeom>
          <a:noFill/>
          <a:ln w="9525">
            <a:noFill/>
            <a:miter lim="800000"/>
            <a:headEnd/>
            <a:tailEnd/>
          </a:ln>
        </p:spPr>
      </p:pic>
      <p:sp>
        <p:nvSpPr>
          <p:cNvPr id="3" name="Content Placeholder 2"/>
          <p:cNvSpPr>
            <a:spLocks noGrp="1"/>
          </p:cNvSpPr>
          <p:nvPr>
            <p:ph idx="1"/>
          </p:nvPr>
        </p:nvSpPr>
        <p:spPr>
          <a:xfrm>
            <a:off x="1524000" y="3352800"/>
            <a:ext cx="7467600" cy="1371600"/>
          </a:xfrm>
          <a:solidFill>
            <a:schemeClr val="accent2">
              <a:lumMod val="20000"/>
              <a:lumOff val="80000"/>
            </a:schemeClr>
          </a:solidFill>
        </p:spPr>
        <p:txBody>
          <a:bodyPr/>
          <a:lstStyle/>
          <a:p>
            <a:pPr>
              <a:spcBef>
                <a:spcPts val="1800"/>
              </a:spcBef>
              <a:buFontTx/>
              <a:buNone/>
              <a:defRPr/>
            </a:pPr>
            <a:r>
              <a:rPr lang="en-US" sz="2000" b="1" dirty="0" smtClean="0">
                <a:latin typeface="Courier New" pitchFamily="49" charset="0"/>
                <a:cs typeface="Courier New" pitchFamily="49" charset="0"/>
              </a:rPr>
              <a:t>Descriptive Statistics: foot length</a:t>
            </a:r>
          </a:p>
          <a:p>
            <a:pPr>
              <a:buFontTx/>
              <a:buNone/>
              <a:defRPr/>
            </a:pPr>
            <a:r>
              <a:rPr lang="en-US" sz="1800" dirty="0" smtClean="0">
                <a:latin typeface="Courier New" pitchFamily="49" charset="0"/>
                <a:cs typeface="Courier New" pitchFamily="49" charset="0"/>
              </a:rPr>
              <a:t>Variable       Mean  </a:t>
            </a:r>
            <a:r>
              <a:rPr lang="en-US" sz="1800" dirty="0" err="1" smtClean="0">
                <a:latin typeface="Courier New" pitchFamily="49" charset="0"/>
                <a:cs typeface="Courier New" pitchFamily="49" charset="0"/>
              </a:rPr>
              <a:t>StDev</a:t>
            </a:r>
            <a:r>
              <a:rPr lang="en-US" sz="1800" dirty="0" smtClean="0">
                <a:latin typeface="Courier New" pitchFamily="49" charset="0"/>
                <a:cs typeface="Courier New" pitchFamily="49" charset="0"/>
              </a:rPr>
              <a:t>  Minimum  Median  Maximum</a:t>
            </a:r>
          </a:p>
          <a:p>
            <a:pPr>
              <a:buFontTx/>
              <a:buNone/>
              <a:defRPr/>
            </a:pPr>
            <a:r>
              <a:rPr lang="en-US" sz="1800" dirty="0" smtClean="0">
                <a:latin typeface="Courier New" pitchFamily="49" charset="0"/>
                <a:cs typeface="Courier New" pitchFamily="49" charset="0"/>
              </a:rPr>
              <a:t>foot length  26.322  1.786   23.040  26.310   29.590</a:t>
            </a:r>
          </a:p>
          <a:p>
            <a:pPr>
              <a:buFontTx/>
              <a:buNone/>
              <a:defRPr/>
            </a:pPr>
            <a:endParaRPr lang="en-US" sz="1800" dirty="0" smtClean="0">
              <a:latin typeface="Courier New" pitchFamily="49" charset="0"/>
              <a:cs typeface="Courier New" pitchFamily="49" charset="0"/>
            </a:endParaRPr>
          </a:p>
        </p:txBody>
      </p:sp>
      <p:sp>
        <p:nvSpPr>
          <p:cNvPr id="81925" name="Slide Number Placeholder 4"/>
          <p:cNvSpPr>
            <a:spLocks noGrp="1"/>
          </p:cNvSpPr>
          <p:nvPr>
            <p:ph type="sldNum" sz="quarter" idx="12"/>
          </p:nvPr>
        </p:nvSpPr>
        <p:spPr>
          <a:noFill/>
        </p:spPr>
        <p:txBody>
          <a:bodyPr/>
          <a:lstStyle/>
          <a:p>
            <a:fld id="{46524FD0-A225-4908-A69A-43F13EFF17BB}" type="slidenum">
              <a:rPr lang="en-US" smtClean="0"/>
              <a:pPr/>
              <a:t>58</a:t>
            </a:fld>
            <a:endParaRPr lang="en-US" smtClean="0"/>
          </a:p>
        </p:txBody>
      </p:sp>
      <p:sp>
        <p:nvSpPr>
          <p:cNvPr id="81926"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Foot Length Sample</a:t>
            </a:r>
          </a:p>
        </p:txBody>
      </p:sp>
      <p:sp>
        <p:nvSpPr>
          <p:cNvPr id="82947" name="Content Placeholder 2"/>
          <p:cNvSpPr>
            <a:spLocks noGrp="1"/>
          </p:cNvSpPr>
          <p:nvPr>
            <p:ph idx="1"/>
          </p:nvPr>
        </p:nvSpPr>
        <p:spPr/>
        <p:txBody>
          <a:bodyPr/>
          <a:lstStyle/>
          <a:p>
            <a:endParaRPr lang="en-US" smtClean="0"/>
          </a:p>
        </p:txBody>
      </p:sp>
      <p:pic>
        <p:nvPicPr>
          <p:cNvPr id="82948" name="Picture 3"/>
          <p:cNvPicPr>
            <a:picLocks noChangeAspect="1" noChangeArrowheads="1"/>
          </p:cNvPicPr>
          <p:nvPr/>
        </p:nvPicPr>
        <p:blipFill>
          <a:blip r:embed="rId2" cstate="print"/>
          <a:srcRect/>
          <a:stretch>
            <a:fillRect/>
          </a:stretch>
        </p:blipFill>
        <p:spPr bwMode="auto">
          <a:xfrm>
            <a:off x="3581400" y="3124200"/>
            <a:ext cx="5486400" cy="3657600"/>
          </a:xfrm>
          <a:prstGeom prst="rect">
            <a:avLst/>
          </a:prstGeom>
          <a:noFill/>
          <a:ln w="9525">
            <a:noFill/>
            <a:miter lim="800000"/>
            <a:headEnd/>
            <a:tailEnd/>
          </a:ln>
        </p:spPr>
      </p:pic>
      <p:pic>
        <p:nvPicPr>
          <p:cNvPr id="82949" name="Picture 2"/>
          <p:cNvPicPr>
            <a:picLocks noChangeAspect="1" noChangeArrowheads="1"/>
          </p:cNvPicPr>
          <p:nvPr/>
        </p:nvPicPr>
        <p:blipFill>
          <a:blip r:embed="rId3" cstate="print"/>
          <a:srcRect/>
          <a:stretch>
            <a:fillRect/>
          </a:stretch>
        </p:blipFill>
        <p:spPr bwMode="auto">
          <a:xfrm>
            <a:off x="76200" y="1066800"/>
            <a:ext cx="4800600" cy="3200400"/>
          </a:xfrm>
          <a:prstGeom prst="rect">
            <a:avLst/>
          </a:prstGeom>
          <a:noFill/>
          <a:ln w="9525">
            <a:noFill/>
            <a:miter lim="800000"/>
            <a:headEnd/>
            <a:tailEnd/>
          </a:ln>
        </p:spPr>
      </p:pic>
      <p:sp>
        <p:nvSpPr>
          <p:cNvPr id="82950" name="Slide Number Placeholder 5"/>
          <p:cNvSpPr>
            <a:spLocks noGrp="1"/>
          </p:cNvSpPr>
          <p:nvPr>
            <p:ph type="sldNum" sz="quarter" idx="12"/>
          </p:nvPr>
        </p:nvSpPr>
        <p:spPr>
          <a:noFill/>
        </p:spPr>
        <p:txBody>
          <a:bodyPr/>
          <a:lstStyle/>
          <a:p>
            <a:fld id="{6D46AA39-B0BD-4AC2-8976-EAEB047AEE48}" type="slidenum">
              <a:rPr lang="en-US" smtClean="0"/>
              <a:pPr/>
              <a:t>59</a:t>
            </a:fld>
            <a:endParaRPr lang="en-US" smtClean="0"/>
          </a:p>
        </p:txBody>
      </p:sp>
      <p:sp>
        <p:nvSpPr>
          <p:cNvPr id="82951"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p:txBody>
          <a:bodyPr/>
          <a:lstStyle/>
          <a:p>
            <a:pPr eaLnBrk="1" hangingPunct="1"/>
            <a:r>
              <a:rPr lang="en-US" smtClean="0"/>
              <a:t>Random Experiments</a:t>
            </a:r>
          </a:p>
        </p:txBody>
      </p:sp>
      <p:sp>
        <p:nvSpPr>
          <p:cNvPr id="7" name="TextBox 6"/>
          <p:cNvSpPr txBox="1"/>
          <p:nvPr/>
        </p:nvSpPr>
        <p:spPr>
          <a:xfrm>
            <a:off x="1371600" y="3981450"/>
            <a:ext cx="2438400" cy="1262063"/>
          </a:xfrm>
          <a:prstGeom prst="rect">
            <a:avLst/>
          </a:prstGeom>
          <a:solidFill>
            <a:schemeClr val="accent1">
              <a:lumMod val="40000"/>
              <a:lumOff val="60000"/>
            </a:schemeClr>
          </a:solidFill>
          <a:ln w="28575">
            <a:solidFill>
              <a:schemeClr val="tx1"/>
            </a:solidFill>
          </a:ln>
        </p:spPr>
        <p:txBody>
          <a:bodyPr>
            <a:spAutoFit/>
          </a:bodyPr>
          <a:lstStyle/>
          <a:p>
            <a:pPr algn="ctr">
              <a:spcBef>
                <a:spcPts val="0"/>
              </a:spcBef>
              <a:spcAft>
                <a:spcPts val="0"/>
              </a:spcAft>
              <a:defRPr/>
            </a:pPr>
            <a:endParaRPr lang="en-US" sz="2400" dirty="0"/>
          </a:p>
          <a:p>
            <a:pPr algn="ctr">
              <a:spcBef>
                <a:spcPts val="0"/>
              </a:spcBef>
              <a:spcAft>
                <a:spcPts val="0"/>
              </a:spcAft>
              <a:defRPr/>
            </a:pPr>
            <a:r>
              <a:rPr lang="en-US" sz="2800" dirty="0"/>
              <a:t>System</a:t>
            </a:r>
          </a:p>
          <a:p>
            <a:pPr algn="ctr">
              <a:spcBef>
                <a:spcPts val="0"/>
              </a:spcBef>
              <a:spcAft>
                <a:spcPts val="0"/>
              </a:spcAft>
              <a:defRPr/>
            </a:pPr>
            <a:endParaRPr lang="en-US" sz="2400" dirty="0"/>
          </a:p>
        </p:txBody>
      </p:sp>
      <p:cxnSp>
        <p:nvCxnSpPr>
          <p:cNvPr id="10" name="Straight Arrow Connector 9"/>
          <p:cNvCxnSpPr/>
          <p:nvPr/>
        </p:nvCxnSpPr>
        <p:spPr>
          <a:xfrm>
            <a:off x="228600" y="4495800"/>
            <a:ext cx="1143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725" name="TextBox 12"/>
          <p:cNvSpPr txBox="1">
            <a:spLocks noChangeArrowheads="1"/>
          </p:cNvSpPr>
          <p:nvPr/>
        </p:nvSpPr>
        <p:spPr bwMode="auto">
          <a:xfrm>
            <a:off x="0" y="3733800"/>
            <a:ext cx="1447800" cy="708025"/>
          </a:xfrm>
          <a:prstGeom prst="rect">
            <a:avLst/>
          </a:prstGeom>
          <a:noFill/>
          <a:ln w="9525">
            <a:noFill/>
            <a:miter lim="800000"/>
            <a:headEnd/>
            <a:tailEnd/>
          </a:ln>
        </p:spPr>
        <p:txBody>
          <a:bodyPr>
            <a:spAutoFit/>
          </a:bodyPr>
          <a:lstStyle/>
          <a:p>
            <a:r>
              <a:rPr lang="en-US" sz="2000"/>
              <a:t>Input</a:t>
            </a:r>
          </a:p>
          <a:p>
            <a:r>
              <a:rPr lang="en-US" sz="2000"/>
              <a:t>(materials)</a:t>
            </a:r>
          </a:p>
        </p:txBody>
      </p:sp>
      <p:sp>
        <p:nvSpPr>
          <p:cNvPr id="30726" name="TextBox 13"/>
          <p:cNvSpPr txBox="1">
            <a:spLocks noChangeArrowheads="1"/>
          </p:cNvSpPr>
          <p:nvPr/>
        </p:nvSpPr>
        <p:spPr bwMode="auto">
          <a:xfrm>
            <a:off x="3810000" y="3733800"/>
            <a:ext cx="1524000" cy="708025"/>
          </a:xfrm>
          <a:prstGeom prst="rect">
            <a:avLst/>
          </a:prstGeom>
          <a:noFill/>
          <a:ln w="9525">
            <a:noFill/>
            <a:miter lim="800000"/>
            <a:headEnd/>
            <a:tailEnd/>
          </a:ln>
        </p:spPr>
        <p:txBody>
          <a:bodyPr>
            <a:spAutoFit/>
          </a:bodyPr>
          <a:lstStyle/>
          <a:p>
            <a:r>
              <a:rPr lang="en-US" sz="2000"/>
              <a:t>Output (response)</a:t>
            </a:r>
          </a:p>
        </p:txBody>
      </p:sp>
      <p:sp>
        <p:nvSpPr>
          <p:cNvPr id="30727" name="TextBox 16"/>
          <p:cNvSpPr txBox="1">
            <a:spLocks noChangeArrowheads="1"/>
          </p:cNvSpPr>
          <p:nvPr/>
        </p:nvSpPr>
        <p:spPr bwMode="auto">
          <a:xfrm>
            <a:off x="1219200" y="2568575"/>
            <a:ext cx="2895600" cy="708025"/>
          </a:xfrm>
          <a:prstGeom prst="rect">
            <a:avLst/>
          </a:prstGeom>
          <a:noFill/>
          <a:ln w="9525">
            <a:noFill/>
            <a:miter lim="800000"/>
            <a:headEnd/>
            <a:tailEnd/>
          </a:ln>
        </p:spPr>
        <p:txBody>
          <a:bodyPr>
            <a:spAutoFit/>
          </a:bodyPr>
          <a:lstStyle/>
          <a:p>
            <a:pPr algn="ctr"/>
            <a:r>
              <a:rPr lang="en-US" sz="2000"/>
              <a:t>Controlled Variables</a:t>
            </a:r>
          </a:p>
          <a:p>
            <a:pPr algn="ctr"/>
            <a:r>
              <a:rPr lang="en-US" sz="2000"/>
              <a:t>(factors)</a:t>
            </a:r>
          </a:p>
        </p:txBody>
      </p:sp>
      <p:sp>
        <p:nvSpPr>
          <p:cNvPr id="30728" name="TextBox 23"/>
          <p:cNvSpPr txBox="1">
            <a:spLocks noChangeArrowheads="1"/>
          </p:cNvSpPr>
          <p:nvPr/>
        </p:nvSpPr>
        <p:spPr bwMode="auto">
          <a:xfrm>
            <a:off x="1524000" y="5875338"/>
            <a:ext cx="2057400" cy="708025"/>
          </a:xfrm>
          <a:prstGeom prst="rect">
            <a:avLst/>
          </a:prstGeom>
          <a:noFill/>
          <a:ln w="9525">
            <a:noFill/>
            <a:miter lim="800000"/>
            <a:headEnd/>
            <a:tailEnd/>
          </a:ln>
        </p:spPr>
        <p:txBody>
          <a:bodyPr>
            <a:spAutoFit/>
          </a:bodyPr>
          <a:lstStyle/>
          <a:p>
            <a:pPr algn="ctr"/>
            <a:r>
              <a:rPr lang="en-US" sz="2000"/>
              <a:t>Noise (random) Variables</a:t>
            </a:r>
          </a:p>
        </p:txBody>
      </p:sp>
      <p:cxnSp>
        <p:nvCxnSpPr>
          <p:cNvPr id="25" name="Straight Arrow Connector 24"/>
          <p:cNvCxnSpPr/>
          <p:nvPr/>
        </p:nvCxnSpPr>
        <p:spPr>
          <a:xfrm flipV="1">
            <a:off x="2057400" y="5341938"/>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438400" y="5341938"/>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819400" y="5341938"/>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200400" y="5341938"/>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057400" y="33528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438400" y="33528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819400" y="33528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200400" y="33528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886200" y="4495800"/>
            <a:ext cx="12954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4800" y="990600"/>
            <a:ext cx="8610600" cy="1200150"/>
          </a:xfrm>
          <a:prstGeom prst="rect">
            <a:avLst/>
          </a:prstGeom>
          <a:solidFill>
            <a:schemeClr val="accent5">
              <a:lumMod val="40000"/>
              <a:lumOff val="60000"/>
            </a:schemeClr>
          </a:solidFill>
          <a:ln>
            <a:solidFill>
              <a:schemeClr val="tx1"/>
            </a:solidFill>
          </a:ln>
        </p:spPr>
        <p:txBody>
          <a:bodyPr>
            <a:spAutoFit/>
          </a:bodyPr>
          <a:lstStyle/>
          <a:p>
            <a:pPr>
              <a:defRPr/>
            </a:pPr>
            <a:r>
              <a:rPr lang="en-US" sz="2400" dirty="0"/>
              <a:t>An experiment that can result in different outcomes, even though it is repeated in the same manner every time, is a called a </a:t>
            </a:r>
            <a:r>
              <a:rPr lang="en-US" sz="2400" b="1" dirty="0">
                <a:solidFill>
                  <a:schemeClr val="accent6"/>
                </a:solidFill>
              </a:rPr>
              <a:t>random experiment</a:t>
            </a:r>
            <a:r>
              <a:rPr lang="en-US" sz="2400" dirty="0"/>
              <a:t>.</a:t>
            </a:r>
          </a:p>
        </p:txBody>
      </p:sp>
      <p:sp>
        <p:nvSpPr>
          <p:cNvPr id="30739" name="TextBox 40"/>
          <p:cNvSpPr txBox="1">
            <a:spLocks noChangeArrowheads="1"/>
          </p:cNvSpPr>
          <p:nvPr/>
        </p:nvSpPr>
        <p:spPr bwMode="auto">
          <a:xfrm>
            <a:off x="4572000" y="2438400"/>
            <a:ext cx="4572000" cy="1200150"/>
          </a:xfrm>
          <a:prstGeom prst="rect">
            <a:avLst/>
          </a:prstGeom>
          <a:solidFill>
            <a:srgbClr val="FFFF99"/>
          </a:solidFill>
          <a:ln w="9525">
            <a:noFill/>
            <a:miter lim="800000"/>
            <a:headEnd/>
            <a:tailEnd/>
          </a:ln>
        </p:spPr>
        <p:txBody>
          <a:bodyPr>
            <a:spAutoFit/>
          </a:bodyPr>
          <a:lstStyle/>
          <a:p>
            <a:r>
              <a:rPr lang="en-US" sz="2400"/>
              <a:t>System output affected by known sources of variation and random variation.</a:t>
            </a:r>
          </a:p>
        </p:txBody>
      </p:sp>
      <p:sp>
        <p:nvSpPr>
          <p:cNvPr id="42" name="TextBox 41"/>
          <p:cNvSpPr txBox="1"/>
          <p:nvPr/>
        </p:nvSpPr>
        <p:spPr>
          <a:xfrm>
            <a:off x="4572000" y="4724400"/>
            <a:ext cx="4572000" cy="2092325"/>
          </a:xfrm>
          <a:prstGeom prst="rect">
            <a:avLst/>
          </a:prstGeom>
          <a:solidFill>
            <a:schemeClr val="accent2">
              <a:lumMod val="20000"/>
              <a:lumOff val="80000"/>
            </a:schemeClr>
          </a:solidFill>
        </p:spPr>
        <p:txBody>
          <a:bodyPr>
            <a:spAutoFit/>
          </a:bodyPr>
          <a:lstStyle/>
          <a:p>
            <a:pPr>
              <a:spcBef>
                <a:spcPts val="600"/>
              </a:spcBef>
              <a:spcAft>
                <a:spcPts val="0"/>
              </a:spcAft>
              <a:defRPr/>
            </a:pPr>
            <a:r>
              <a:rPr lang="en-US" sz="2400" dirty="0"/>
              <a:t>Examples: baseball hitting, car braking distance, concrete strength.  </a:t>
            </a:r>
          </a:p>
          <a:p>
            <a:pPr marL="509588" indent="-280988">
              <a:spcBef>
                <a:spcPts val="600"/>
              </a:spcBef>
              <a:spcAft>
                <a:spcPts val="0"/>
              </a:spcAft>
              <a:buFont typeface="Arial" pitchFamily="34" charset="0"/>
              <a:buChar char="•"/>
              <a:defRPr/>
            </a:pPr>
            <a:r>
              <a:rPr lang="en-US" sz="2400" dirty="0"/>
              <a:t>Controllable variables? </a:t>
            </a:r>
          </a:p>
          <a:p>
            <a:pPr marL="509588" indent="-280988">
              <a:spcBef>
                <a:spcPts val="600"/>
              </a:spcBef>
              <a:spcAft>
                <a:spcPts val="0"/>
              </a:spcAft>
              <a:buFont typeface="Arial" pitchFamily="34" charset="0"/>
              <a:buChar char="•"/>
              <a:defRPr/>
            </a:pPr>
            <a:r>
              <a:rPr lang="en-US" sz="2400" dirty="0"/>
              <a:t>And random variation!</a:t>
            </a:r>
          </a:p>
        </p:txBody>
      </p:sp>
      <p:sp>
        <p:nvSpPr>
          <p:cNvPr id="30741" name="Slide Number Placeholder 20"/>
          <p:cNvSpPr>
            <a:spLocks noGrp="1"/>
          </p:cNvSpPr>
          <p:nvPr>
            <p:ph type="sldNum" sz="quarter" idx="12"/>
          </p:nvPr>
        </p:nvSpPr>
        <p:spPr>
          <a:noFill/>
        </p:spPr>
        <p:txBody>
          <a:bodyPr/>
          <a:lstStyle/>
          <a:p>
            <a:fld id="{01471167-AA6B-4A3F-ADD0-F66204CC561F}" type="slidenum">
              <a:rPr lang="en-US" smtClean="0"/>
              <a:pPr/>
              <a:t>6</a:t>
            </a:fld>
            <a:endParaRPr lang="en-US" smtClean="0"/>
          </a:p>
        </p:txBody>
      </p:sp>
      <p:sp>
        <p:nvSpPr>
          <p:cNvPr id="23" name="Footer Placeholder 4"/>
          <p:cNvSpPr>
            <a:spLocks noGrp="1"/>
          </p:cNvSpPr>
          <p:nvPr>
            <p:ph type="ftr" sz="quarter" idx="11"/>
          </p:nvPr>
        </p:nvSpPr>
        <p:spPr>
          <a:xfrm>
            <a:off x="0" y="0"/>
            <a:ext cx="3810000" cy="476250"/>
          </a:xfrm>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57200" y="-228600"/>
            <a:ext cx="8229600" cy="1143000"/>
          </a:xfrm>
        </p:spPr>
        <p:txBody>
          <a:bodyPr/>
          <a:lstStyle/>
          <a:p>
            <a:r>
              <a:rPr lang="en-US" dirty="0" smtClean="0"/>
              <a:t>How to use Sample</a:t>
            </a:r>
          </a:p>
        </p:txBody>
      </p:sp>
      <p:sp>
        <p:nvSpPr>
          <p:cNvPr id="3" name="Content Placeholder 2"/>
          <p:cNvSpPr>
            <a:spLocks noGrp="1"/>
          </p:cNvSpPr>
          <p:nvPr>
            <p:ph idx="1"/>
          </p:nvPr>
        </p:nvSpPr>
        <p:spPr>
          <a:xfrm>
            <a:off x="228600" y="838200"/>
            <a:ext cx="8763000" cy="4648200"/>
          </a:xfrm>
        </p:spPr>
        <p:txBody>
          <a:bodyPr/>
          <a:lstStyle/>
          <a:p>
            <a:pPr>
              <a:spcBef>
                <a:spcPts val="600"/>
              </a:spcBef>
              <a:spcAft>
                <a:spcPts val="600"/>
              </a:spcAft>
              <a:defRPr/>
            </a:pPr>
            <a:r>
              <a:rPr lang="en-US" sz="2000" b="1" dirty="0" smtClean="0">
                <a:solidFill>
                  <a:schemeClr val="accent6"/>
                </a:solidFill>
              </a:rPr>
              <a:t>Statistical inference </a:t>
            </a:r>
            <a:r>
              <a:rPr lang="en-US" sz="2000" dirty="0" smtClean="0"/>
              <a:t>is concerned with making </a:t>
            </a:r>
            <a:r>
              <a:rPr lang="en-US" sz="2000" dirty="0" smtClean="0">
                <a:solidFill>
                  <a:schemeClr val="accent6"/>
                </a:solidFill>
              </a:rPr>
              <a:t>decisions</a:t>
            </a:r>
            <a:r>
              <a:rPr lang="en-US" sz="2000" dirty="0" smtClean="0"/>
              <a:t> about a </a:t>
            </a:r>
            <a:r>
              <a:rPr lang="en-US" sz="2000" dirty="0" smtClean="0">
                <a:solidFill>
                  <a:schemeClr val="accent6"/>
                </a:solidFill>
              </a:rPr>
              <a:t>population</a:t>
            </a:r>
            <a:r>
              <a:rPr lang="en-US" sz="2000" dirty="0" smtClean="0"/>
              <a:t> based on the information contained in a random </a:t>
            </a:r>
            <a:r>
              <a:rPr lang="en-US" sz="2000" dirty="0" smtClean="0">
                <a:solidFill>
                  <a:schemeClr val="accent6"/>
                </a:solidFill>
              </a:rPr>
              <a:t>sample</a:t>
            </a:r>
            <a:r>
              <a:rPr lang="en-US" sz="2000" dirty="0" smtClean="0"/>
              <a:t> from that population</a:t>
            </a:r>
          </a:p>
          <a:p>
            <a:pPr>
              <a:spcBef>
                <a:spcPts val="600"/>
              </a:spcBef>
              <a:spcAft>
                <a:spcPts val="600"/>
              </a:spcAft>
              <a:defRPr/>
            </a:pPr>
            <a:r>
              <a:rPr lang="en-US" sz="2000" b="1" u="sng" dirty="0" smtClean="0"/>
              <a:t>However</a:t>
            </a:r>
            <a:r>
              <a:rPr lang="en-US" sz="2000" dirty="0" smtClean="0"/>
              <a:t> there could be lots of different samples</a:t>
            </a:r>
          </a:p>
          <a:p>
            <a:pPr lvl="1">
              <a:spcBef>
                <a:spcPts val="600"/>
              </a:spcBef>
              <a:spcAft>
                <a:spcPts val="600"/>
              </a:spcAft>
              <a:defRPr/>
            </a:pPr>
            <a:r>
              <a:rPr lang="en-US" sz="2000" dirty="0" smtClean="0"/>
              <a:t>Foot length example</a:t>
            </a:r>
          </a:p>
          <a:p>
            <a:pPr>
              <a:spcBef>
                <a:spcPts val="600"/>
              </a:spcBef>
              <a:spcAft>
                <a:spcPts val="600"/>
              </a:spcAft>
              <a:defRPr/>
            </a:pPr>
            <a:r>
              <a:rPr lang="en-US" sz="2000" dirty="0" smtClean="0"/>
              <a:t>How to generalize the info from our sample to make decision about population?</a:t>
            </a:r>
          </a:p>
          <a:p>
            <a:pPr>
              <a:spcBef>
                <a:spcPts val="600"/>
              </a:spcBef>
              <a:defRPr/>
            </a:pPr>
            <a:endParaRPr lang="en-US" sz="2000" b="1" dirty="0" smtClean="0">
              <a:solidFill>
                <a:schemeClr val="accent6"/>
              </a:solidFill>
            </a:endParaRPr>
          </a:p>
          <a:p>
            <a:pPr>
              <a:spcBef>
                <a:spcPts val="600"/>
              </a:spcBef>
              <a:defRPr/>
            </a:pPr>
            <a:r>
              <a:rPr lang="en-US" sz="2000" b="1" dirty="0" smtClean="0">
                <a:solidFill>
                  <a:schemeClr val="accent6"/>
                </a:solidFill>
              </a:rPr>
              <a:t>Parameter</a:t>
            </a:r>
            <a:r>
              <a:rPr lang="en-US" sz="2000" dirty="0" smtClean="0"/>
              <a:t>: property of </a:t>
            </a:r>
            <a:r>
              <a:rPr lang="en-US" sz="2000" u="sng" dirty="0" smtClean="0"/>
              <a:t>unknown</a:t>
            </a:r>
            <a:r>
              <a:rPr lang="en-US" sz="2000" dirty="0" smtClean="0"/>
              <a:t> probability distribution or </a:t>
            </a:r>
            <a:r>
              <a:rPr lang="en-US" sz="2000" dirty="0" smtClean="0">
                <a:solidFill>
                  <a:schemeClr val="accent6"/>
                </a:solidFill>
              </a:rPr>
              <a:t>population</a:t>
            </a:r>
          </a:p>
          <a:p>
            <a:pPr lvl="1">
              <a:spcBef>
                <a:spcPts val="600"/>
              </a:spcBef>
              <a:buFont typeface="Arial" pitchFamily="34" charset="0"/>
              <a:buChar char="•"/>
              <a:defRPr/>
            </a:pPr>
            <a:r>
              <a:rPr lang="en-US" sz="2000" dirty="0" smtClean="0"/>
              <a:t>Mean, </a:t>
            </a:r>
            <a:r>
              <a:rPr lang="el-GR" sz="2000" dirty="0" smtClean="0"/>
              <a:t>μ</a:t>
            </a:r>
            <a:r>
              <a:rPr lang="en-US" sz="2000" dirty="0" smtClean="0"/>
              <a:t>, or variance, </a:t>
            </a:r>
            <a:r>
              <a:rPr lang="el-GR" sz="2000" dirty="0" smtClean="0"/>
              <a:t>σ</a:t>
            </a:r>
            <a:r>
              <a:rPr lang="en-US" sz="2000" baseline="30000" dirty="0" smtClean="0"/>
              <a:t>2</a:t>
            </a:r>
          </a:p>
          <a:p>
            <a:pPr>
              <a:spcBef>
                <a:spcPts val="600"/>
              </a:spcBef>
              <a:defRPr/>
            </a:pPr>
            <a:r>
              <a:rPr lang="en-US" sz="2000" b="1" dirty="0" smtClean="0">
                <a:solidFill>
                  <a:schemeClr val="accent6"/>
                </a:solidFill>
              </a:rPr>
              <a:t>Statistic</a:t>
            </a:r>
            <a:r>
              <a:rPr lang="en-US" sz="2000" dirty="0" smtClean="0"/>
              <a:t>: property of a sample. A statistic is any function of the observations in a random </a:t>
            </a:r>
            <a:r>
              <a:rPr lang="en-US" sz="2000" dirty="0" smtClean="0">
                <a:solidFill>
                  <a:schemeClr val="accent2"/>
                </a:solidFill>
              </a:rPr>
              <a:t>sample.</a:t>
            </a:r>
          </a:p>
          <a:p>
            <a:pPr lvl="1">
              <a:spcBef>
                <a:spcPts val="600"/>
              </a:spcBef>
              <a:buFont typeface="Arial" pitchFamily="34" charset="0"/>
              <a:buChar char="•"/>
              <a:defRPr/>
            </a:pPr>
            <a:r>
              <a:rPr lang="en-US" sz="2000" dirty="0" smtClean="0"/>
              <a:t>Sample mean, x, or sample variance, s</a:t>
            </a:r>
            <a:r>
              <a:rPr lang="en-US" sz="2000" baseline="30000" dirty="0" smtClean="0"/>
              <a:t>2</a:t>
            </a:r>
          </a:p>
          <a:p>
            <a:pPr lvl="1">
              <a:spcBef>
                <a:spcPts val="600"/>
              </a:spcBef>
              <a:buFont typeface="Arial" pitchFamily="34" charset="0"/>
              <a:buChar char="•"/>
              <a:defRPr/>
            </a:pPr>
            <a:r>
              <a:rPr lang="en-US" sz="2000" dirty="0" smtClean="0"/>
              <a:t>Statistics are </a:t>
            </a:r>
            <a:r>
              <a:rPr lang="en-US" sz="2000" u="sng" dirty="0" smtClean="0"/>
              <a:t>known</a:t>
            </a:r>
            <a:r>
              <a:rPr lang="en-US" sz="2000" dirty="0" smtClean="0"/>
              <a:t>.  We use statistics to estimate unknown parameters</a:t>
            </a:r>
          </a:p>
          <a:p>
            <a:pPr>
              <a:spcBef>
                <a:spcPts val="600"/>
              </a:spcBef>
              <a:spcAft>
                <a:spcPts val="600"/>
              </a:spcAft>
              <a:defRPr/>
            </a:pPr>
            <a:endParaRPr lang="en-US" sz="2000" dirty="0" smtClean="0"/>
          </a:p>
          <a:p>
            <a:pPr>
              <a:spcBef>
                <a:spcPts val="600"/>
              </a:spcBef>
              <a:spcAft>
                <a:spcPts val="600"/>
              </a:spcAft>
              <a:defRPr/>
            </a:pPr>
            <a:endParaRPr lang="en-US" sz="2000" dirty="0"/>
          </a:p>
        </p:txBody>
      </p:sp>
      <p:sp>
        <p:nvSpPr>
          <p:cNvPr id="83972" name="Slide Number Placeholder 3"/>
          <p:cNvSpPr>
            <a:spLocks noGrp="1"/>
          </p:cNvSpPr>
          <p:nvPr>
            <p:ph type="sldNum" sz="quarter" idx="12"/>
          </p:nvPr>
        </p:nvSpPr>
        <p:spPr>
          <a:noFill/>
        </p:spPr>
        <p:txBody>
          <a:bodyPr/>
          <a:lstStyle/>
          <a:p>
            <a:fld id="{BC54713C-A8B5-4E98-835F-A77027F321D1}" type="slidenum">
              <a:rPr lang="en-US" smtClean="0"/>
              <a:pPr/>
              <a:t>60</a:t>
            </a:fld>
            <a:endParaRPr lang="en-US" smtClean="0"/>
          </a:p>
        </p:txBody>
      </p:sp>
      <p:sp>
        <p:nvSpPr>
          <p:cNvPr id="83973" name="Footer Placeholder 4"/>
          <p:cNvSpPr>
            <a:spLocks noGrp="1"/>
          </p:cNvSpPr>
          <p:nvPr>
            <p:ph type="ftr" sz="quarter" idx="11"/>
          </p:nvPr>
        </p:nvSpPr>
        <p:spPr>
          <a:noFill/>
        </p:spPr>
        <p:txBody>
          <a:bodyPr/>
          <a:lstStyle/>
          <a:p>
            <a:r>
              <a:rPr lang="de-DE" smtClean="0"/>
              <a:t>IE 563  Dr. Erin Gerber, P.E.,  UofL</a:t>
            </a:r>
            <a:endParaRPr lang="en-US" dirty="0" smtClean="0"/>
          </a:p>
        </p:txBody>
      </p:sp>
      <p:cxnSp>
        <p:nvCxnSpPr>
          <p:cNvPr id="7" name="Straight Connector 6"/>
          <p:cNvCxnSpPr/>
          <p:nvPr/>
        </p:nvCxnSpPr>
        <p:spPr>
          <a:xfrm>
            <a:off x="2743200" y="5486400"/>
            <a:ext cx="152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smtClean="0"/>
              <a:t>Statistical Inference</a:t>
            </a:r>
          </a:p>
        </p:txBody>
      </p:sp>
      <p:sp>
        <p:nvSpPr>
          <p:cNvPr id="86019" name="Content Placeholder 2"/>
          <p:cNvSpPr>
            <a:spLocks noGrp="1"/>
          </p:cNvSpPr>
          <p:nvPr>
            <p:ph idx="1"/>
          </p:nvPr>
        </p:nvSpPr>
        <p:spPr>
          <a:xfrm>
            <a:off x="304800" y="1219200"/>
            <a:ext cx="8534400" cy="5486400"/>
          </a:xfrm>
        </p:spPr>
        <p:txBody>
          <a:bodyPr/>
          <a:lstStyle/>
          <a:p>
            <a:pPr>
              <a:spcBef>
                <a:spcPts val="600"/>
              </a:spcBef>
              <a:spcAft>
                <a:spcPts val="600"/>
              </a:spcAft>
            </a:pPr>
            <a:r>
              <a:rPr lang="en-US" sz="2400" dirty="0" smtClean="0"/>
              <a:t>Example: Suppose we are interested in the average length of an adult’s foot</a:t>
            </a:r>
          </a:p>
          <a:p>
            <a:pPr>
              <a:spcBef>
                <a:spcPts val="600"/>
              </a:spcBef>
              <a:spcAft>
                <a:spcPts val="600"/>
              </a:spcAft>
            </a:pPr>
            <a:r>
              <a:rPr lang="en-US" sz="2400" dirty="0" smtClean="0"/>
              <a:t>Measure everyone’s foot? </a:t>
            </a:r>
            <a:r>
              <a:rPr lang="en-US" sz="2400" u="sng" dirty="0" smtClean="0"/>
              <a:t>Calculate</a:t>
            </a:r>
            <a:r>
              <a:rPr lang="en-US" sz="2400" dirty="0" smtClean="0"/>
              <a:t> </a:t>
            </a:r>
            <a:r>
              <a:rPr lang="el-GR" sz="2400" dirty="0" smtClean="0"/>
              <a:t>μ</a:t>
            </a:r>
            <a:r>
              <a:rPr lang="en-US" sz="2400" dirty="0" smtClean="0"/>
              <a:t>? </a:t>
            </a:r>
            <a:r>
              <a:rPr lang="en-US" sz="2400" dirty="0" smtClean="0">
                <a:sym typeface="Wingdings" pitchFamily="2" charset="2"/>
              </a:rPr>
              <a:t></a:t>
            </a:r>
            <a:endParaRPr lang="en-US" sz="2400" dirty="0" smtClean="0"/>
          </a:p>
          <a:p>
            <a:pPr>
              <a:spcBef>
                <a:spcPts val="600"/>
              </a:spcBef>
              <a:spcAft>
                <a:spcPts val="600"/>
              </a:spcAft>
            </a:pPr>
            <a:r>
              <a:rPr lang="en-US" sz="2400" dirty="0" smtClean="0"/>
              <a:t>Take random sample of 28 people</a:t>
            </a:r>
          </a:p>
          <a:p>
            <a:pPr>
              <a:spcBef>
                <a:spcPts val="600"/>
              </a:spcBef>
              <a:spcAft>
                <a:spcPts val="600"/>
              </a:spcAft>
            </a:pPr>
            <a:r>
              <a:rPr lang="en-US" sz="2400" dirty="0" smtClean="0"/>
              <a:t>Calculate sample mean, x = 26.32 cm</a:t>
            </a:r>
          </a:p>
          <a:p>
            <a:pPr>
              <a:spcBef>
                <a:spcPts val="600"/>
              </a:spcBef>
              <a:spcAft>
                <a:spcPts val="600"/>
              </a:spcAft>
            </a:pPr>
            <a:r>
              <a:rPr lang="en-US" sz="2400" dirty="0" smtClean="0"/>
              <a:t>Estimate the population average foot length.  Estimate </a:t>
            </a:r>
            <a:r>
              <a:rPr lang="el-GR" sz="2400" dirty="0" smtClean="0"/>
              <a:t>μ</a:t>
            </a:r>
            <a:r>
              <a:rPr lang="en-US" sz="2400" dirty="0" smtClean="0"/>
              <a:t>.</a:t>
            </a:r>
          </a:p>
          <a:p>
            <a:pPr>
              <a:spcBef>
                <a:spcPts val="600"/>
              </a:spcBef>
              <a:spcAft>
                <a:spcPts val="600"/>
              </a:spcAft>
            </a:pPr>
            <a:r>
              <a:rPr lang="en-US" sz="2400" dirty="0" smtClean="0"/>
              <a:t>x is a </a:t>
            </a:r>
            <a:r>
              <a:rPr lang="en-US" sz="2400" b="1" dirty="0" smtClean="0">
                <a:solidFill>
                  <a:srgbClr val="2D2DB9"/>
                </a:solidFill>
              </a:rPr>
              <a:t>point estimate </a:t>
            </a:r>
            <a:r>
              <a:rPr lang="en-US" sz="2400" dirty="0" smtClean="0"/>
              <a:t>for </a:t>
            </a:r>
            <a:r>
              <a:rPr lang="el-GR" sz="2400" dirty="0" smtClean="0"/>
              <a:t>μ</a:t>
            </a:r>
            <a:r>
              <a:rPr lang="en-US" sz="2400" dirty="0" smtClean="0"/>
              <a:t>.  </a:t>
            </a:r>
            <a:endParaRPr lang="en-US" sz="2400" b="1" dirty="0" smtClean="0">
              <a:solidFill>
                <a:srgbClr val="2D2DB9"/>
              </a:solidFill>
            </a:endParaRPr>
          </a:p>
          <a:p>
            <a:pPr>
              <a:spcBef>
                <a:spcPts val="600"/>
              </a:spcBef>
              <a:spcAft>
                <a:spcPts val="600"/>
              </a:spcAft>
            </a:pPr>
            <a:r>
              <a:rPr lang="en-US" sz="2400" dirty="0" smtClean="0"/>
              <a:t>HOWEVER, different samples will have different x</a:t>
            </a:r>
          </a:p>
        </p:txBody>
      </p:sp>
      <p:cxnSp>
        <p:nvCxnSpPr>
          <p:cNvPr id="6" name="Straight Connector 5"/>
          <p:cNvCxnSpPr/>
          <p:nvPr/>
        </p:nvCxnSpPr>
        <p:spPr>
          <a:xfrm>
            <a:off x="4038600" y="32004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85800" y="4265612"/>
            <a:ext cx="2286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315200" y="48006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023" name="Slide Number Placeholder 8"/>
          <p:cNvSpPr>
            <a:spLocks noGrp="1"/>
          </p:cNvSpPr>
          <p:nvPr>
            <p:ph type="sldNum" sz="quarter" idx="12"/>
          </p:nvPr>
        </p:nvSpPr>
        <p:spPr>
          <a:noFill/>
        </p:spPr>
        <p:txBody>
          <a:bodyPr/>
          <a:lstStyle/>
          <a:p>
            <a:fld id="{B52D6A96-4C9B-417C-8FEA-FA907C68B8BE}" type="slidenum">
              <a:rPr lang="en-US" smtClean="0"/>
              <a:pPr/>
              <a:t>61</a:t>
            </a:fld>
            <a:endParaRPr lang="en-US" smtClean="0"/>
          </a:p>
        </p:txBody>
      </p:sp>
      <p:sp>
        <p:nvSpPr>
          <p:cNvPr id="86024" name="Footer Placeholder 9"/>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smtClean="0"/>
              <a:t>Sampling Distributions</a:t>
            </a:r>
          </a:p>
        </p:txBody>
      </p:sp>
      <p:sp>
        <p:nvSpPr>
          <p:cNvPr id="87043" name="Content Placeholder 2"/>
          <p:cNvSpPr>
            <a:spLocks noGrp="1"/>
          </p:cNvSpPr>
          <p:nvPr>
            <p:ph idx="1"/>
          </p:nvPr>
        </p:nvSpPr>
        <p:spPr>
          <a:xfrm>
            <a:off x="152400" y="1219200"/>
            <a:ext cx="8991600" cy="2743200"/>
          </a:xfrm>
        </p:spPr>
        <p:txBody>
          <a:bodyPr/>
          <a:lstStyle/>
          <a:p>
            <a:r>
              <a:rPr lang="en-US" sz="2400" smtClean="0"/>
              <a:t>Foot length example</a:t>
            </a:r>
          </a:p>
          <a:p>
            <a:r>
              <a:rPr lang="en-US" sz="2400" smtClean="0"/>
              <a:t>Go to 100 different UofL classes and measure feet of 28 students (i.e. 100 samples, each of size 28)</a:t>
            </a:r>
          </a:p>
        </p:txBody>
      </p:sp>
      <p:pic>
        <p:nvPicPr>
          <p:cNvPr id="87044" name="Picture 2"/>
          <p:cNvPicPr>
            <a:picLocks noChangeAspect="1" noChangeArrowheads="1"/>
          </p:cNvPicPr>
          <p:nvPr/>
        </p:nvPicPr>
        <p:blipFill>
          <a:blip r:embed="rId2" cstate="print"/>
          <a:srcRect/>
          <a:stretch>
            <a:fillRect/>
          </a:stretch>
        </p:blipFill>
        <p:spPr bwMode="auto">
          <a:xfrm>
            <a:off x="1752600" y="2819400"/>
            <a:ext cx="5322888" cy="4038600"/>
          </a:xfrm>
          <a:prstGeom prst="rect">
            <a:avLst/>
          </a:prstGeom>
          <a:noFill/>
          <a:ln w="9525">
            <a:noFill/>
            <a:miter lim="800000"/>
            <a:headEnd/>
            <a:tailEnd/>
          </a:ln>
        </p:spPr>
      </p:pic>
      <p:sp>
        <p:nvSpPr>
          <p:cNvPr id="87045" name="Slide Number Placeholder 4"/>
          <p:cNvSpPr>
            <a:spLocks noGrp="1"/>
          </p:cNvSpPr>
          <p:nvPr>
            <p:ph type="sldNum" sz="quarter" idx="12"/>
          </p:nvPr>
        </p:nvSpPr>
        <p:spPr>
          <a:noFill/>
        </p:spPr>
        <p:txBody>
          <a:bodyPr/>
          <a:lstStyle/>
          <a:p>
            <a:fld id="{118AB42D-58DB-4CFA-A5A9-3E19FEC51B8E}" type="slidenum">
              <a:rPr lang="en-US" smtClean="0"/>
              <a:pPr/>
              <a:t>62</a:t>
            </a:fld>
            <a:endParaRPr lang="en-US" smtClean="0"/>
          </a:p>
        </p:txBody>
      </p:sp>
      <p:sp>
        <p:nvSpPr>
          <p:cNvPr id="87046"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685800" y="-152400"/>
            <a:ext cx="7772400" cy="1143000"/>
          </a:xfrm>
        </p:spPr>
        <p:txBody>
          <a:bodyPr/>
          <a:lstStyle/>
          <a:p>
            <a:r>
              <a:rPr lang="en-US" smtClean="0"/>
              <a:t>Sampling Distributions</a:t>
            </a:r>
          </a:p>
        </p:txBody>
      </p:sp>
      <p:sp>
        <p:nvSpPr>
          <p:cNvPr id="88067" name="Content Placeholder 2"/>
          <p:cNvSpPr>
            <a:spLocks noGrp="1"/>
          </p:cNvSpPr>
          <p:nvPr>
            <p:ph idx="1"/>
          </p:nvPr>
        </p:nvSpPr>
        <p:spPr>
          <a:xfrm>
            <a:off x="152400" y="1828800"/>
            <a:ext cx="5486400" cy="4114800"/>
          </a:xfrm>
        </p:spPr>
        <p:txBody>
          <a:bodyPr/>
          <a:lstStyle/>
          <a:p>
            <a:r>
              <a:rPr lang="en-US" sz="2400" smtClean="0"/>
              <a:t>Foot length example</a:t>
            </a:r>
          </a:p>
          <a:p>
            <a:r>
              <a:rPr lang="en-US" sz="2400" smtClean="0"/>
              <a:t>100 samples, each n=28</a:t>
            </a:r>
          </a:p>
          <a:p>
            <a:r>
              <a:rPr lang="en-US" sz="2400" smtClean="0"/>
              <a:t>Calculate sample mean, x, and sample variance, s</a:t>
            </a:r>
            <a:r>
              <a:rPr lang="en-US" sz="2400" baseline="30000" smtClean="0"/>
              <a:t>2</a:t>
            </a:r>
            <a:r>
              <a:rPr lang="en-US" sz="2400" smtClean="0"/>
              <a:t>, for each sample</a:t>
            </a:r>
          </a:p>
        </p:txBody>
      </p:sp>
      <p:pic>
        <p:nvPicPr>
          <p:cNvPr id="88068" name="Picture 2"/>
          <p:cNvPicPr>
            <a:picLocks noChangeAspect="1" noChangeArrowheads="1"/>
          </p:cNvPicPr>
          <p:nvPr/>
        </p:nvPicPr>
        <p:blipFill>
          <a:blip r:embed="rId2" cstate="print"/>
          <a:srcRect/>
          <a:stretch>
            <a:fillRect/>
          </a:stretch>
        </p:blipFill>
        <p:spPr bwMode="auto">
          <a:xfrm>
            <a:off x="5486400" y="838200"/>
            <a:ext cx="3484563" cy="6105525"/>
          </a:xfrm>
          <a:prstGeom prst="rect">
            <a:avLst/>
          </a:prstGeom>
          <a:noFill/>
          <a:ln w="9525">
            <a:noFill/>
            <a:miter lim="800000"/>
            <a:headEnd/>
            <a:tailEnd/>
          </a:ln>
        </p:spPr>
      </p:pic>
      <p:cxnSp>
        <p:nvCxnSpPr>
          <p:cNvPr id="8" name="Straight Connector 7"/>
          <p:cNvCxnSpPr/>
          <p:nvPr/>
        </p:nvCxnSpPr>
        <p:spPr>
          <a:xfrm>
            <a:off x="3886200" y="28194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070" name="Slide Number Placeholder 5"/>
          <p:cNvSpPr>
            <a:spLocks noGrp="1"/>
          </p:cNvSpPr>
          <p:nvPr>
            <p:ph type="sldNum" sz="quarter" idx="12"/>
          </p:nvPr>
        </p:nvSpPr>
        <p:spPr>
          <a:noFill/>
        </p:spPr>
        <p:txBody>
          <a:bodyPr/>
          <a:lstStyle/>
          <a:p>
            <a:fld id="{C3AFE204-C7A0-4A7D-8F15-152A7E7CCF06}" type="slidenum">
              <a:rPr lang="en-US" smtClean="0"/>
              <a:pPr/>
              <a:t>63</a:t>
            </a:fld>
            <a:endParaRPr lang="en-US" smtClean="0"/>
          </a:p>
        </p:txBody>
      </p:sp>
      <p:sp>
        <p:nvSpPr>
          <p:cNvPr id="88071"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smtClean="0"/>
              <a:t>Sampling Distributions</a:t>
            </a:r>
          </a:p>
        </p:txBody>
      </p:sp>
      <p:sp>
        <p:nvSpPr>
          <p:cNvPr id="89091" name="Content Placeholder 2"/>
          <p:cNvSpPr>
            <a:spLocks noGrp="1"/>
          </p:cNvSpPr>
          <p:nvPr>
            <p:ph idx="1"/>
          </p:nvPr>
        </p:nvSpPr>
        <p:spPr>
          <a:xfrm>
            <a:off x="304800" y="1219200"/>
            <a:ext cx="8534400" cy="2286000"/>
          </a:xfrm>
        </p:spPr>
        <p:txBody>
          <a:bodyPr/>
          <a:lstStyle/>
          <a:p>
            <a:r>
              <a:rPr lang="en-US" sz="2400" smtClean="0"/>
              <a:t>Foot length example</a:t>
            </a:r>
          </a:p>
          <a:p>
            <a:r>
              <a:rPr lang="en-US" sz="2400" smtClean="0"/>
              <a:t>Distribution of sample means and sample variances</a:t>
            </a:r>
          </a:p>
        </p:txBody>
      </p:sp>
      <p:pic>
        <p:nvPicPr>
          <p:cNvPr id="89092" name="Picture 2"/>
          <p:cNvPicPr>
            <a:picLocks noChangeAspect="1" noChangeArrowheads="1"/>
          </p:cNvPicPr>
          <p:nvPr/>
        </p:nvPicPr>
        <p:blipFill>
          <a:blip r:embed="rId2" cstate="print"/>
          <a:srcRect/>
          <a:stretch>
            <a:fillRect/>
          </a:stretch>
        </p:blipFill>
        <p:spPr bwMode="auto">
          <a:xfrm>
            <a:off x="0" y="2590800"/>
            <a:ext cx="4457700" cy="2971800"/>
          </a:xfrm>
          <a:prstGeom prst="rect">
            <a:avLst/>
          </a:prstGeom>
          <a:noFill/>
          <a:ln w="9525">
            <a:noFill/>
            <a:miter lim="800000"/>
            <a:headEnd/>
            <a:tailEnd/>
          </a:ln>
        </p:spPr>
      </p:pic>
      <p:pic>
        <p:nvPicPr>
          <p:cNvPr id="89093" name="Picture 3"/>
          <p:cNvPicPr>
            <a:picLocks noChangeAspect="1" noChangeArrowheads="1"/>
          </p:cNvPicPr>
          <p:nvPr/>
        </p:nvPicPr>
        <p:blipFill>
          <a:blip r:embed="rId3" cstate="print"/>
          <a:srcRect/>
          <a:stretch>
            <a:fillRect/>
          </a:stretch>
        </p:blipFill>
        <p:spPr bwMode="auto">
          <a:xfrm>
            <a:off x="4686300" y="2590800"/>
            <a:ext cx="4457700" cy="2971800"/>
          </a:xfrm>
          <a:prstGeom prst="rect">
            <a:avLst/>
          </a:prstGeom>
          <a:noFill/>
          <a:ln w="9525">
            <a:noFill/>
            <a:miter lim="800000"/>
            <a:headEnd/>
            <a:tailEnd/>
          </a:ln>
        </p:spPr>
      </p:pic>
      <p:sp>
        <p:nvSpPr>
          <p:cNvPr id="89094" name="TextBox 6"/>
          <p:cNvSpPr txBox="1">
            <a:spLocks noChangeArrowheads="1"/>
          </p:cNvSpPr>
          <p:nvPr/>
        </p:nvSpPr>
        <p:spPr bwMode="auto">
          <a:xfrm>
            <a:off x="5257800" y="5638800"/>
            <a:ext cx="3886200" cy="461963"/>
          </a:xfrm>
          <a:prstGeom prst="rect">
            <a:avLst/>
          </a:prstGeom>
          <a:noFill/>
          <a:ln w="9525">
            <a:noFill/>
            <a:miter lim="800000"/>
            <a:headEnd/>
            <a:tailEnd/>
          </a:ln>
        </p:spPr>
        <p:txBody>
          <a:bodyPr>
            <a:spAutoFit/>
          </a:bodyPr>
          <a:lstStyle/>
          <a:p>
            <a:r>
              <a:rPr lang="en-US" sz="2400"/>
              <a:t>s</a:t>
            </a:r>
            <a:r>
              <a:rPr lang="en-US" sz="2400" baseline="30000"/>
              <a:t>2</a:t>
            </a:r>
            <a:r>
              <a:rPr lang="en-US" sz="2400"/>
              <a:t> ~ Chi-squared distr</a:t>
            </a:r>
          </a:p>
        </p:txBody>
      </p:sp>
      <p:sp>
        <p:nvSpPr>
          <p:cNvPr id="89095" name="TextBox 7"/>
          <p:cNvSpPr txBox="1">
            <a:spLocks noChangeArrowheads="1"/>
          </p:cNvSpPr>
          <p:nvPr/>
        </p:nvSpPr>
        <p:spPr bwMode="auto">
          <a:xfrm>
            <a:off x="914400" y="5721350"/>
            <a:ext cx="3048000" cy="984250"/>
          </a:xfrm>
          <a:prstGeom prst="rect">
            <a:avLst/>
          </a:prstGeom>
          <a:noFill/>
          <a:ln w="9525">
            <a:noFill/>
            <a:miter lim="800000"/>
            <a:headEnd/>
            <a:tailEnd/>
          </a:ln>
        </p:spPr>
        <p:txBody>
          <a:bodyPr>
            <a:spAutoFit/>
          </a:bodyPr>
          <a:lstStyle/>
          <a:p>
            <a:pPr>
              <a:spcBef>
                <a:spcPts val="1200"/>
              </a:spcBef>
            </a:pPr>
            <a:r>
              <a:rPr lang="en-US" sz="2400"/>
              <a:t>x ~ Normal distr</a:t>
            </a:r>
          </a:p>
          <a:p>
            <a:pPr>
              <a:spcBef>
                <a:spcPts val="1200"/>
              </a:spcBef>
            </a:pPr>
            <a:r>
              <a:rPr lang="en-US" sz="2400"/>
              <a:t>x ~ Student t distr</a:t>
            </a:r>
          </a:p>
        </p:txBody>
      </p:sp>
      <p:cxnSp>
        <p:nvCxnSpPr>
          <p:cNvPr id="10" name="Straight Connector 9"/>
          <p:cNvCxnSpPr/>
          <p:nvPr/>
        </p:nvCxnSpPr>
        <p:spPr>
          <a:xfrm>
            <a:off x="990600" y="57912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0600" y="6324600"/>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533400" y="3124200"/>
            <a:ext cx="1676400" cy="1981200"/>
          </a:xfrm>
          <a:custGeom>
            <a:avLst/>
            <a:gdLst>
              <a:gd name="connsiteX0" fmla="*/ 0 w 2774731"/>
              <a:gd name="connsiteY0" fmla="*/ 2885089 h 2887717"/>
              <a:gd name="connsiteX1" fmla="*/ 236483 w 2774731"/>
              <a:gd name="connsiteY1" fmla="*/ 2885089 h 2887717"/>
              <a:gd name="connsiteX2" fmla="*/ 457200 w 2774731"/>
              <a:gd name="connsiteY2" fmla="*/ 2869324 h 2887717"/>
              <a:gd name="connsiteX3" fmla="*/ 662152 w 2774731"/>
              <a:gd name="connsiteY3" fmla="*/ 2806262 h 2887717"/>
              <a:gd name="connsiteX4" fmla="*/ 914400 w 2774731"/>
              <a:gd name="connsiteY4" fmla="*/ 2695903 h 2887717"/>
              <a:gd name="connsiteX5" fmla="*/ 1103586 w 2774731"/>
              <a:gd name="connsiteY5" fmla="*/ 2554013 h 2887717"/>
              <a:gd name="connsiteX6" fmla="*/ 1324303 w 2774731"/>
              <a:gd name="connsiteY6" fmla="*/ 2333296 h 2887717"/>
              <a:gd name="connsiteX7" fmla="*/ 1481958 w 2774731"/>
              <a:gd name="connsiteY7" fmla="*/ 2096813 h 2887717"/>
              <a:gd name="connsiteX8" fmla="*/ 1686910 w 2774731"/>
              <a:gd name="connsiteY8" fmla="*/ 1718441 h 2887717"/>
              <a:gd name="connsiteX9" fmla="*/ 1907627 w 2774731"/>
              <a:gd name="connsiteY9" fmla="*/ 1261241 h 2887717"/>
              <a:gd name="connsiteX10" fmla="*/ 2207172 w 2774731"/>
              <a:gd name="connsiteY10" fmla="*/ 614855 h 2887717"/>
              <a:gd name="connsiteX11" fmla="*/ 2459421 w 2774731"/>
              <a:gd name="connsiteY11" fmla="*/ 189186 h 2887717"/>
              <a:gd name="connsiteX12" fmla="*/ 2569779 w 2774731"/>
              <a:gd name="connsiteY12" fmla="*/ 63062 h 2887717"/>
              <a:gd name="connsiteX13" fmla="*/ 2664372 w 2774731"/>
              <a:gd name="connsiteY13" fmla="*/ 15765 h 2887717"/>
              <a:gd name="connsiteX14" fmla="*/ 2774731 w 2774731"/>
              <a:gd name="connsiteY14" fmla="*/ 0 h 2887717"/>
              <a:gd name="connsiteX15" fmla="*/ 2774731 w 2774731"/>
              <a:gd name="connsiteY15" fmla="*/ 0 h 288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4731" h="2887717">
                <a:moveTo>
                  <a:pt x="0" y="2885089"/>
                </a:moveTo>
                <a:cubicBezTo>
                  <a:pt x="80141" y="2886403"/>
                  <a:pt x="160283" y="2887717"/>
                  <a:pt x="236483" y="2885089"/>
                </a:cubicBezTo>
                <a:cubicBezTo>
                  <a:pt x="312683" y="2882462"/>
                  <a:pt x="386255" y="2882462"/>
                  <a:pt x="457200" y="2869324"/>
                </a:cubicBezTo>
                <a:cubicBezTo>
                  <a:pt x="528145" y="2856186"/>
                  <a:pt x="585952" y="2835165"/>
                  <a:pt x="662152" y="2806262"/>
                </a:cubicBezTo>
                <a:cubicBezTo>
                  <a:pt x="738352" y="2777359"/>
                  <a:pt x="840828" y="2737944"/>
                  <a:pt x="914400" y="2695903"/>
                </a:cubicBezTo>
                <a:cubicBezTo>
                  <a:pt x="987972" y="2653862"/>
                  <a:pt x="1035269" y="2614448"/>
                  <a:pt x="1103586" y="2554013"/>
                </a:cubicBezTo>
                <a:cubicBezTo>
                  <a:pt x="1171903" y="2493579"/>
                  <a:pt x="1261241" y="2409496"/>
                  <a:pt x="1324303" y="2333296"/>
                </a:cubicBezTo>
                <a:cubicBezTo>
                  <a:pt x="1387365" y="2257096"/>
                  <a:pt x="1421524" y="2199289"/>
                  <a:pt x="1481958" y="2096813"/>
                </a:cubicBezTo>
                <a:cubicBezTo>
                  <a:pt x="1542392" y="1994337"/>
                  <a:pt x="1615965" y="1857703"/>
                  <a:pt x="1686910" y="1718441"/>
                </a:cubicBezTo>
                <a:cubicBezTo>
                  <a:pt x="1757855" y="1579179"/>
                  <a:pt x="1820917" y="1445172"/>
                  <a:pt x="1907627" y="1261241"/>
                </a:cubicBezTo>
                <a:cubicBezTo>
                  <a:pt x="1994337" y="1077310"/>
                  <a:pt x="2115206" y="793531"/>
                  <a:pt x="2207172" y="614855"/>
                </a:cubicBezTo>
                <a:cubicBezTo>
                  <a:pt x="2299138" y="436179"/>
                  <a:pt x="2398987" y="281151"/>
                  <a:pt x="2459421" y="189186"/>
                </a:cubicBezTo>
                <a:cubicBezTo>
                  <a:pt x="2519855" y="97221"/>
                  <a:pt x="2535621" y="91965"/>
                  <a:pt x="2569779" y="63062"/>
                </a:cubicBezTo>
                <a:cubicBezTo>
                  <a:pt x="2603937" y="34159"/>
                  <a:pt x="2630213" y="26275"/>
                  <a:pt x="2664372" y="15765"/>
                </a:cubicBezTo>
                <a:cubicBezTo>
                  <a:pt x="2698531" y="5255"/>
                  <a:pt x="2774731" y="0"/>
                  <a:pt x="2774731" y="0"/>
                </a:cubicBezTo>
                <a:lnTo>
                  <a:pt x="2774731" y="0"/>
                </a:ln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Freeform 13"/>
          <p:cNvSpPr/>
          <p:nvPr/>
        </p:nvSpPr>
        <p:spPr>
          <a:xfrm flipH="1">
            <a:off x="2209800" y="3124200"/>
            <a:ext cx="1676400" cy="1981200"/>
          </a:xfrm>
          <a:custGeom>
            <a:avLst/>
            <a:gdLst>
              <a:gd name="connsiteX0" fmla="*/ 0 w 2774731"/>
              <a:gd name="connsiteY0" fmla="*/ 2885089 h 2887717"/>
              <a:gd name="connsiteX1" fmla="*/ 236483 w 2774731"/>
              <a:gd name="connsiteY1" fmla="*/ 2885089 h 2887717"/>
              <a:gd name="connsiteX2" fmla="*/ 457200 w 2774731"/>
              <a:gd name="connsiteY2" fmla="*/ 2869324 h 2887717"/>
              <a:gd name="connsiteX3" fmla="*/ 662152 w 2774731"/>
              <a:gd name="connsiteY3" fmla="*/ 2806262 h 2887717"/>
              <a:gd name="connsiteX4" fmla="*/ 914400 w 2774731"/>
              <a:gd name="connsiteY4" fmla="*/ 2695903 h 2887717"/>
              <a:gd name="connsiteX5" fmla="*/ 1103586 w 2774731"/>
              <a:gd name="connsiteY5" fmla="*/ 2554013 h 2887717"/>
              <a:gd name="connsiteX6" fmla="*/ 1324303 w 2774731"/>
              <a:gd name="connsiteY6" fmla="*/ 2333296 h 2887717"/>
              <a:gd name="connsiteX7" fmla="*/ 1481958 w 2774731"/>
              <a:gd name="connsiteY7" fmla="*/ 2096813 h 2887717"/>
              <a:gd name="connsiteX8" fmla="*/ 1686910 w 2774731"/>
              <a:gd name="connsiteY8" fmla="*/ 1718441 h 2887717"/>
              <a:gd name="connsiteX9" fmla="*/ 1907627 w 2774731"/>
              <a:gd name="connsiteY9" fmla="*/ 1261241 h 2887717"/>
              <a:gd name="connsiteX10" fmla="*/ 2207172 w 2774731"/>
              <a:gd name="connsiteY10" fmla="*/ 614855 h 2887717"/>
              <a:gd name="connsiteX11" fmla="*/ 2459421 w 2774731"/>
              <a:gd name="connsiteY11" fmla="*/ 189186 h 2887717"/>
              <a:gd name="connsiteX12" fmla="*/ 2569779 w 2774731"/>
              <a:gd name="connsiteY12" fmla="*/ 63062 h 2887717"/>
              <a:gd name="connsiteX13" fmla="*/ 2664372 w 2774731"/>
              <a:gd name="connsiteY13" fmla="*/ 15765 h 2887717"/>
              <a:gd name="connsiteX14" fmla="*/ 2774731 w 2774731"/>
              <a:gd name="connsiteY14" fmla="*/ 0 h 2887717"/>
              <a:gd name="connsiteX15" fmla="*/ 2774731 w 2774731"/>
              <a:gd name="connsiteY15" fmla="*/ 0 h 288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4731" h="2887717">
                <a:moveTo>
                  <a:pt x="0" y="2885089"/>
                </a:moveTo>
                <a:cubicBezTo>
                  <a:pt x="80141" y="2886403"/>
                  <a:pt x="160283" y="2887717"/>
                  <a:pt x="236483" y="2885089"/>
                </a:cubicBezTo>
                <a:cubicBezTo>
                  <a:pt x="312683" y="2882462"/>
                  <a:pt x="386255" y="2882462"/>
                  <a:pt x="457200" y="2869324"/>
                </a:cubicBezTo>
                <a:cubicBezTo>
                  <a:pt x="528145" y="2856186"/>
                  <a:pt x="585952" y="2835165"/>
                  <a:pt x="662152" y="2806262"/>
                </a:cubicBezTo>
                <a:cubicBezTo>
                  <a:pt x="738352" y="2777359"/>
                  <a:pt x="840828" y="2737944"/>
                  <a:pt x="914400" y="2695903"/>
                </a:cubicBezTo>
                <a:cubicBezTo>
                  <a:pt x="987972" y="2653862"/>
                  <a:pt x="1035269" y="2614448"/>
                  <a:pt x="1103586" y="2554013"/>
                </a:cubicBezTo>
                <a:cubicBezTo>
                  <a:pt x="1171903" y="2493579"/>
                  <a:pt x="1261241" y="2409496"/>
                  <a:pt x="1324303" y="2333296"/>
                </a:cubicBezTo>
                <a:cubicBezTo>
                  <a:pt x="1387365" y="2257096"/>
                  <a:pt x="1421524" y="2199289"/>
                  <a:pt x="1481958" y="2096813"/>
                </a:cubicBezTo>
                <a:cubicBezTo>
                  <a:pt x="1542392" y="1994337"/>
                  <a:pt x="1615965" y="1857703"/>
                  <a:pt x="1686910" y="1718441"/>
                </a:cubicBezTo>
                <a:cubicBezTo>
                  <a:pt x="1757855" y="1579179"/>
                  <a:pt x="1820917" y="1445172"/>
                  <a:pt x="1907627" y="1261241"/>
                </a:cubicBezTo>
                <a:cubicBezTo>
                  <a:pt x="1994337" y="1077310"/>
                  <a:pt x="2115206" y="793531"/>
                  <a:pt x="2207172" y="614855"/>
                </a:cubicBezTo>
                <a:cubicBezTo>
                  <a:pt x="2299138" y="436179"/>
                  <a:pt x="2398987" y="281151"/>
                  <a:pt x="2459421" y="189186"/>
                </a:cubicBezTo>
                <a:cubicBezTo>
                  <a:pt x="2519855" y="97221"/>
                  <a:pt x="2535621" y="91965"/>
                  <a:pt x="2569779" y="63062"/>
                </a:cubicBezTo>
                <a:cubicBezTo>
                  <a:pt x="2603937" y="34159"/>
                  <a:pt x="2630213" y="26275"/>
                  <a:pt x="2664372" y="15765"/>
                </a:cubicBezTo>
                <a:cubicBezTo>
                  <a:pt x="2698531" y="5255"/>
                  <a:pt x="2774731" y="0"/>
                  <a:pt x="2774731" y="0"/>
                </a:cubicBezTo>
                <a:lnTo>
                  <a:pt x="2774731" y="0"/>
                </a:ln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1" name="Freeform 20"/>
          <p:cNvSpPr/>
          <p:nvPr/>
        </p:nvSpPr>
        <p:spPr>
          <a:xfrm>
            <a:off x="5076825" y="3124200"/>
            <a:ext cx="1171575" cy="2000250"/>
          </a:xfrm>
          <a:custGeom>
            <a:avLst/>
            <a:gdLst>
              <a:gd name="connsiteX0" fmla="*/ 0 w 1103586"/>
              <a:gd name="connsiteY0" fmla="*/ 1994338 h 1994338"/>
              <a:gd name="connsiteX1" fmla="*/ 110358 w 1103586"/>
              <a:gd name="connsiteY1" fmla="*/ 1978573 h 1994338"/>
              <a:gd name="connsiteX2" fmla="*/ 236482 w 1103586"/>
              <a:gd name="connsiteY2" fmla="*/ 1899745 h 1994338"/>
              <a:gd name="connsiteX3" fmla="*/ 362606 w 1103586"/>
              <a:gd name="connsiteY3" fmla="*/ 1757855 h 1994338"/>
              <a:gd name="connsiteX4" fmla="*/ 488731 w 1103586"/>
              <a:gd name="connsiteY4" fmla="*/ 1474076 h 1994338"/>
              <a:gd name="connsiteX5" fmla="*/ 630620 w 1103586"/>
              <a:gd name="connsiteY5" fmla="*/ 969579 h 1994338"/>
              <a:gd name="connsiteX6" fmla="*/ 740979 w 1103586"/>
              <a:gd name="connsiteY6" fmla="*/ 528145 h 1994338"/>
              <a:gd name="connsiteX7" fmla="*/ 867103 w 1103586"/>
              <a:gd name="connsiteY7" fmla="*/ 165538 h 1994338"/>
              <a:gd name="connsiteX8" fmla="*/ 993227 w 1103586"/>
              <a:gd name="connsiteY8" fmla="*/ 23648 h 1994338"/>
              <a:gd name="connsiteX9" fmla="*/ 1103586 w 1103586"/>
              <a:gd name="connsiteY9" fmla="*/ 23648 h 19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3586" h="1994338">
                <a:moveTo>
                  <a:pt x="0" y="1994338"/>
                </a:moveTo>
                <a:cubicBezTo>
                  <a:pt x="35472" y="1994338"/>
                  <a:pt x="70944" y="1994338"/>
                  <a:pt x="110358" y="1978573"/>
                </a:cubicBezTo>
                <a:cubicBezTo>
                  <a:pt x="149772" y="1962808"/>
                  <a:pt x="194441" y="1936531"/>
                  <a:pt x="236482" y="1899745"/>
                </a:cubicBezTo>
                <a:cubicBezTo>
                  <a:pt x="278523" y="1862959"/>
                  <a:pt x="320565" y="1828800"/>
                  <a:pt x="362606" y="1757855"/>
                </a:cubicBezTo>
                <a:cubicBezTo>
                  <a:pt x="404647" y="1686910"/>
                  <a:pt x="444062" y="1605455"/>
                  <a:pt x="488731" y="1474076"/>
                </a:cubicBezTo>
                <a:cubicBezTo>
                  <a:pt x="533400" y="1342697"/>
                  <a:pt x="588579" y="1127234"/>
                  <a:pt x="630620" y="969579"/>
                </a:cubicBezTo>
                <a:cubicBezTo>
                  <a:pt x="672661" y="811924"/>
                  <a:pt x="701565" y="662152"/>
                  <a:pt x="740979" y="528145"/>
                </a:cubicBezTo>
                <a:cubicBezTo>
                  <a:pt x="780393" y="394138"/>
                  <a:pt x="825062" y="249621"/>
                  <a:pt x="867103" y="165538"/>
                </a:cubicBezTo>
                <a:cubicBezTo>
                  <a:pt x="909144" y="81455"/>
                  <a:pt x="953813" y="47296"/>
                  <a:pt x="993227" y="23648"/>
                </a:cubicBezTo>
                <a:cubicBezTo>
                  <a:pt x="1032641" y="0"/>
                  <a:pt x="1068113" y="11824"/>
                  <a:pt x="1103586" y="23648"/>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3" name="Freeform 32"/>
          <p:cNvSpPr/>
          <p:nvPr/>
        </p:nvSpPr>
        <p:spPr>
          <a:xfrm>
            <a:off x="6227763" y="3127375"/>
            <a:ext cx="2711450" cy="1965325"/>
          </a:xfrm>
          <a:custGeom>
            <a:avLst/>
            <a:gdLst>
              <a:gd name="connsiteX0" fmla="*/ 0 w 2711669"/>
              <a:gd name="connsiteY0" fmla="*/ 10511 h 1965435"/>
              <a:gd name="connsiteX1" fmla="*/ 157655 w 2711669"/>
              <a:gd name="connsiteY1" fmla="*/ 57807 h 1965435"/>
              <a:gd name="connsiteX2" fmla="*/ 331076 w 2711669"/>
              <a:gd name="connsiteY2" fmla="*/ 357352 h 1965435"/>
              <a:gd name="connsiteX3" fmla="*/ 551793 w 2711669"/>
              <a:gd name="connsiteY3" fmla="*/ 877614 h 1965435"/>
              <a:gd name="connsiteX4" fmla="*/ 804042 w 2711669"/>
              <a:gd name="connsiteY4" fmla="*/ 1350580 h 1965435"/>
              <a:gd name="connsiteX5" fmla="*/ 1245476 w 2711669"/>
              <a:gd name="connsiteY5" fmla="*/ 1681656 h 1965435"/>
              <a:gd name="connsiteX6" fmla="*/ 1844566 w 2711669"/>
              <a:gd name="connsiteY6" fmla="*/ 1855076 h 1965435"/>
              <a:gd name="connsiteX7" fmla="*/ 2349062 w 2711669"/>
              <a:gd name="connsiteY7" fmla="*/ 1933904 h 1965435"/>
              <a:gd name="connsiteX8" fmla="*/ 2554014 w 2711669"/>
              <a:gd name="connsiteY8" fmla="*/ 1949670 h 1965435"/>
              <a:gd name="connsiteX9" fmla="*/ 2711669 w 2711669"/>
              <a:gd name="connsiteY9" fmla="*/ 1965435 h 196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1669" h="1965435">
                <a:moveTo>
                  <a:pt x="0" y="10511"/>
                </a:moveTo>
                <a:cubicBezTo>
                  <a:pt x="51238" y="5255"/>
                  <a:pt x="102476" y="0"/>
                  <a:pt x="157655" y="57807"/>
                </a:cubicBezTo>
                <a:cubicBezTo>
                  <a:pt x="212834" y="115614"/>
                  <a:pt x="265386" y="220718"/>
                  <a:pt x="331076" y="357352"/>
                </a:cubicBezTo>
                <a:cubicBezTo>
                  <a:pt x="396766" y="493986"/>
                  <a:pt x="472965" y="712076"/>
                  <a:pt x="551793" y="877614"/>
                </a:cubicBezTo>
                <a:cubicBezTo>
                  <a:pt x="630621" y="1043152"/>
                  <a:pt x="688428" y="1216573"/>
                  <a:pt x="804042" y="1350580"/>
                </a:cubicBezTo>
                <a:cubicBezTo>
                  <a:pt x="919656" y="1484587"/>
                  <a:pt x="1072055" y="1597573"/>
                  <a:pt x="1245476" y="1681656"/>
                </a:cubicBezTo>
                <a:cubicBezTo>
                  <a:pt x="1418897" y="1765739"/>
                  <a:pt x="1660635" y="1813035"/>
                  <a:pt x="1844566" y="1855076"/>
                </a:cubicBezTo>
                <a:cubicBezTo>
                  <a:pt x="2028497" y="1897117"/>
                  <a:pt x="2230821" y="1918138"/>
                  <a:pt x="2349062" y="1933904"/>
                </a:cubicBezTo>
                <a:cubicBezTo>
                  <a:pt x="2467303" y="1949670"/>
                  <a:pt x="2493580" y="1944415"/>
                  <a:pt x="2554014" y="1949670"/>
                </a:cubicBezTo>
                <a:cubicBezTo>
                  <a:pt x="2614449" y="1954925"/>
                  <a:pt x="2663059" y="1960180"/>
                  <a:pt x="2711669" y="196543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9102" name="Slide Number Placeholder 14"/>
          <p:cNvSpPr>
            <a:spLocks noGrp="1"/>
          </p:cNvSpPr>
          <p:nvPr>
            <p:ph type="sldNum" sz="quarter" idx="12"/>
          </p:nvPr>
        </p:nvSpPr>
        <p:spPr>
          <a:noFill/>
        </p:spPr>
        <p:txBody>
          <a:bodyPr/>
          <a:lstStyle/>
          <a:p>
            <a:fld id="{CEAC5851-9E88-451C-A33F-9421FCD113C1}" type="slidenum">
              <a:rPr lang="en-US" smtClean="0"/>
              <a:pPr/>
              <a:t>64</a:t>
            </a:fld>
            <a:endParaRPr lang="en-US" smtClean="0"/>
          </a:p>
        </p:txBody>
      </p:sp>
      <p:sp>
        <p:nvSpPr>
          <p:cNvPr id="89103" name="Footer Placeholder 1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smtClean="0"/>
              <a:t>Sampling Distributions</a:t>
            </a:r>
          </a:p>
        </p:txBody>
      </p:sp>
      <p:sp>
        <p:nvSpPr>
          <p:cNvPr id="96259" name="Content Placeholder 2"/>
          <p:cNvSpPr>
            <a:spLocks noGrp="1"/>
          </p:cNvSpPr>
          <p:nvPr>
            <p:ph idx="1"/>
          </p:nvPr>
        </p:nvSpPr>
        <p:spPr>
          <a:xfrm>
            <a:off x="304800" y="1143000"/>
            <a:ext cx="8534400" cy="4525963"/>
          </a:xfrm>
        </p:spPr>
        <p:txBody>
          <a:bodyPr/>
          <a:lstStyle/>
          <a:p>
            <a:pPr eaLnBrk="1" hangingPunct="1">
              <a:spcAft>
                <a:spcPct val="20000"/>
              </a:spcAft>
              <a:defRPr/>
            </a:pPr>
            <a:r>
              <a:rPr lang="en-US" sz="2400" dirty="0" smtClean="0"/>
              <a:t>Sampling distribution for </a:t>
            </a:r>
            <a:r>
              <a:rPr lang="en-US" sz="2400" b="1" dirty="0" smtClean="0">
                <a:solidFill>
                  <a:schemeClr val="accent2"/>
                </a:solidFill>
              </a:rPr>
              <a:t>sample</a:t>
            </a:r>
            <a:r>
              <a:rPr lang="en-US" sz="2400" dirty="0" smtClean="0"/>
              <a:t> </a:t>
            </a:r>
            <a:r>
              <a:rPr lang="en-US" sz="2400" b="1" dirty="0" smtClean="0">
                <a:solidFill>
                  <a:schemeClr val="accent2"/>
                </a:solidFill>
              </a:rPr>
              <a:t>mean</a:t>
            </a:r>
            <a:r>
              <a:rPr lang="en-US" sz="2400" dirty="0" smtClean="0"/>
              <a:t> when </a:t>
            </a:r>
            <a:r>
              <a:rPr lang="en-US" sz="2400" b="1" dirty="0" smtClean="0">
                <a:solidFill>
                  <a:schemeClr val="accent2"/>
                </a:solidFill>
              </a:rPr>
              <a:t>large sample </a:t>
            </a:r>
            <a:r>
              <a:rPr lang="en-US" sz="2400" dirty="0" smtClean="0"/>
              <a:t>(n≥40) </a:t>
            </a:r>
            <a:r>
              <a:rPr lang="en-US" sz="2400" dirty="0" smtClean="0">
                <a:cs typeface="Times New Roman" pitchFamily="18" charset="0"/>
              </a:rPr>
              <a:t>→ </a:t>
            </a:r>
            <a:r>
              <a:rPr lang="en-US" sz="2400" b="1" dirty="0" smtClean="0">
                <a:solidFill>
                  <a:schemeClr val="accent2"/>
                </a:solidFill>
                <a:cs typeface="Times New Roman" pitchFamily="18" charset="0"/>
              </a:rPr>
              <a:t>Normal</a:t>
            </a:r>
            <a:r>
              <a:rPr lang="en-US" sz="2400" dirty="0" smtClean="0">
                <a:cs typeface="Times New Roman" pitchFamily="18" charset="0"/>
              </a:rPr>
              <a:t> distribution</a:t>
            </a:r>
          </a:p>
          <a:p>
            <a:pPr eaLnBrk="1" hangingPunct="1">
              <a:spcAft>
                <a:spcPct val="20000"/>
              </a:spcAft>
              <a:defRPr/>
            </a:pPr>
            <a:r>
              <a:rPr lang="en-US" sz="2400" dirty="0" smtClean="0"/>
              <a:t>Sampling distribution for </a:t>
            </a:r>
            <a:r>
              <a:rPr lang="en-US" sz="2400" b="1" dirty="0" smtClean="0">
                <a:solidFill>
                  <a:schemeClr val="accent2"/>
                </a:solidFill>
              </a:rPr>
              <a:t>sample</a:t>
            </a:r>
            <a:r>
              <a:rPr lang="en-US" sz="2400" dirty="0" smtClean="0"/>
              <a:t> </a:t>
            </a:r>
            <a:r>
              <a:rPr lang="en-US" sz="2400" b="1" dirty="0" smtClean="0">
                <a:solidFill>
                  <a:schemeClr val="accent2"/>
                </a:solidFill>
              </a:rPr>
              <a:t>mean</a:t>
            </a:r>
            <a:r>
              <a:rPr lang="en-US" sz="2400" dirty="0" smtClean="0"/>
              <a:t> when </a:t>
            </a:r>
            <a:r>
              <a:rPr lang="en-US" sz="2400" b="1" dirty="0" smtClean="0">
                <a:solidFill>
                  <a:schemeClr val="accent2"/>
                </a:solidFill>
              </a:rPr>
              <a:t>small sample </a:t>
            </a:r>
            <a:r>
              <a:rPr lang="en-US" sz="2400" dirty="0" smtClean="0"/>
              <a:t>(n&lt;40) </a:t>
            </a:r>
            <a:r>
              <a:rPr lang="en-US" sz="2400" dirty="0" smtClean="0">
                <a:cs typeface="Times New Roman" pitchFamily="18" charset="0"/>
              </a:rPr>
              <a:t>→ </a:t>
            </a:r>
            <a:r>
              <a:rPr lang="en-US" sz="2400" b="1" dirty="0" smtClean="0">
                <a:solidFill>
                  <a:schemeClr val="accent2"/>
                </a:solidFill>
                <a:cs typeface="Times New Roman" pitchFamily="18" charset="0"/>
              </a:rPr>
              <a:t>Student-t</a:t>
            </a:r>
            <a:r>
              <a:rPr lang="en-US" sz="2400" dirty="0" smtClean="0">
                <a:cs typeface="Times New Roman" pitchFamily="18" charset="0"/>
              </a:rPr>
              <a:t> distribution</a:t>
            </a:r>
          </a:p>
          <a:p>
            <a:pPr eaLnBrk="1" hangingPunct="1">
              <a:spcAft>
                <a:spcPct val="20000"/>
              </a:spcAft>
              <a:defRPr/>
            </a:pPr>
            <a:r>
              <a:rPr lang="en-US" sz="2400" dirty="0" smtClean="0"/>
              <a:t>Sampling distribution for </a:t>
            </a:r>
            <a:r>
              <a:rPr lang="en-US" sz="2400" b="1" dirty="0" smtClean="0">
                <a:solidFill>
                  <a:schemeClr val="accent2"/>
                </a:solidFill>
              </a:rPr>
              <a:t>sample</a:t>
            </a:r>
            <a:r>
              <a:rPr lang="en-US" sz="2400" dirty="0" smtClean="0"/>
              <a:t> </a:t>
            </a:r>
            <a:r>
              <a:rPr lang="en-US" sz="2400" b="1" dirty="0" smtClean="0">
                <a:solidFill>
                  <a:schemeClr val="accent2"/>
                </a:solidFill>
              </a:rPr>
              <a:t>variance</a:t>
            </a:r>
            <a:r>
              <a:rPr lang="en-US" sz="2400" dirty="0" smtClean="0"/>
              <a:t> </a:t>
            </a:r>
            <a:r>
              <a:rPr lang="en-US" sz="2400" dirty="0" smtClean="0">
                <a:cs typeface="Times New Roman" pitchFamily="18" charset="0"/>
              </a:rPr>
              <a:t>→ </a:t>
            </a:r>
            <a:r>
              <a:rPr lang="en-US" sz="2400" b="1" dirty="0" smtClean="0">
                <a:solidFill>
                  <a:schemeClr val="accent2"/>
                </a:solidFill>
                <a:cs typeface="Times New Roman" pitchFamily="18" charset="0"/>
              </a:rPr>
              <a:t>Chi-squared </a:t>
            </a:r>
            <a:r>
              <a:rPr lang="en-US" sz="2400" dirty="0" smtClean="0">
                <a:cs typeface="Times New Roman" pitchFamily="18" charset="0"/>
              </a:rPr>
              <a:t>distribution</a:t>
            </a:r>
          </a:p>
          <a:p>
            <a:pPr>
              <a:lnSpc>
                <a:spcPct val="90000"/>
              </a:lnSpc>
              <a:defRPr/>
            </a:pPr>
            <a:r>
              <a:rPr lang="en-US" sz="2400" dirty="0" smtClean="0"/>
              <a:t>Sampling distribution of the </a:t>
            </a:r>
            <a:r>
              <a:rPr lang="en-US" sz="2400" b="1" dirty="0" smtClean="0">
                <a:solidFill>
                  <a:schemeClr val="accent2"/>
                </a:solidFill>
              </a:rPr>
              <a:t>ratio of two sample variances → F Distribution</a:t>
            </a:r>
          </a:p>
          <a:p>
            <a:pPr>
              <a:lnSpc>
                <a:spcPct val="90000"/>
              </a:lnSpc>
              <a:defRPr/>
            </a:pPr>
            <a:endParaRPr lang="en-US" sz="2400" dirty="0" smtClean="0"/>
          </a:p>
          <a:p>
            <a:pPr>
              <a:lnSpc>
                <a:spcPct val="90000"/>
              </a:lnSpc>
              <a:defRPr/>
            </a:pPr>
            <a:r>
              <a:rPr lang="en-US" sz="2400" dirty="0" smtClean="0"/>
              <a:t>How to use sample statistic and sampling distribution to make inference about population parameter?</a:t>
            </a:r>
          </a:p>
          <a:p>
            <a:pPr lvl="1">
              <a:lnSpc>
                <a:spcPct val="90000"/>
              </a:lnSpc>
              <a:buFont typeface="Arial" pitchFamily="34" charset="0"/>
              <a:buChar char="•"/>
              <a:defRPr/>
            </a:pPr>
            <a:r>
              <a:rPr lang="en-US" sz="2400" b="1" dirty="0" smtClean="0">
                <a:solidFill>
                  <a:schemeClr val="accent6"/>
                </a:solidFill>
              </a:rPr>
              <a:t>Confidence Intervals</a:t>
            </a:r>
          </a:p>
          <a:p>
            <a:pPr lvl="1">
              <a:lnSpc>
                <a:spcPct val="90000"/>
              </a:lnSpc>
              <a:buFont typeface="Arial" pitchFamily="34" charset="0"/>
              <a:buChar char="•"/>
              <a:defRPr/>
            </a:pPr>
            <a:r>
              <a:rPr lang="en-US" sz="2400" b="1" dirty="0" smtClean="0">
                <a:solidFill>
                  <a:schemeClr val="accent6"/>
                </a:solidFill>
              </a:rPr>
              <a:t>Hypothesis Testing</a:t>
            </a:r>
            <a:endParaRPr lang="en-US" sz="2000" b="1" dirty="0" smtClean="0">
              <a:solidFill>
                <a:schemeClr val="accent6"/>
              </a:solidFill>
            </a:endParaRPr>
          </a:p>
          <a:p>
            <a:pPr>
              <a:lnSpc>
                <a:spcPct val="90000"/>
              </a:lnSpc>
              <a:defRPr/>
            </a:pPr>
            <a:endParaRPr lang="en-US" sz="2400" baseline="-25000" dirty="0" smtClean="0"/>
          </a:p>
          <a:p>
            <a:pPr>
              <a:defRPr/>
            </a:pPr>
            <a:endParaRPr lang="en-US" sz="2400" dirty="0" smtClean="0"/>
          </a:p>
        </p:txBody>
      </p:sp>
      <p:sp>
        <p:nvSpPr>
          <p:cNvPr id="90116" name="Slide Number Placeholder 3"/>
          <p:cNvSpPr>
            <a:spLocks noGrp="1"/>
          </p:cNvSpPr>
          <p:nvPr>
            <p:ph type="sldNum" sz="quarter" idx="12"/>
          </p:nvPr>
        </p:nvSpPr>
        <p:spPr>
          <a:noFill/>
        </p:spPr>
        <p:txBody>
          <a:bodyPr/>
          <a:lstStyle/>
          <a:p>
            <a:fld id="{B4C914BF-9A5B-4CD2-99AC-2E414DC348A0}" type="slidenum">
              <a:rPr lang="en-US" smtClean="0"/>
              <a:pPr/>
              <a:t>65</a:t>
            </a:fld>
            <a:endParaRPr lang="en-US" smtClean="0"/>
          </a:p>
        </p:txBody>
      </p:sp>
      <p:sp>
        <p:nvSpPr>
          <p:cNvPr id="90117"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2"/>
          <p:cNvSpPr>
            <a:spLocks noGrp="1"/>
          </p:cNvSpPr>
          <p:nvPr>
            <p:ph type="title"/>
          </p:nvPr>
        </p:nvSpPr>
        <p:spPr>
          <a:xfrm>
            <a:off x="685800" y="-152400"/>
            <a:ext cx="7772400" cy="1143000"/>
          </a:xfrm>
        </p:spPr>
        <p:txBody>
          <a:bodyPr/>
          <a:lstStyle/>
          <a:p>
            <a:r>
              <a:rPr lang="en-US" dirty="0" smtClean="0"/>
              <a:t>Confidence Intervals</a:t>
            </a:r>
          </a:p>
        </p:txBody>
      </p:sp>
      <p:sp>
        <p:nvSpPr>
          <p:cNvPr id="39939" name="Content Placeholder 3"/>
          <p:cNvSpPr>
            <a:spLocks noGrp="1"/>
          </p:cNvSpPr>
          <p:nvPr>
            <p:ph idx="1"/>
          </p:nvPr>
        </p:nvSpPr>
        <p:spPr>
          <a:xfrm>
            <a:off x="152400" y="990600"/>
            <a:ext cx="8915400" cy="5334000"/>
          </a:xfrm>
        </p:spPr>
        <p:txBody>
          <a:bodyPr/>
          <a:lstStyle/>
          <a:p>
            <a:pPr>
              <a:spcBef>
                <a:spcPts val="1200"/>
              </a:spcBef>
              <a:defRPr/>
            </a:pPr>
            <a:r>
              <a:rPr lang="en-US" sz="2400" dirty="0" smtClean="0"/>
              <a:t>How to estimate a </a:t>
            </a:r>
            <a:r>
              <a:rPr lang="en-US" sz="2400" b="1" dirty="0" smtClean="0">
                <a:solidFill>
                  <a:schemeClr val="accent6"/>
                </a:solidFill>
              </a:rPr>
              <a:t>population  parameter </a:t>
            </a:r>
            <a:r>
              <a:rPr lang="en-US" sz="2400" dirty="0" smtClean="0"/>
              <a:t>using </a:t>
            </a:r>
            <a:r>
              <a:rPr lang="en-US" sz="2400" b="1" dirty="0" smtClean="0">
                <a:solidFill>
                  <a:schemeClr val="accent6"/>
                </a:solidFill>
              </a:rPr>
              <a:t>sample statistics</a:t>
            </a:r>
            <a:r>
              <a:rPr lang="en-US" sz="2400" dirty="0" smtClean="0"/>
              <a:t>? </a:t>
            </a:r>
          </a:p>
          <a:p>
            <a:pPr lvl="1">
              <a:spcBef>
                <a:spcPts val="1200"/>
              </a:spcBef>
              <a:buFontTx/>
              <a:buChar char="•"/>
              <a:defRPr/>
            </a:pPr>
            <a:r>
              <a:rPr lang="en-US" sz="2400" dirty="0" smtClean="0"/>
              <a:t>Estimate mean length of adult foot.  Measure 28 students and find X = 26.322 cm. Is this a good estimate for </a:t>
            </a:r>
            <a:r>
              <a:rPr lang="el-GR" sz="2400" dirty="0" smtClean="0"/>
              <a:t>μ</a:t>
            </a:r>
            <a:r>
              <a:rPr lang="en-US" sz="2400" dirty="0" smtClean="0"/>
              <a:t>?</a:t>
            </a:r>
          </a:p>
          <a:p>
            <a:pPr lvl="1">
              <a:spcBef>
                <a:spcPts val="1200"/>
              </a:spcBef>
              <a:buFont typeface="Arial" pitchFamily="34" charset="0"/>
              <a:buChar char="•"/>
              <a:defRPr/>
            </a:pPr>
            <a:r>
              <a:rPr lang="en-US" sz="2400" dirty="0" smtClean="0"/>
              <a:t>Do we believe </a:t>
            </a:r>
            <a:r>
              <a:rPr lang="el-GR" sz="2400" dirty="0" smtClean="0"/>
              <a:t>μ</a:t>
            </a:r>
            <a:r>
              <a:rPr lang="en-US" sz="2400" dirty="0" smtClean="0"/>
              <a:t> EXACTLY equals 26.322 cm  (</a:t>
            </a:r>
            <a:r>
              <a:rPr lang="el-GR" sz="2400" dirty="0" smtClean="0"/>
              <a:t>μ</a:t>
            </a:r>
            <a:r>
              <a:rPr lang="en-US" sz="2400" dirty="0" smtClean="0"/>
              <a:t>=X)?</a:t>
            </a:r>
          </a:p>
          <a:p>
            <a:pPr lvl="1">
              <a:spcBef>
                <a:spcPts val="1200"/>
              </a:spcBef>
              <a:buFont typeface="Arial" pitchFamily="34" charset="0"/>
              <a:buChar char="•"/>
              <a:defRPr/>
            </a:pPr>
            <a:r>
              <a:rPr lang="en-US" sz="2400" dirty="0" smtClean="0"/>
              <a:t>What if we measure the foot lengths of a different sample of 28 students?</a:t>
            </a:r>
          </a:p>
          <a:p>
            <a:pPr>
              <a:spcBef>
                <a:spcPts val="1200"/>
              </a:spcBef>
              <a:defRPr/>
            </a:pPr>
            <a:r>
              <a:rPr lang="en-US" sz="2400" dirty="0" smtClean="0"/>
              <a:t>Rather than estimate </a:t>
            </a:r>
            <a:r>
              <a:rPr lang="el-GR" sz="2400" dirty="0" smtClean="0"/>
              <a:t>μ</a:t>
            </a:r>
            <a:r>
              <a:rPr lang="en-US" sz="2400" dirty="0" smtClean="0"/>
              <a:t> with a single value (called </a:t>
            </a:r>
            <a:r>
              <a:rPr lang="en-US" sz="2400" b="1" dirty="0" smtClean="0">
                <a:solidFill>
                  <a:schemeClr val="accent6"/>
                </a:solidFill>
              </a:rPr>
              <a:t>point estimate</a:t>
            </a:r>
            <a:r>
              <a:rPr lang="en-US" sz="2400" dirty="0" smtClean="0"/>
              <a:t>) let’s develop range or interval of values (called </a:t>
            </a:r>
            <a:r>
              <a:rPr lang="en-US" sz="2400" b="1" dirty="0" smtClean="0">
                <a:solidFill>
                  <a:schemeClr val="accent6"/>
                </a:solidFill>
              </a:rPr>
              <a:t>interval estimate</a:t>
            </a:r>
            <a:r>
              <a:rPr lang="en-US" sz="2400" dirty="0" smtClean="0"/>
              <a:t>) we think contains true value of </a:t>
            </a:r>
            <a:r>
              <a:rPr lang="el-GR" sz="2400" dirty="0" smtClean="0"/>
              <a:t>μ</a:t>
            </a:r>
            <a:r>
              <a:rPr lang="en-US" sz="2400" dirty="0" smtClean="0"/>
              <a:t>.</a:t>
            </a:r>
          </a:p>
          <a:p>
            <a:pPr lvl="1">
              <a:spcBef>
                <a:spcPts val="1200"/>
              </a:spcBef>
              <a:buFontTx/>
              <a:buChar char="•"/>
              <a:defRPr/>
            </a:pPr>
            <a:r>
              <a:rPr lang="en-US" sz="2400" dirty="0" smtClean="0"/>
              <a:t>Now rather than saying </a:t>
            </a:r>
            <a:r>
              <a:rPr lang="el-GR" sz="2400" dirty="0" smtClean="0"/>
              <a:t>μ</a:t>
            </a:r>
            <a:r>
              <a:rPr lang="en-US" sz="2400" dirty="0" smtClean="0"/>
              <a:t> = 26.322 cm, we say             25.77 ≤ </a:t>
            </a:r>
            <a:r>
              <a:rPr lang="el-GR" sz="2400" dirty="0" smtClean="0"/>
              <a:t>μ</a:t>
            </a:r>
            <a:r>
              <a:rPr lang="en-US" sz="2400" dirty="0" smtClean="0"/>
              <a:t> </a:t>
            </a:r>
            <a:r>
              <a:rPr lang="el-GR" sz="2400" dirty="0" smtClean="0"/>
              <a:t>≤</a:t>
            </a:r>
            <a:r>
              <a:rPr lang="en-US" sz="2400" dirty="0" smtClean="0"/>
              <a:t> 26.87 cm</a:t>
            </a:r>
          </a:p>
        </p:txBody>
      </p:sp>
      <p:cxnSp>
        <p:nvCxnSpPr>
          <p:cNvPr id="7" name="Straight Connector 6"/>
          <p:cNvCxnSpPr/>
          <p:nvPr/>
        </p:nvCxnSpPr>
        <p:spPr>
          <a:xfrm>
            <a:off x="7696200" y="2819400"/>
            <a:ext cx="3048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33600" y="2286000"/>
            <a:ext cx="2286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1142" name="Slide Number Placeholder 5"/>
          <p:cNvSpPr>
            <a:spLocks noGrp="1"/>
          </p:cNvSpPr>
          <p:nvPr>
            <p:ph type="sldNum" sz="quarter" idx="12"/>
          </p:nvPr>
        </p:nvSpPr>
        <p:spPr>
          <a:noFill/>
        </p:spPr>
        <p:txBody>
          <a:bodyPr/>
          <a:lstStyle/>
          <a:p>
            <a:fld id="{1D909BB6-0571-4F45-8650-00A82A0B7595}" type="slidenum">
              <a:rPr lang="en-US" smtClean="0"/>
              <a:pPr/>
              <a:t>66</a:t>
            </a:fld>
            <a:endParaRPr lang="en-US" smtClean="0"/>
          </a:p>
        </p:txBody>
      </p:sp>
      <p:sp>
        <p:nvSpPr>
          <p:cNvPr id="91143" name="Footer Placeholder 7"/>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3"/>
          <p:cNvSpPr>
            <a:spLocks noGrp="1"/>
          </p:cNvSpPr>
          <p:nvPr>
            <p:ph idx="1"/>
          </p:nvPr>
        </p:nvSpPr>
        <p:spPr>
          <a:xfrm>
            <a:off x="76200" y="1066800"/>
            <a:ext cx="9067800" cy="5105400"/>
          </a:xfrm>
        </p:spPr>
        <p:txBody>
          <a:bodyPr/>
          <a:lstStyle/>
          <a:p>
            <a:pPr>
              <a:spcBef>
                <a:spcPts val="1200"/>
              </a:spcBef>
              <a:spcAft>
                <a:spcPts val="1200"/>
              </a:spcAft>
              <a:defRPr/>
            </a:pPr>
            <a:r>
              <a:rPr lang="en-US" sz="2400" dirty="0" smtClean="0"/>
              <a:t>A </a:t>
            </a:r>
            <a:r>
              <a:rPr lang="en-US" sz="2400" b="1" dirty="0" smtClean="0">
                <a:solidFill>
                  <a:schemeClr val="accent6"/>
                </a:solidFill>
              </a:rPr>
              <a:t>confidence interval</a:t>
            </a:r>
            <a:r>
              <a:rPr lang="en-US" sz="2400" dirty="0" smtClean="0">
                <a:solidFill>
                  <a:schemeClr val="accent6"/>
                </a:solidFill>
              </a:rPr>
              <a:t> </a:t>
            </a:r>
            <a:r>
              <a:rPr lang="en-US" sz="2400" dirty="0" smtClean="0"/>
              <a:t>for an </a:t>
            </a:r>
            <a:r>
              <a:rPr lang="en-US" sz="2400" b="1" dirty="0" smtClean="0">
                <a:solidFill>
                  <a:schemeClr val="accent6"/>
                </a:solidFill>
              </a:rPr>
              <a:t>unknown population parameter </a:t>
            </a:r>
            <a:r>
              <a:rPr lang="el-GR" sz="2400" dirty="0" smtClean="0"/>
              <a:t>θ</a:t>
            </a:r>
            <a:r>
              <a:rPr lang="en-US" sz="2400" dirty="0" smtClean="0"/>
              <a:t> (e.g. </a:t>
            </a:r>
            <a:r>
              <a:rPr lang="el-GR" sz="2400" dirty="0" smtClean="0"/>
              <a:t>μ</a:t>
            </a:r>
            <a:r>
              <a:rPr lang="en-US" sz="2400" dirty="0" smtClean="0"/>
              <a:t>, </a:t>
            </a:r>
            <a:r>
              <a:rPr lang="el-GR" sz="2400" dirty="0" smtClean="0"/>
              <a:t>σ</a:t>
            </a:r>
            <a:r>
              <a:rPr lang="en-US" sz="2400" baseline="30000" dirty="0" smtClean="0"/>
              <a:t>2</a:t>
            </a:r>
            <a:r>
              <a:rPr lang="en-US" sz="2400" dirty="0" smtClean="0"/>
              <a:t>) is an interval that contains a set of </a:t>
            </a:r>
            <a:r>
              <a:rPr lang="en-US" sz="2400" b="1" dirty="0" smtClean="0">
                <a:solidFill>
                  <a:schemeClr val="accent6"/>
                </a:solidFill>
              </a:rPr>
              <a:t>plausible</a:t>
            </a:r>
            <a:r>
              <a:rPr lang="en-US" sz="2400" dirty="0" smtClean="0"/>
              <a:t> or </a:t>
            </a:r>
            <a:r>
              <a:rPr lang="en-US" sz="2400" b="1" dirty="0" smtClean="0">
                <a:solidFill>
                  <a:schemeClr val="accent6"/>
                </a:solidFill>
              </a:rPr>
              <a:t>believable</a:t>
            </a:r>
            <a:r>
              <a:rPr lang="en-US" sz="2400" dirty="0" smtClean="0"/>
              <a:t> values of the parameter.</a:t>
            </a:r>
          </a:p>
          <a:p>
            <a:pPr lvl="1">
              <a:spcBef>
                <a:spcPts val="1200"/>
              </a:spcBef>
              <a:spcAft>
                <a:spcPts val="1200"/>
              </a:spcAft>
              <a:buFont typeface="Arial" pitchFamily="34" charset="0"/>
              <a:buChar char="•"/>
              <a:defRPr/>
            </a:pPr>
            <a:r>
              <a:rPr lang="en-US" sz="2400" b="1" dirty="0" smtClean="0">
                <a:solidFill>
                  <a:schemeClr val="accent6"/>
                </a:solidFill>
              </a:rPr>
              <a:t>Confidence interval</a:t>
            </a:r>
            <a:r>
              <a:rPr lang="en-US" sz="2400" dirty="0" smtClean="0"/>
              <a:t>: lower limit </a:t>
            </a:r>
            <a:r>
              <a:rPr lang="en-US" sz="2400" dirty="0" smtClean="0">
                <a:cs typeface="Times New Roman" pitchFamily="18" charset="0"/>
              </a:rPr>
              <a:t>≤</a:t>
            </a:r>
            <a:r>
              <a:rPr lang="en-US" sz="2400" dirty="0" smtClean="0"/>
              <a:t> </a:t>
            </a:r>
            <a:r>
              <a:rPr lang="el-GR" sz="2400" dirty="0" smtClean="0">
                <a:cs typeface="Times New Roman" pitchFamily="18" charset="0"/>
              </a:rPr>
              <a:t>θ</a:t>
            </a:r>
            <a:r>
              <a:rPr lang="en-US" sz="2400" dirty="0" smtClean="0">
                <a:cs typeface="Times New Roman" pitchFamily="18" charset="0"/>
              </a:rPr>
              <a:t> ≤</a:t>
            </a:r>
            <a:r>
              <a:rPr lang="en-US" sz="2400" dirty="0" smtClean="0"/>
              <a:t> upper limit (L </a:t>
            </a:r>
            <a:r>
              <a:rPr lang="en-US" sz="2400" dirty="0" smtClean="0">
                <a:cs typeface="Times New Roman" pitchFamily="18" charset="0"/>
              </a:rPr>
              <a:t>≤</a:t>
            </a:r>
            <a:r>
              <a:rPr lang="en-US" sz="2400" dirty="0" smtClean="0"/>
              <a:t> </a:t>
            </a:r>
            <a:r>
              <a:rPr lang="el-GR" sz="2400" dirty="0" smtClean="0">
                <a:cs typeface="Times New Roman" pitchFamily="18" charset="0"/>
              </a:rPr>
              <a:t>θ</a:t>
            </a:r>
            <a:r>
              <a:rPr lang="en-US" sz="2400" dirty="0" smtClean="0">
                <a:cs typeface="Times New Roman" pitchFamily="18" charset="0"/>
              </a:rPr>
              <a:t> ≤</a:t>
            </a:r>
            <a:r>
              <a:rPr lang="en-US" sz="2400" dirty="0" smtClean="0"/>
              <a:t> U)</a:t>
            </a:r>
          </a:p>
          <a:p>
            <a:pPr lvl="1">
              <a:spcBef>
                <a:spcPts val="1200"/>
              </a:spcBef>
              <a:spcAft>
                <a:spcPts val="1200"/>
              </a:spcAft>
              <a:buFont typeface="Arial" pitchFamily="34" charset="0"/>
              <a:buChar char="•"/>
              <a:defRPr/>
            </a:pPr>
            <a:r>
              <a:rPr lang="en-US" sz="2400" dirty="0" smtClean="0"/>
              <a:t>Example CI on population mean </a:t>
            </a:r>
            <a:r>
              <a:rPr lang="el-GR" sz="2400" dirty="0" smtClean="0"/>
              <a:t>μ</a:t>
            </a:r>
            <a:r>
              <a:rPr lang="en-US" sz="2400" dirty="0" smtClean="0"/>
              <a:t>:  25.77 ≤ </a:t>
            </a:r>
            <a:r>
              <a:rPr lang="el-GR" sz="2400" dirty="0" smtClean="0"/>
              <a:t>μ</a:t>
            </a:r>
            <a:r>
              <a:rPr lang="en-US" sz="2400" dirty="0" smtClean="0"/>
              <a:t> </a:t>
            </a:r>
            <a:r>
              <a:rPr lang="el-GR" sz="2400" dirty="0" smtClean="0"/>
              <a:t>≤</a:t>
            </a:r>
            <a:r>
              <a:rPr lang="en-US" sz="2400" dirty="0" smtClean="0"/>
              <a:t> 26.87 cm</a:t>
            </a:r>
          </a:p>
          <a:p>
            <a:pPr>
              <a:spcBef>
                <a:spcPts val="3000"/>
              </a:spcBef>
              <a:spcAft>
                <a:spcPts val="1200"/>
              </a:spcAft>
              <a:defRPr/>
            </a:pPr>
            <a:r>
              <a:rPr lang="en-US" sz="2400" dirty="0" smtClean="0"/>
              <a:t>Definition of </a:t>
            </a:r>
            <a:r>
              <a:rPr lang="en-US" sz="2400" b="1" dirty="0" smtClean="0">
                <a:solidFill>
                  <a:schemeClr val="accent2"/>
                </a:solidFill>
              </a:rPr>
              <a:t>100(1-</a:t>
            </a:r>
            <a:r>
              <a:rPr lang="el-GR" sz="2400" b="1" dirty="0" smtClean="0">
                <a:solidFill>
                  <a:schemeClr val="accent2"/>
                </a:solidFill>
              </a:rPr>
              <a:t>α</a:t>
            </a:r>
            <a:r>
              <a:rPr lang="en-US" sz="2400" b="1" dirty="0" smtClean="0">
                <a:solidFill>
                  <a:schemeClr val="accent2"/>
                </a:solidFill>
              </a:rPr>
              <a:t>)% CI on </a:t>
            </a:r>
            <a:r>
              <a:rPr lang="el-GR" sz="2400" b="1" dirty="0" smtClean="0">
                <a:solidFill>
                  <a:schemeClr val="accent2"/>
                </a:solidFill>
              </a:rPr>
              <a:t>θ</a:t>
            </a:r>
            <a:r>
              <a:rPr lang="en-US" sz="2400" dirty="0" smtClean="0"/>
              <a:t>:    P(L </a:t>
            </a:r>
            <a:r>
              <a:rPr lang="en-US" sz="2400" dirty="0" smtClean="0">
                <a:cs typeface="Times New Roman" pitchFamily="18" charset="0"/>
              </a:rPr>
              <a:t>≤</a:t>
            </a:r>
            <a:r>
              <a:rPr lang="en-US" sz="2400" dirty="0" smtClean="0"/>
              <a:t> </a:t>
            </a:r>
            <a:r>
              <a:rPr lang="el-GR" sz="2400" dirty="0" smtClean="0">
                <a:cs typeface="Times New Roman" pitchFamily="18" charset="0"/>
              </a:rPr>
              <a:t>θ</a:t>
            </a:r>
            <a:r>
              <a:rPr lang="en-US" sz="2400" dirty="0" smtClean="0">
                <a:cs typeface="Times New Roman" pitchFamily="18" charset="0"/>
              </a:rPr>
              <a:t> ≤</a:t>
            </a:r>
            <a:r>
              <a:rPr lang="en-US" sz="2400" dirty="0" smtClean="0"/>
              <a:t> U) = 1-</a:t>
            </a:r>
            <a:r>
              <a:rPr lang="el-GR" sz="2400" dirty="0" smtClean="0">
                <a:cs typeface="Times New Roman" pitchFamily="18" charset="0"/>
              </a:rPr>
              <a:t>α</a:t>
            </a:r>
            <a:endParaRPr lang="en-US" sz="2400" dirty="0" smtClean="0">
              <a:cs typeface="Times New Roman" pitchFamily="18" charset="0"/>
            </a:endParaRPr>
          </a:p>
          <a:p>
            <a:pPr marL="342900" lvl="1" indent="-342900">
              <a:spcBef>
                <a:spcPts val="2400"/>
              </a:spcBef>
              <a:spcAft>
                <a:spcPts val="1200"/>
              </a:spcAft>
              <a:buFontTx/>
              <a:buChar char="•"/>
              <a:defRPr/>
            </a:pPr>
            <a:endParaRPr lang="en-US" sz="2400" dirty="0" smtClean="0"/>
          </a:p>
          <a:p>
            <a:pPr marL="342900" lvl="1" indent="-342900">
              <a:spcBef>
                <a:spcPts val="2400"/>
              </a:spcBef>
              <a:spcAft>
                <a:spcPts val="1200"/>
              </a:spcAft>
              <a:buFontTx/>
              <a:buChar char="•"/>
              <a:defRPr/>
            </a:pPr>
            <a:r>
              <a:rPr lang="en-US" sz="2400" dirty="0" smtClean="0"/>
              <a:t>How likely the CI is to contain the unknown population parameter </a:t>
            </a:r>
            <a:r>
              <a:rPr lang="el-GR" sz="2400" dirty="0" smtClean="0"/>
              <a:t>θ</a:t>
            </a:r>
            <a:r>
              <a:rPr lang="en-US" sz="2400" dirty="0" smtClean="0"/>
              <a:t> is determined by the </a:t>
            </a:r>
            <a:r>
              <a:rPr lang="en-US" sz="2400" b="1" dirty="0" smtClean="0">
                <a:solidFill>
                  <a:schemeClr val="accent6"/>
                </a:solidFill>
              </a:rPr>
              <a:t>confidence level</a:t>
            </a:r>
            <a:r>
              <a:rPr lang="en-US" sz="2400" dirty="0" smtClean="0"/>
              <a:t>, 1-</a:t>
            </a:r>
            <a:r>
              <a:rPr lang="el-GR" sz="2400" dirty="0" smtClean="0"/>
              <a:t>α</a:t>
            </a:r>
            <a:r>
              <a:rPr lang="en-US" sz="2400" dirty="0" smtClean="0"/>
              <a:t> </a:t>
            </a:r>
          </a:p>
        </p:txBody>
      </p:sp>
      <p:sp>
        <p:nvSpPr>
          <p:cNvPr id="92163" name="Title 2"/>
          <p:cNvSpPr>
            <a:spLocks noGrp="1"/>
          </p:cNvSpPr>
          <p:nvPr>
            <p:ph type="title"/>
          </p:nvPr>
        </p:nvSpPr>
        <p:spPr/>
        <p:txBody>
          <a:bodyPr/>
          <a:lstStyle/>
          <a:p>
            <a:r>
              <a:rPr lang="en-US" dirty="0" smtClean="0"/>
              <a:t>Confidence Intervals</a:t>
            </a:r>
          </a:p>
        </p:txBody>
      </p:sp>
      <p:sp>
        <p:nvSpPr>
          <p:cNvPr id="8" name="TextBox 7"/>
          <p:cNvSpPr txBox="1"/>
          <p:nvPr/>
        </p:nvSpPr>
        <p:spPr>
          <a:xfrm>
            <a:off x="5715000" y="4876800"/>
            <a:ext cx="3124200" cy="708025"/>
          </a:xfrm>
          <a:prstGeom prst="rect">
            <a:avLst/>
          </a:prstGeom>
          <a:solidFill>
            <a:schemeClr val="accent2">
              <a:lumMod val="20000"/>
              <a:lumOff val="80000"/>
            </a:schemeClr>
          </a:solidFill>
        </p:spPr>
        <p:txBody>
          <a:bodyPr wrap="square">
            <a:spAutoFit/>
          </a:bodyPr>
          <a:lstStyle/>
          <a:p>
            <a:pPr>
              <a:defRPr/>
            </a:pPr>
            <a:r>
              <a:rPr lang="en-US" sz="2000" b="1" dirty="0">
                <a:solidFill>
                  <a:schemeClr val="accent6"/>
                </a:solidFill>
              </a:rPr>
              <a:t>confidence </a:t>
            </a:r>
            <a:r>
              <a:rPr lang="en-US" sz="2000" b="1" dirty="0" smtClean="0">
                <a:solidFill>
                  <a:schemeClr val="accent6"/>
                </a:solidFill>
              </a:rPr>
              <a:t>level </a:t>
            </a:r>
            <a:r>
              <a:rPr lang="en-US" sz="2000" dirty="0"/>
              <a:t>is 1-</a:t>
            </a:r>
            <a:r>
              <a:rPr lang="el-GR" sz="2000" dirty="0"/>
              <a:t>α</a:t>
            </a:r>
            <a:r>
              <a:rPr lang="en-US" sz="2000" dirty="0"/>
              <a:t> </a:t>
            </a:r>
          </a:p>
          <a:p>
            <a:pPr>
              <a:defRPr/>
            </a:pPr>
            <a:r>
              <a:rPr lang="en-US" sz="2000" dirty="0"/>
              <a:t>where 0 ≤ </a:t>
            </a:r>
            <a:r>
              <a:rPr lang="el-GR" sz="2000" dirty="0"/>
              <a:t>α</a:t>
            </a:r>
            <a:r>
              <a:rPr lang="en-US" sz="2000" dirty="0"/>
              <a:t> ≤ 1</a:t>
            </a:r>
          </a:p>
        </p:txBody>
      </p:sp>
      <p:sp>
        <p:nvSpPr>
          <p:cNvPr id="2" name="Rectangle 1"/>
          <p:cNvSpPr/>
          <p:nvPr/>
        </p:nvSpPr>
        <p:spPr>
          <a:xfrm>
            <a:off x="4953000" y="3962400"/>
            <a:ext cx="2819400"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p:nvPr/>
        </p:nvCxnSpPr>
        <p:spPr>
          <a:xfrm flipV="1">
            <a:off x="7162800" y="4572000"/>
            <a:ext cx="76200" cy="30480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92167" name="Slide Number Placeholder 6"/>
          <p:cNvSpPr>
            <a:spLocks noGrp="1"/>
          </p:cNvSpPr>
          <p:nvPr>
            <p:ph type="sldNum" sz="quarter" idx="12"/>
          </p:nvPr>
        </p:nvSpPr>
        <p:spPr>
          <a:noFill/>
        </p:spPr>
        <p:txBody>
          <a:bodyPr/>
          <a:lstStyle/>
          <a:p>
            <a:fld id="{ACA64F1D-84EF-42AE-ABA7-87D21CA2BEDE}" type="slidenum">
              <a:rPr lang="en-US" smtClean="0"/>
              <a:pPr/>
              <a:t>67</a:t>
            </a:fld>
            <a:endParaRPr lang="en-US" smtClean="0"/>
          </a:p>
        </p:txBody>
      </p:sp>
      <p:sp>
        <p:nvSpPr>
          <p:cNvPr id="92168" name="Footer Placeholder 8"/>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3"/>
          <p:cNvSpPr>
            <a:spLocks noGrp="1"/>
          </p:cNvSpPr>
          <p:nvPr>
            <p:ph idx="1"/>
          </p:nvPr>
        </p:nvSpPr>
        <p:spPr>
          <a:xfrm>
            <a:off x="76200" y="685800"/>
            <a:ext cx="9067800" cy="5105400"/>
          </a:xfrm>
        </p:spPr>
        <p:txBody>
          <a:bodyPr/>
          <a:lstStyle/>
          <a:p>
            <a:pPr>
              <a:spcBef>
                <a:spcPct val="15000"/>
              </a:spcBef>
              <a:spcAft>
                <a:spcPct val="15000"/>
              </a:spcAft>
              <a:defRPr/>
            </a:pPr>
            <a:r>
              <a:rPr lang="en-US" sz="2400" b="1" dirty="0" smtClean="0">
                <a:solidFill>
                  <a:schemeClr val="accent6"/>
                </a:solidFill>
              </a:rPr>
              <a:t>Common 100(1-</a:t>
            </a:r>
            <a:r>
              <a:rPr lang="el-GR" sz="2400" b="1" dirty="0" smtClean="0">
                <a:solidFill>
                  <a:schemeClr val="accent6"/>
                </a:solidFill>
                <a:cs typeface="Times New Roman" pitchFamily="18" charset="0"/>
              </a:rPr>
              <a:t>α</a:t>
            </a:r>
            <a:r>
              <a:rPr lang="en-US" sz="2400" b="1" dirty="0" smtClean="0">
                <a:solidFill>
                  <a:schemeClr val="accent6"/>
                </a:solidFill>
              </a:rPr>
              <a:t>)% CI</a:t>
            </a:r>
            <a:r>
              <a:rPr lang="en-US" sz="2400" dirty="0" smtClean="0">
                <a:solidFill>
                  <a:schemeClr val="accent6"/>
                </a:solidFill>
              </a:rPr>
              <a:t>: </a:t>
            </a:r>
            <a:r>
              <a:rPr lang="en-US" sz="2400" dirty="0" smtClean="0"/>
              <a:t>	</a:t>
            </a:r>
          </a:p>
          <a:p>
            <a:pPr marL="863600" lvl="2">
              <a:spcBef>
                <a:spcPct val="15000"/>
              </a:spcBef>
              <a:spcAft>
                <a:spcPct val="15000"/>
              </a:spcAft>
              <a:defRPr/>
            </a:pPr>
            <a:r>
              <a:rPr lang="en-US" dirty="0" smtClean="0"/>
              <a:t>99% CI:   P(L </a:t>
            </a:r>
            <a:r>
              <a:rPr lang="en-US" dirty="0" smtClean="0">
                <a:cs typeface="Times New Roman" pitchFamily="18" charset="0"/>
              </a:rPr>
              <a:t>≤</a:t>
            </a:r>
            <a:r>
              <a:rPr lang="en-US" dirty="0" smtClean="0"/>
              <a:t> </a:t>
            </a:r>
            <a:r>
              <a:rPr lang="el-GR" dirty="0" smtClean="0">
                <a:cs typeface="Times New Roman" pitchFamily="18" charset="0"/>
              </a:rPr>
              <a:t>θ</a:t>
            </a:r>
            <a:r>
              <a:rPr lang="en-US" dirty="0" smtClean="0">
                <a:cs typeface="Times New Roman" pitchFamily="18" charset="0"/>
              </a:rPr>
              <a:t> ≤</a:t>
            </a:r>
            <a:r>
              <a:rPr lang="en-US" dirty="0" smtClean="0"/>
              <a:t> U) = 0.99 → 1-</a:t>
            </a:r>
            <a:r>
              <a:rPr lang="el-GR" dirty="0" smtClean="0"/>
              <a:t>α</a:t>
            </a:r>
            <a:r>
              <a:rPr lang="en-US" dirty="0" smtClean="0"/>
              <a:t> = 0.99  → </a:t>
            </a:r>
            <a:r>
              <a:rPr lang="el-GR" dirty="0" smtClean="0"/>
              <a:t>α</a:t>
            </a:r>
            <a:r>
              <a:rPr lang="en-US" dirty="0" smtClean="0"/>
              <a:t> = 0.01</a:t>
            </a:r>
          </a:p>
          <a:p>
            <a:pPr marL="863600" lvl="2">
              <a:spcBef>
                <a:spcPct val="15000"/>
              </a:spcBef>
              <a:spcAft>
                <a:spcPct val="15000"/>
              </a:spcAft>
              <a:defRPr/>
            </a:pPr>
            <a:r>
              <a:rPr lang="en-US" dirty="0" smtClean="0"/>
              <a:t>95% CI:   P(L </a:t>
            </a:r>
            <a:r>
              <a:rPr lang="en-US" dirty="0" smtClean="0">
                <a:cs typeface="Times New Roman" pitchFamily="18" charset="0"/>
              </a:rPr>
              <a:t>≤</a:t>
            </a:r>
            <a:r>
              <a:rPr lang="en-US" dirty="0" smtClean="0"/>
              <a:t> </a:t>
            </a:r>
            <a:r>
              <a:rPr lang="el-GR" dirty="0" smtClean="0">
                <a:cs typeface="Times New Roman" pitchFamily="18" charset="0"/>
              </a:rPr>
              <a:t>θ</a:t>
            </a:r>
            <a:r>
              <a:rPr lang="en-US" dirty="0" smtClean="0">
                <a:cs typeface="Times New Roman" pitchFamily="18" charset="0"/>
              </a:rPr>
              <a:t> ≤</a:t>
            </a:r>
            <a:r>
              <a:rPr lang="en-US" dirty="0" smtClean="0"/>
              <a:t> U) = 0.95 → 1-</a:t>
            </a:r>
            <a:r>
              <a:rPr lang="el-GR" dirty="0" smtClean="0"/>
              <a:t>α</a:t>
            </a:r>
            <a:r>
              <a:rPr lang="en-US" dirty="0" smtClean="0"/>
              <a:t> = 0.95  → </a:t>
            </a:r>
            <a:r>
              <a:rPr lang="el-GR" dirty="0" smtClean="0"/>
              <a:t>α</a:t>
            </a:r>
            <a:r>
              <a:rPr lang="en-US" dirty="0" smtClean="0"/>
              <a:t> = 0.05</a:t>
            </a:r>
          </a:p>
          <a:p>
            <a:pPr marL="863600" lvl="2">
              <a:spcBef>
                <a:spcPct val="15000"/>
              </a:spcBef>
              <a:spcAft>
                <a:spcPct val="15000"/>
              </a:spcAft>
              <a:defRPr/>
            </a:pPr>
            <a:r>
              <a:rPr lang="en-US" dirty="0" smtClean="0"/>
              <a:t>90% CI:   P(L </a:t>
            </a:r>
            <a:r>
              <a:rPr lang="en-US" dirty="0" smtClean="0">
                <a:cs typeface="Times New Roman" pitchFamily="18" charset="0"/>
              </a:rPr>
              <a:t>≤</a:t>
            </a:r>
            <a:r>
              <a:rPr lang="en-US" dirty="0" smtClean="0"/>
              <a:t> </a:t>
            </a:r>
            <a:r>
              <a:rPr lang="el-GR" dirty="0" smtClean="0">
                <a:cs typeface="Times New Roman" pitchFamily="18" charset="0"/>
              </a:rPr>
              <a:t>θ</a:t>
            </a:r>
            <a:r>
              <a:rPr lang="en-US" dirty="0" smtClean="0">
                <a:cs typeface="Times New Roman" pitchFamily="18" charset="0"/>
              </a:rPr>
              <a:t> ≤</a:t>
            </a:r>
            <a:r>
              <a:rPr lang="en-US" dirty="0" smtClean="0"/>
              <a:t> U) = 0.90 → 1-</a:t>
            </a:r>
            <a:r>
              <a:rPr lang="el-GR" dirty="0" smtClean="0"/>
              <a:t>α</a:t>
            </a:r>
            <a:r>
              <a:rPr lang="en-US" dirty="0" smtClean="0"/>
              <a:t> = 0.90  → </a:t>
            </a:r>
            <a:r>
              <a:rPr lang="el-GR" dirty="0" smtClean="0"/>
              <a:t>α</a:t>
            </a:r>
            <a:r>
              <a:rPr lang="en-US" dirty="0" smtClean="0"/>
              <a:t> = 0.10</a:t>
            </a:r>
          </a:p>
          <a:p>
            <a:pPr>
              <a:spcBef>
                <a:spcPts val="1800"/>
              </a:spcBef>
              <a:spcAft>
                <a:spcPts val="600"/>
              </a:spcAft>
              <a:defRPr/>
            </a:pPr>
            <a:r>
              <a:rPr lang="en-US" sz="2400" dirty="0" smtClean="0"/>
              <a:t>Why not use 100% CI? Or 99.9999% CI ?</a:t>
            </a:r>
          </a:p>
          <a:p>
            <a:pPr>
              <a:spcBef>
                <a:spcPts val="600"/>
              </a:spcBef>
              <a:spcAft>
                <a:spcPts val="600"/>
              </a:spcAft>
              <a:defRPr/>
            </a:pPr>
            <a:r>
              <a:rPr lang="en-US" sz="2400" dirty="0" smtClean="0"/>
              <a:t>The width of a CI is a measure of the </a:t>
            </a:r>
            <a:r>
              <a:rPr lang="en-US" sz="2400" b="1" dirty="0" smtClean="0">
                <a:solidFill>
                  <a:schemeClr val="accent6"/>
                </a:solidFill>
              </a:rPr>
              <a:t>precision</a:t>
            </a:r>
            <a:r>
              <a:rPr lang="en-US" sz="2400" dirty="0" smtClean="0"/>
              <a:t> of estimation.</a:t>
            </a:r>
          </a:p>
          <a:p>
            <a:pPr>
              <a:spcBef>
                <a:spcPts val="600"/>
              </a:spcBef>
              <a:spcAft>
                <a:spcPts val="600"/>
              </a:spcAft>
              <a:defRPr/>
            </a:pPr>
            <a:r>
              <a:rPr lang="en-US" sz="2400" dirty="0" smtClean="0"/>
              <a:t>The wider the CI, the more confident we are that the interval actually contains the true value of </a:t>
            </a:r>
            <a:r>
              <a:rPr lang="el-GR" sz="2400" dirty="0" smtClean="0">
                <a:cs typeface="Times New Roman" pitchFamily="18" charset="0"/>
              </a:rPr>
              <a:t>θ</a:t>
            </a:r>
            <a:r>
              <a:rPr lang="en-US" sz="2400" dirty="0" smtClean="0">
                <a:cs typeface="Times New Roman" pitchFamily="18" charset="0"/>
              </a:rPr>
              <a:t>.</a:t>
            </a:r>
          </a:p>
          <a:p>
            <a:pPr marL="800100" lvl="3" indent="-342900">
              <a:spcBef>
                <a:spcPts val="0"/>
              </a:spcBef>
              <a:spcAft>
                <a:spcPts val="600"/>
              </a:spcAft>
              <a:defRPr/>
            </a:pPr>
            <a:r>
              <a:rPr lang="en-US" dirty="0" smtClean="0"/>
              <a:t>as confidence level (i.e. 1-</a:t>
            </a:r>
            <a:r>
              <a:rPr lang="el-GR" dirty="0" smtClean="0"/>
              <a:t>α</a:t>
            </a:r>
            <a:r>
              <a:rPr lang="en-US" dirty="0" smtClean="0"/>
              <a:t>) ↑, CI width ↑</a:t>
            </a:r>
            <a:endParaRPr lang="el-GR" dirty="0" smtClean="0">
              <a:cs typeface="Times New Roman" pitchFamily="18" charset="0"/>
            </a:endParaRPr>
          </a:p>
          <a:p>
            <a:pPr>
              <a:spcBef>
                <a:spcPts val="600"/>
              </a:spcBef>
              <a:spcAft>
                <a:spcPts val="600"/>
              </a:spcAft>
              <a:defRPr/>
            </a:pPr>
            <a:r>
              <a:rPr lang="en-US" sz="2400" dirty="0" smtClean="0"/>
              <a:t>However, the wider the CI the less information we have about the true value of </a:t>
            </a:r>
            <a:r>
              <a:rPr lang="el-GR" sz="2400" dirty="0" smtClean="0">
                <a:cs typeface="Times New Roman" pitchFamily="18" charset="0"/>
              </a:rPr>
              <a:t>θ</a:t>
            </a:r>
            <a:endParaRPr lang="en-US" sz="2400" dirty="0" smtClean="0">
              <a:cs typeface="Times New Roman" pitchFamily="18" charset="0"/>
            </a:endParaRPr>
          </a:p>
          <a:p>
            <a:pPr>
              <a:spcBef>
                <a:spcPts val="600"/>
              </a:spcBef>
              <a:spcAft>
                <a:spcPts val="600"/>
              </a:spcAft>
              <a:defRPr/>
            </a:pPr>
            <a:r>
              <a:rPr lang="en-US" sz="2400" dirty="0" smtClean="0"/>
              <a:t>Ideal situation: a relatively narrow interval with high confidence. </a:t>
            </a:r>
          </a:p>
          <a:p>
            <a:pPr lvl="1">
              <a:spcBef>
                <a:spcPts val="0"/>
              </a:spcBef>
              <a:spcAft>
                <a:spcPts val="600"/>
              </a:spcAft>
              <a:defRPr/>
            </a:pPr>
            <a:r>
              <a:rPr lang="en-US" sz="2000" dirty="0" smtClean="0"/>
              <a:t>This is possible when sample size is large and/or variance </a:t>
            </a:r>
            <a:r>
              <a:rPr lang="en-US" sz="2000" dirty="0" smtClean="0">
                <a:cs typeface="Times New Roman" pitchFamily="18" charset="0"/>
              </a:rPr>
              <a:t>is small</a:t>
            </a:r>
            <a:r>
              <a:rPr lang="en-US" sz="2000" dirty="0" smtClean="0"/>
              <a:t>.</a:t>
            </a:r>
          </a:p>
          <a:p>
            <a:pPr>
              <a:spcBef>
                <a:spcPts val="600"/>
              </a:spcBef>
              <a:spcAft>
                <a:spcPts val="600"/>
              </a:spcAft>
              <a:defRPr/>
            </a:pPr>
            <a:endParaRPr lang="en-US" sz="2400" dirty="0" smtClean="0"/>
          </a:p>
        </p:txBody>
      </p:sp>
      <p:sp>
        <p:nvSpPr>
          <p:cNvPr id="93187" name="Title 2"/>
          <p:cNvSpPr>
            <a:spLocks noGrp="1"/>
          </p:cNvSpPr>
          <p:nvPr>
            <p:ph type="title"/>
          </p:nvPr>
        </p:nvSpPr>
        <p:spPr>
          <a:xfrm>
            <a:off x="685800" y="-228600"/>
            <a:ext cx="7772400" cy="1143000"/>
          </a:xfrm>
        </p:spPr>
        <p:txBody>
          <a:bodyPr/>
          <a:lstStyle/>
          <a:p>
            <a:r>
              <a:rPr lang="en-US" dirty="0" smtClean="0"/>
              <a:t>Confidence Intervals</a:t>
            </a:r>
          </a:p>
        </p:txBody>
      </p:sp>
      <p:sp>
        <p:nvSpPr>
          <p:cNvPr id="93188" name="Slide Number Placeholder 3"/>
          <p:cNvSpPr>
            <a:spLocks noGrp="1"/>
          </p:cNvSpPr>
          <p:nvPr>
            <p:ph type="sldNum" sz="quarter" idx="12"/>
          </p:nvPr>
        </p:nvSpPr>
        <p:spPr>
          <a:noFill/>
        </p:spPr>
        <p:txBody>
          <a:bodyPr/>
          <a:lstStyle/>
          <a:p>
            <a:fld id="{6218BA18-8C91-4B2C-BFB9-DD2F01CE3345}" type="slidenum">
              <a:rPr lang="en-US" smtClean="0"/>
              <a:pPr/>
              <a:t>68</a:t>
            </a:fld>
            <a:endParaRPr lang="en-US" smtClean="0"/>
          </a:p>
        </p:txBody>
      </p:sp>
      <p:sp>
        <p:nvSpPr>
          <p:cNvPr id="9318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a:xfrm>
            <a:off x="685800" y="-152400"/>
            <a:ext cx="7772400" cy="1143000"/>
          </a:xfrm>
        </p:spPr>
        <p:txBody>
          <a:bodyPr/>
          <a:lstStyle/>
          <a:p>
            <a:r>
              <a:rPr lang="en-US" dirty="0" smtClean="0"/>
              <a:t>Confidence Intervals</a:t>
            </a:r>
          </a:p>
        </p:txBody>
      </p:sp>
      <p:sp>
        <p:nvSpPr>
          <p:cNvPr id="18435" name="Content Placeholder 3"/>
          <p:cNvSpPr>
            <a:spLocks noGrp="1"/>
          </p:cNvSpPr>
          <p:nvPr>
            <p:ph idx="1"/>
          </p:nvPr>
        </p:nvSpPr>
        <p:spPr>
          <a:xfrm>
            <a:off x="76200" y="838200"/>
            <a:ext cx="8991600" cy="3810000"/>
          </a:xfrm>
        </p:spPr>
        <p:txBody>
          <a:bodyPr/>
          <a:lstStyle/>
          <a:p>
            <a:pPr marL="342900" lvl="3" indent="-342900">
              <a:buFontTx/>
              <a:buChar char="•"/>
              <a:defRPr/>
            </a:pPr>
            <a:r>
              <a:rPr lang="en-US" dirty="0" smtClean="0">
                <a:cs typeface="Times New Roman" pitchFamily="18" charset="0"/>
              </a:rPr>
              <a:t>We take </a:t>
            </a:r>
            <a:r>
              <a:rPr lang="en-US" u="sng" dirty="0" smtClean="0">
                <a:cs typeface="Times New Roman" pitchFamily="18" charset="0"/>
              </a:rPr>
              <a:t>one</a:t>
            </a:r>
            <a:r>
              <a:rPr lang="en-US" dirty="0" smtClean="0">
                <a:cs typeface="Times New Roman" pitchFamily="18" charset="0"/>
              </a:rPr>
              <a:t> sample and calculate CI.  How do we know if our CI really contains </a:t>
            </a:r>
            <a:r>
              <a:rPr lang="el-GR" dirty="0" smtClean="0">
                <a:cs typeface="Times New Roman" pitchFamily="18" charset="0"/>
              </a:rPr>
              <a:t>θ</a:t>
            </a:r>
            <a:r>
              <a:rPr lang="en-US" dirty="0" smtClean="0">
                <a:cs typeface="Times New Roman" pitchFamily="18" charset="0"/>
              </a:rPr>
              <a:t>?  </a:t>
            </a:r>
          </a:p>
          <a:p>
            <a:pPr marL="800100" lvl="4" indent="-342900">
              <a:buFontTx/>
              <a:buChar char="•"/>
              <a:defRPr/>
            </a:pPr>
            <a:r>
              <a:rPr lang="en-US" dirty="0" smtClean="0">
                <a:cs typeface="Times New Roman" pitchFamily="18" charset="0"/>
              </a:rPr>
              <a:t>We do NOT know. But we know likelihood it does (i.e. 1-</a:t>
            </a:r>
            <a:r>
              <a:rPr lang="el-GR" dirty="0" smtClean="0">
                <a:cs typeface="Times New Roman" pitchFamily="18" charset="0"/>
              </a:rPr>
              <a:t>α</a:t>
            </a:r>
            <a:r>
              <a:rPr lang="en-US" dirty="0" smtClean="0">
                <a:cs typeface="Times New Roman" pitchFamily="18" charset="0"/>
              </a:rPr>
              <a:t>)</a:t>
            </a:r>
          </a:p>
          <a:p>
            <a:pPr>
              <a:spcBef>
                <a:spcPts val="2400"/>
              </a:spcBef>
              <a:spcAft>
                <a:spcPts val="0"/>
              </a:spcAft>
              <a:defRPr/>
            </a:pPr>
            <a:r>
              <a:rPr lang="en-US" sz="2000" dirty="0" smtClean="0"/>
              <a:t>How to calculate upper and lower CI limits?</a:t>
            </a:r>
          </a:p>
          <a:p>
            <a:pPr lvl="1">
              <a:spcBef>
                <a:spcPts val="600"/>
              </a:spcBef>
              <a:spcAft>
                <a:spcPts val="0"/>
              </a:spcAft>
              <a:buFont typeface="Arial" pitchFamily="34" charset="0"/>
              <a:buChar char="•"/>
              <a:defRPr/>
            </a:pPr>
            <a:r>
              <a:rPr lang="en-US" sz="2000" dirty="0" smtClean="0"/>
              <a:t>Take sample and calculate sample statistics</a:t>
            </a:r>
          </a:p>
          <a:p>
            <a:pPr lvl="1">
              <a:spcBef>
                <a:spcPts val="600"/>
              </a:spcBef>
              <a:spcAft>
                <a:spcPts val="0"/>
              </a:spcAft>
              <a:buFont typeface="Arial" pitchFamily="34" charset="0"/>
              <a:buChar char="•"/>
              <a:defRPr/>
            </a:pPr>
            <a:r>
              <a:rPr lang="en-US" sz="2000" dirty="0" smtClean="0"/>
              <a:t>Using the </a:t>
            </a:r>
            <a:r>
              <a:rPr lang="en-US" sz="2000" b="1" dirty="0" smtClean="0">
                <a:solidFill>
                  <a:schemeClr val="accent6"/>
                </a:solidFill>
              </a:rPr>
              <a:t>sampling distribution </a:t>
            </a:r>
            <a:r>
              <a:rPr lang="en-US" sz="2000" dirty="0" smtClean="0"/>
              <a:t>of the appropriate sample statistic, choose </a:t>
            </a:r>
            <a:r>
              <a:rPr lang="en-US" sz="2000" dirty="0" smtClean="0">
                <a:cs typeface="Times New Roman" pitchFamily="18" charset="0"/>
              </a:rPr>
              <a:t>100(1-</a:t>
            </a:r>
            <a:r>
              <a:rPr lang="el-GR" sz="2000" dirty="0" smtClean="0">
                <a:cs typeface="Times New Roman" pitchFamily="18" charset="0"/>
              </a:rPr>
              <a:t>α</a:t>
            </a:r>
            <a:r>
              <a:rPr lang="en-US" sz="2000" dirty="0" smtClean="0">
                <a:cs typeface="Times New Roman" pitchFamily="18" charset="0"/>
              </a:rPr>
              <a:t>)% </a:t>
            </a:r>
            <a:r>
              <a:rPr lang="en-US" sz="2000" dirty="0" smtClean="0"/>
              <a:t>CI such that  P(L </a:t>
            </a:r>
            <a:r>
              <a:rPr lang="en-US" sz="2000" dirty="0" smtClean="0">
                <a:cs typeface="Times New Roman" pitchFamily="18" charset="0"/>
              </a:rPr>
              <a:t>≤</a:t>
            </a:r>
            <a:r>
              <a:rPr lang="en-US" sz="2000" dirty="0" smtClean="0"/>
              <a:t> </a:t>
            </a:r>
            <a:r>
              <a:rPr lang="el-GR" sz="2000" dirty="0" smtClean="0">
                <a:cs typeface="Times New Roman" pitchFamily="18" charset="0"/>
              </a:rPr>
              <a:t>θ</a:t>
            </a:r>
            <a:r>
              <a:rPr lang="en-US" sz="2000" dirty="0" smtClean="0">
                <a:cs typeface="Times New Roman" pitchFamily="18" charset="0"/>
              </a:rPr>
              <a:t> ≤</a:t>
            </a:r>
            <a:r>
              <a:rPr lang="en-US" sz="2000" dirty="0" smtClean="0"/>
              <a:t> U) = 1-</a:t>
            </a:r>
            <a:r>
              <a:rPr lang="el-GR" sz="2000" dirty="0" smtClean="0">
                <a:cs typeface="Times New Roman" pitchFamily="18" charset="0"/>
              </a:rPr>
              <a:t>α</a:t>
            </a:r>
          </a:p>
          <a:p>
            <a:pPr lvl="1">
              <a:spcBef>
                <a:spcPts val="600"/>
              </a:spcBef>
              <a:spcAft>
                <a:spcPts val="0"/>
              </a:spcAft>
              <a:buFontTx/>
              <a:buNone/>
              <a:defRPr/>
            </a:pPr>
            <a:endParaRPr lang="en-US" sz="2000" baseline="30000" dirty="0" smtClean="0"/>
          </a:p>
          <a:p>
            <a:pPr>
              <a:spcBef>
                <a:spcPts val="600"/>
              </a:spcBef>
              <a:spcAft>
                <a:spcPts val="600"/>
              </a:spcAft>
              <a:buFontTx/>
              <a:buNone/>
              <a:defRPr/>
            </a:pPr>
            <a:endParaRPr lang="en-US" sz="2000" dirty="0" smtClean="0"/>
          </a:p>
          <a:p>
            <a:pPr marL="338138" lvl="1" indent="-338138">
              <a:buFontTx/>
              <a:buNone/>
              <a:defRPr/>
            </a:pPr>
            <a:endParaRPr lang="en-US" sz="2000" dirty="0" smtClean="0">
              <a:cs typeface="Times New Roman" pitchFamily="18" charset="0"/>
            </a:endParaRPr>
          </a:p>
        </p:txBody>
      </p:sp>
      <p:sp>
        <p:nvSpPr>
          <p:cNvPr id="95236" name="Slide Number Placeholder 3"/>
          <p:cNvSpPr>
            <a:spLocks noGrp="1"/>
          </p:cNvSpPr>
          <p:nvPr>
            <p:ph type="sldNum" sz="quarter" idx="12"/>
          </p:nvPr>
        </p:nvSpPr>
        <p:spPr>
          <a:noFill/>
        </p:spPr>
        <p:txBody>
          <a:bodyPr/>
          <a:lstStyle/>
          <a:p>
            <a:fld id="{5CFE0EBE-4426-4554-A4E1-73F13652CE22}" type="slidenum">
              <a:rPr lang="en-US" smtClean="0"/>
              <a:pPr/>
              <a:t>69</a:t>
            </a:fld>
            <a:endParaRPr lang="en-US" smtClean="0"/>
          </a:p>
        </p:txBody>
      </p:sp>
      <p:sp>
        <p:nvSpPr>
          <p:cNvPr id="95237"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6" name="TextBox 5"/>
          <p:cNvSpPr txBox="1"/>
          <p:nvPr/>
        </p:nvSpPr>
        <p:spPr>
          <a:xfrm>
            <a:off x="76200" y="4343400"/>
            <a:ext cx="2895600" cy="1477328"/>
          </a:xfrm>
          <a:prstGeom prst="rect">
            <a:avLst/>
          </a:prstGeom>
          <a:noFill/>
        </p:spPr>
        <p:txBody>
          <a:bodyPr wrap="square" rtlCol="0">
            <a:spAutoFit/>
          </a:bodyPr>
          <a:lstStyle/>
          <a:p>
            <a:r>
              <a:rPr lang="en-US" dirty="0" smtClean="0"/>
              <a:t>e.g. Sampling distribution for </a:t>
            </a:r>
            <a:r>
              <a:rPr lang="en-US" b="1" dirty="0" smtClean="0">
                <a:solidFill>
                  <a:schemeClr val="accent2"/>
                </a:solidFill>
              </a:rPr>
              <a:t>sample</a:t>
            </a:r>
            <a:r>
              <a:rPr lang="en-US" dirty="0" smtClean="0"/>
              <a:t> </a:t>
            </a:r>
            <a:r>
              <a:rPr lang="en-US" b="1" dirty="0" smtClean="0">
                <a:solidFill>
                  <a:schemeClr val="accent2"/>
                </a:solidFill>
              </a:rPr>
              <a:t>mean</a:t>
            </a:r>
            <a:r>
              <a:rPr lang="en-US" dirty="0" smtClean="0"/>
              <a:t> when </a:t>
            </a:r>
            <a:r>
              <a:rPr lang="en-US" b="1" dirty="0" smtClean="0">
                <a:solidFill>
                  <a:schemeClr val="accent2"/>
                </a:solidFill>
              </a:rPr>
              <a:t>large sample </a:t>
            </a:r>
            <a:r>
              <a:rPr lang="en-US" dirty="0" smtClean="0"/>
              <a:t>(n≥40) </a:t>
            </a:r>
            <a:r>
              <a:rPr lang="en-US" dirty="0" smtClean="0">
                <a:cs typeface="Times New Roman" pitchFamily="18" charset="0"/>
              </a:rPr>
              <a:t>is </a:t>
            </a:r>
            <a:r>
              <a:rPr lang="en-US" b="1" dirty="0" smtClean="0">
                <a:solidFill>
                  <a:schemeClr val="accent2"/>
                </a:solidFill>
                <a:cs typeface="Times New Roman" pitchFamily="18" charset="0"/>
              </a:rPr>
              <a:t>Normal</a:t>
            </a:r>
            <a:r>
              <a:rPr lang="en-US" dirty="0" smtClean="0">
                <a:cs typeface="Times New Roman" pitchFamily="18" charset="0"/>
              </a:rPr>
              <a:t> distribution</a:t>
            </a:r>
          </a:p>
          <a:p>
            <a:endParaRPr lang="en-US" dirty="0"/>
          </a:p>
        </p:txBody>
      </p:sp>
      <p:sp>
        <p:nvSpPr>
          <p:cNvPr id="7" name="TextBox 6"/>
          <p:cNvSpPr txBox="1"/>
          <p:nvPr/>
        </p:nvSpPr>
        <p:spPr>
          <a:xfrm>
            <a:off x="6477000" y="4191000"/>
            <a:ext cx="2667000" cy="1477328"/>
          </a:xfrm>
          <a:prstGeom prst="rect">
            <a:avLst/>
          </a:prstGeom>
          <a:noFill/>
        </p:spPr>
        <p:txBody>
          <a:bodyPr wrap="square" rtlCol="0">
            <a:spAutoFit/>
          </a:bodyPr>
          <a:lstStyle/>
          <a:p>
            <a:r>
              <a:rPr lang="en-US" dirty="0" smtClean="0"/>
              <a:t>Choose L and U such that the 100(1-</a:t>
            </a:r>
            <a:r>
              <a:rPr lang="el-GR" dirty="0" smtClean="0"/>
              <a:t>α</a:t>
            </a:r>
            <a:r>
              <a:rPr lang="en-US" dirty="0" smtClean="0"/>
              <a:t>)% CI for all sample mean in this range will contain </a:t>
            </a:r>
            <a:r>
              <a:rPr lang="el-GR" dirty="0" smtClean="0"/>
              <a:t>μ</a:t>
            </a:r>
            <a:r>
              <a:rPr lang="en-US" dirty="0" smtClean="0"/>
              <a:t>   i.e. P(L </a:t>
            </a:r>
            <a:r>
              <a:rPr lang="en-US" dirty="0" smtClean="0">
                <a:cs typeface="Times New Roman" pitchFamily="18" charset="0"/>
              </a:rPr>
              <a:t>≤</a:t>
            </a:r>
            <a:r>
              <a:rPr lang="en-US" dirty="0" smtClean="0"/>
              <a:t> </a:t>
            </a:r>
            <a:r>
              <a:rPr lang="el-GR" dirty="0" smtClean="0">
                <a:cs typeface="Times New Roman" pitchFamily="18" charset="0"/>
              </a:rPr>
              <a:t>μ</a:t>
            </a:r>
            <a:r>
              <a:rPr lang="en-US" dirty="0" smtClean="0">
                <a:cs typeface="Times New Roman" pitchFamily="18" charset="0"/>
              </a:rPr>
              <a:t> ≤</a:t>
            </a:r>
            <a:r>
              <a:rPr lang="en-US" dirty="0" smtClean="0"/>
              <a:t> U) = 1-</a:t>
            </a:r>
            <a:r>
              <a:rPr lang="el-GR" dirty="0" smtClean="0">
                <a:cs typeface="Times New Roman" pitchFamily="18" charset="0"/>
              </a:rPr>
              <a:t>α</a:t>
            </a:r>
            <a:endParaRPr lang="en-US" dirty="0" smtClean="0">
              <a:cs typeface="Arial" pitchFamily="34" charset="0"/>
            </a:endParaRPr>
          </a:p>
        </p:txBody>
      </p:sp>
      <p:pic>
        <p:nvPicPr>
          <p:cNvPr id="108547" name="Picture 3"/>
          <p:cNvPicPr>
            <a:picLocks noChangeAspect="1" noChangeArrowheads="1"/>
          </p:cNvPicPr>
          <p:nvPr/>
        </p:nvPicPr>
        <p:blipFill>
          <a:blip r:embed="rId3" cstate="print"/>
          <a:srcRect/>
          <a:stretch>
            <a:fillRect/>
          </a:stretch>
        </p:blipFill>
        <p:spPr bwMode="auto">
          <a:xfrm>
            <a:off x="2209800" y="3886200"/>
            <a:ext cx="4342467" cy="2841277"/>
          </a:xfrm>
          <a:prstGeom prst="rect">
            <a:avLst/>
          </a:prstGeom>
          <a:noFill/>
          <a:ln w="9525">
            <a:noFill/>
            <a:miter lim="800000"/>
            <a:headEnd/>
            <a:tailEnd/>
          </a:ln>
          <a:effectLst/>
        </p:spPr>
      </p:pic>
      <p:sp>
        <p:nvSpPr>
          <p:cNvPr id="2" name="Rectangle 1"/>
          <p:cNvSpPr/>
          <p:nvPr/>
        </p:nvSpPr>
        <p:spPr>
          <a:xfrm>
            <a:off x="6400800" y="4191000"/>
            <a:ext cx="2667000" cy="1524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0"/>
            <a:ext cx="8229600" cy="1143000"/>
          </a:xfrm>
        </p:spPr>
        <p:txBody>
          <a:bodyPr/>
          <a:lstStyle/>
          <a:p>
            <a:r>
              <a:rPr lang="en-US" dirty="0" smtClean="0"/>
              <a:t>Why use Experimental Design?</a:t>
            </a:r>
          </a:p>
        </p:txBody>
      </p:sp>
      <p:sp>
        <p:nvSpPr>
          <p:cNvPr id="31747" name="Content Placeholder 2"/>
          <p:cNvSpPr>
            <a:spLocks noGrp="1"/>
          </p:cNvSpPr>
          <p:nvPr>
            <p:ph idx="1"/>
          </p:nvPr>
        </p:nvSpPr>
        <p:spPr>
          <a:xfrm>
            <a:off x="304800" y="1341437"/>
            <a:ext cx="8610600" cy="4525963"/>
          </a:xfrm>
        </p:spPr>
        <p:txBody>
          <a:bodyPr/>
          <a:lstStyle/>
          <a:p>
            <a:pPr eaLnBrk="1" hangingPunct="1">
              <a:spcBef>
                <a:spcPts val="600"/>
              </a:spcBef>
              <a:spcAft>
                <a:spcPts val="0"/>
              </a:spcAft>
            </a:pPr>
            <a:r>
              <a:rPr lang="en-US" sz="2800" dirty="0" smtClean="0"/>
              <a:t>How to learn about and control complex systems?</a:t>
            </a:r>
          </a:p>
          <a:p>
            <a:pPr lvl="1" eaLnBrk="1" hangingPunct="1">
              <a:spcBef>
                <a:spcPts val="600"/>
              </a:spcBef>
              <a:spcAft>
                <a:spcPts val="0"/>
              </a:spcAft>
              <a:buFont typeface="Arial" pitchFamily="34" charset="0"/>
              <a:buChar char="•"/>
            </a:pPr>
            <a:r>
              <a:rPr lang="en-US" sz="2400" dirty="0" smtClean="0"/>
              <a:t>Mathematical/Mechanistic Model</a:t>
            </a:r>
          </a:p>
          <a:p>
            <a:pPr lvl="1" eaLnBrk="1" hangingPunct="1">
              <a:spcBef>
                <a:spcPts val="600"/>
              </a:spcBef>
              <a:spcAft>
                <a:spcPts val="0"/>
              </a:spcAft>
              <a:buFont typeface="Arial" pitchFamily="34" charset="0"/>
              <a:buChar char="•"/>
            </a:pPr>
            <a:r>
              <a:rPr lang="en-US" sz="2400" dirty="0" smtClean="0"/>
              <a:t>Empirical Model: Experimentation</a:t>
            </a:r>
          </a:p>
          <a:p>
            <a:pPr lvl="2" eaLnBrk="1" hangingPunct="1">
              <a:spcBef>
                <a:spcPts val="600"/>
              </a:spcBef>
              <a:spcAft>
                <a:spcPts val="0"/>
              </a:spcAft>
              <a:buFont typeface="Arial" pitchFamily="34" charset="0"/>
              <a:buChar char="•"/>
            </a:pPr>
            <a:r>
              <a:rPr lang="en-US" dirty="0" smtClean="0"/>
              <a:t>Examples: Car brake distance, Concrete strength</a:t>
            </a:r>
            <a:endParaRPr lang="en-US" sz="2000" dirty="0" smtClean="0"/>
          </a:p>
          <a:p>
            <a:pPr eaLnBrk="1" hangingPunct="1">
              <a:spcBef>
                <a:spcPts val="1800"/>
              </a:spcBef>
              <a:spcAft>
                <a:spcPts val="0"/>
              </a:spcAft>
            </a:pPr>
            <a:r>
              <a:rPr lang="en-US" sz="2800" dirty="0" smtClean="0"/>
              <a:t>How to mathematically model the system and its variation?</a:t>
            </a:r>
          </a:p>
          <a:p>
            <a:pPr lvl="1" eaLnBrk="1" hangingPunct="1">
              <a:spcBef>
                <a:spcPts val="600"/>
              </a:spcBef>
              <a:spcAft>
                <a:spcPts val="0"/>
              </a:spcAft>
            </a:pPr>
            <a:r>
              <a:rPr lang="en-US" sz="2400" dirty="0" smtClean="0"/>
              <a:t>Why study variation? When we incorporate variation into our thinking and analysis, we can make informed judgments that are not invalidated by the variation</a:t>
            </a:r>
          </a:p>
          <a:p>
            <a:pPr eaLnBrk="1" hangingPunct="1">
              <a:spcBef>
                <a:spcPts val="1800"/>
              </a:spcBef>
              <a:spcAft>
                <a:spcPts val="0"/>
              </a:spcAft>
            </a:pPr>
            <a:r>
              <a:rPr lang="en-US" sz="2800" dirty="0" smtClean="0"/>
              <a:t>How to use model to draw conclusions or make predictions?</a:t>
            </a:r>
          </a:p>
          <a:p>
            <a:pPr>
              <a:spcBef>
                <a:spcPts val="600"/>
              </a:spcBef>
              <a:spcAft>
                <a:spcPts val="0"/>
              </a:spcAft>
            </a:pPr>
            <a:endParaRPr lang="en-US" sz="2400" dirty="0" smtClean="0"/>
          </a:p>
        </p:txBody>
      </p:sp>
      <p:sp>
        <p:nvSpPr>
          <p:cNvPr id="31748" name="Slide Number Placeholder 3"/>
          <p:cNvSpPr>
            <a:spLocks noGrp="1"/>
          </p:cNvSpPr>
          <p:nvPr>
            <p:ph type="sldNum" sz="quarter" idx="12"/>
          </p:nvPr>
        </p:nvSpPr>
        <p:spPr>
          <a:noFill/>
        </p:spPr>
        <p:txBody>
          <a:bodyPr/>
          <a:lstStyle/>
          <a:p>
            <a:fld id="{6697682E-D2CD-4E16-9CF4-CF6498D09832}" type="slidenum">
              <a:rPr lang="en-US" smtClean="0"/>
              <a:pPr/>
              <a:t>7</a:t>
            </a:fld>
            <a:endParaRPr lang="en-US" smtClean="0"/>
          </a:p>
        </p:txBody>
      </p:sp>
      <p:sp>
        <p:nvSpPr>
          <p:cNvPr id="6" name="Footer Placeholder 4"/>
          <p:cNvSpPr>
            <a:spLocks noGrp="1"/>
          </p:cNvSpPr>
          <p:nvPr>
            <p:ph type="ftr" sz="quarter" idx="11"/>
          </p:nvPr>
        </p:nvSpPr>
        <p:spPr>
          <a:xfrm>
            <a:off x="0" y="0"/>
            <a:ext cx="3810000" cy="476250"/>
          </a:xfrm>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2000" y="990600"/>
            <a:ext cx="5105400" cy="707886"/>
          </a:xfrm>
          <a:prstGeom prst="rect">
            <a:avLst/>
          </a:prstGeom>
          <a:solidFill>
            <a:schemeClr val="accent2">
              <a:lumMod val="20000"/>
              <a:lumOff val="80000"/>
            </a:schemeClr>
          </a:solidFill>
        </p:spPr>
        <p:txBody>
          <a:bodyPr>
            <a:spAutoFit/>
          </a:bodyPr>
          <a:lstStyle/>
          <a:p>
            <a:pPr algn="ctr">
              <a:defRPr/>
            </a:pPr>
            <a:r>
              <a:rPr lang="en-US" sz="2000" dirty="0"/>
              <a:t>100(1-</a:t>
            </a:r>
            <a:r>
              <a:rPr lang="el-GR" sz="2000" dirty="0">
                <a:cs typeface="Times New Roman" pitchFamily="18" charset="0"/>
              </a:rPr>
              <a:t>α</a:t>
            </a:r>
            <a:r>
              <a:rPr lang="en-US" sz="2000" dirty="0">
                <a:cs typeface="Times New Roman" pitchFamily="18" charset="0"/>
              </a:rPr>
              <a:t>)% Confidence Interval on </a:t>
            </a:r>
            <a:r>
              <a:rPr lang="el-GR" sz="2000" dirty="0">
                <a:cs typeface="Times New Roman" pitchFamily="18" charset="0"/>
              </a:rPr>
              <a:t>μ</a:t>
            </a:r>
            <a:endParaRPr lang="en-US" sz="2000" dirty="0">
              <a:cs typeface="Times New Roman" pitchFamily="18" charset="0"/>
            </a:endParaRPr>
          </a:p>
          <a:p>
            <a:pPr algn="ctr">
              <a:defRPr/>
            </a:pPr>
            <a:endParaRPr lang="en-US" sz="2000" dirty="0"/>
          </a:p>
        </p:txBody>
      </p:sp>
      <p:sp>
        <p:nvSpPr>
          <p:cNvPr id="10246" name="Title 1"/>
          <p:cNvSpPr>
            <a:spLocks noGrp="1"/>
          </p:cNvSpPr>
          <p:nvPr>
            <p:ph type="title" idx="4294967295"/>
          </p:nvPr>
        </p:nvSpPr>
        <p:spPr>
          <a:xfrm>
            <a:off x="304800" y="-152400"/>
            <a:ext cx="8610600" cy="1143000"/>
          </a:xfrm>
        </p:spPr>
        <p:txBody>
          <a:bodyPr/>
          <a:lstStyle/>
          <a:p>
            <a:r>
              <a:rPr lang="en-US" sz="4000" smtClean="0"/>
              <a:t>CI on the Mean, </a:t>
            </a:r>
            <a:r>
              <a:rPr lang="el-GR" sz="4000" smtClean="0">
                <a:cs typeface="Arial" pitchFamily="34" charset="0"/>
              </a:rPr>
              <a:t>μ</a:t>
            </a:r>
            <a:r>
              <a:rPr lang="en-US" sz="4000" smtClean="0">
                <a:cs typeface="Arial" pitchFamily="34" charset="0"/>
              </a:rPr>
              <a:t>,</a:t>
            </a:r>
            <a:r>
              <a:rPr lang="en-US" sz="4000" smtClean="0"/>
              <a:t> for Large Sample</a:t>
            </a:r>
          </a:p>
        </p:txBody>
      </p:sp>
      <p:sp>
        <p:nvSpPr>
          <p:cNvPr id="275459" name="Content Placeholder 2"/>
          <p:cNvSpPr>
            <a:spLocks noGrp="1"/>
          </p:cNvSpPr>
          <p:nvPr>
            <p:ph idx="4294967295"/>
          </p:nvPr>
        </p:nvSpPr>
        <p:spPr>
          <a:xfrm>
            <a:off x="152400" y="3352800"/>
            <a:ext cx="7924800" cy="3352800"/>
          </a:xfrm>
        </p:spPr>
        <p:txBody>
          <a:bodyPr/>
          <a:lstStyle/>
          <a:p>
            <a:pPr>
              <a:spcBef>
                <a:spcPts val="0"/>
              </a:spcBef>
              <a:spcAft>
                <a:spcPts val="600"/>
              </a:spcAft>
              <a:defRPr/>
            </a:pPr>
            <a:r>
              <a:rPr lang="en-US" sz="2000" dirty="0" smtClean="0">
                <a:cs typeface="Times New Roman" pitchFamily="18" charset="0"/>
              </a:rPr>
              <a:t>CI centered around sample mean, X</a:t>
            </a:r>
          </a:p>
          <a:p>
            <a:pPr>
              <a:spcBef>
                <a:spcPts val="0"/>
              </a:spcBef>
              <a:spcAft>
                <a:spcPts val="600"/>
              </a:spcAft>
              <a:defRPr/>
            </a:pPr>
            <a:r>
              <a:rPr lang="en-US" sz="2000" dirty="0" smtClean="0"/>
              <a:t>CI </a:t>
            </a:r>
            <a:r>
              <a:rPr lang="en-US" sz="2000" b="1" dirty="0" smtClean="0">
                <a:solidFill>
                  <a:schemeClr val="accent6"/>
                </a:solidFill>
              </a:rPr>
              <a:t>width</a:t>
            </a:r>
            <a:r>
              <a:rPr lang="en-US" sz="2000" dirty="0" smtClean="0"/>
              <a:t> (upper limit – lower limit) is a function of:</a:t>
            </a:r>
          </a:p>
          <a:p>
            <a:pPr lvl="1">
              <a:spcBef>
                <a:spcPts val="0"/>
              </a:spcBef>
              <a:spcAft>
                <a:spcPts val="600"/>
              </a:spcAft>
              <a:buFont typeface="Arial" pitchFamily="34" charset="0"/>
              <a:buChar char="•"/>
              <a:defRPr/>
            </a:pPr>
            <a:r>
              <a:rPr lang="en-US" sz="2000" b="1" dirty="0" smtClean="0">
                <a:solidFill>
                  <a:schemeClr val="accent6"/>
                </a:solidFill>
              </a:rPr>
              <a:t>Confidence level</a:t>
            </a:r>
            <a:r>
              <a:rPr lang="en-US" sz="2000" dirty="0" smtClean="0"/>
              <a:t>,</a:t>
            </a:r>
            <a:r>
              <a:rPr lang="en-US" sz="2000" b="1" dirty="0" smtClean="0">
                <a:solidFill>
                  <a:schemeClr val="accent6"/>
                </a:solidFill>
              </a:rPr>
              <a:t> </a:t>
            </a:r>
            <a:r>
              <a:rPr lang="en-US" sz="2000" dirty="0" smtClean="0"/>
              <a:t>1-</a:t>
            </a:r>
            <a:r>
              <a:rPr lang="el-GR" sz="2000" dirty="0" smtClean="0"/>
              <a:t>α</a:t>
            </a:r>
            <a:endParaRPr lang="en-US" sz="2000" dirty="0" smtClean="0"/>
          </a:p>
          <a:p>
            <a:pPr lvl="2">
              <a:spcBef>
                <a:spcPts val="0"/>
              </a:spcBef>
              <a:spcAft>
                <a:spcPts val="600"/>
              </a:spcAft>
              <a:buFont typeface="Arial" pitchFamily="34" charset="0"/>
              <a:buChar char="•"/>
              <a:defRPr/>
            </a:pPr>
            <a:r>
              <a:rPr lang="en-US" sz="2000" dirty="0" smtClean="0"/>
              <a:t>As confidence level ↑, CI width ↑</a:t>
            </a:r>
          </a:p>
          <a:p>
            <a:pPr lvl="1">
              <a:spcBef>
                <a:spcPts val="0"/>
              </a:spcBef>
              <a:spcAft>
                <a:spcPts val="600"/>
              </a:spcAft>
              <a:buFont typeface="Arial" pitchFamily="34" charset="0"/>
              <a:buChar char="•"/>
              <a:defRPr/>
            </a:pPr>
            <a:r>
              <a:rPr lang="en-US" sz="2000" b="1" dirty="0" smtClean="0">
                <a:solidFill>
                  <a:schemeClr val="accent6"/>
                </a:solidFill>
              </a:rPr>
              <a:t>Sample size </a:t>
            </a:r>
            <a:r>
              <a:rPr lang="en-US" sz="2000" dirty="0" smtClean="0"/>
              <a:t>(i.e. # observations)</a:t>
            </a:r>
          </a:p>
          <a:p>
            <a:pPr marL="1200150" lvl="3" indent="-342900">
              <a:spcBef>
                <a:spcPts val="0"/>
              </a:spcBef>
              <a:spcAft>
                <a:spcPts val="600"/>
              </a:spcAft>
              <a:buFont typeface="Arial" pitchFamily="34" charset="0"/>
              <a:buChar char="•"/>
              <a:defRPr/>
            </a:pPr>
            <a:r>
              <a:rPr lang="en-US" dirty="0" smtClean="0"/>
              <a:t>As sample size↑, CI width ↓</a:t>
            </a:r>
          </a:p>
          <a:p>
            <a:pPr lvl="1">
              <a:spcBef>
                <a:spcPts val="0"/>
              </a:spcBef>
              <a:spcAft>
                <a:spcPts val="600"/>
              </a:spcAft>
              <a:buFont typeface="Arial" pitchFamily="34" charset="0"/>
              <a:buChar char="•"/>
              <a:defRPr/>
            </a:pPr>
            <a:r>
              <a:rPr lang="en-US" sz="2000" b="1" dirty="0" smtClean="0">
                <a:solidFill>
                  <a:schemeClr val="accent6"/>
                </a:solidFill>
              </a:rPr>
              <a:t>Variance</a:t>
            </a:r>
            <a:r>
              <a:rPr lang="en-US" sz="2000" dirty="0" smtClean="0"/>
              <a:t> of data (as measured by S</a:t>
            </a:r>
            <a:r>
              <a:rPr lang="en-US" sz="2000" baseline="30000" dirty="0" smtClean="0"/>
              <a:t>2</a:t>
            </a:r>
            <a:r>
              <a:rPr lang="en-US" sz="2000" dirty="0" smtClean="0"/>
              <a:t>)</a:t>
            </a:r>
          </a:p>
          <a:p>
            <a:pPr marL="1200150" lvl="3" indent="-342900">
              <a:spcBef>
                <a:spcPts val="0"/>
              </a:spcBef>
              <a:spcAft>
                <a:spcPts val="600"/>
              </a:spcAft>
              <a:buFont typeface="Arial" pitchFamily="34" charset="0"/>
              <a:buChar char="•"/>
              <a:defRPr/>
            </a:pPr>
            <a:r>
              <a:rPr lang="en-US" dirty="0" smtClean="0"/>
              <a:t>As variance ↑, CI width ↑</a:t>
            </a:r>
          </a:p>
        </p:txBody>
      </p:sp>
      <p:pic>
        <p:nvPicPr>
          <p:cNvPr id="28679" name="Picture 10"/>
          <p:cNvPicPr>
            <a:picLocks noChangeAspect="1" noChangeArrowheads="1"/>
          </p:cNvPicPr>
          <p:nvPr/>
        </p:nvPicPr>
        <p:blipFill>
          <a:blip r:embed="rId4" cstate="print"/>
          <a:srcRect/>
          <a:stretch>
            <a:fillRect/>
          </a:stretch>
        </p:blipFill>
        <p:spPr bwMode="auto">
          <a:xfrm>
            <a:off x="762000" y="1447800"/>
            <a:ext cx="5105400" cy="987425"/>
          </a:xfrm>
          <a:prstGeom prst="rect">
            <a:avLst/>
          </a:prstGeom>
          <a:solidFill>
            <a:schemeClr val="accent5">
              <a:lumMod val="40000"/>
              <a:lumOff val="60000"/>
            </a:schemeClr>
          </a:solidFill>
          <a:ln w="9525">
            <a:solidFill>
              <a:schemeClr val="tx1"/>
            </a:solidFill>
            <a:miter lim="800000"/>
            <a:headEnd/>
            <a:tailEnd/>
          </a:ln>
        </p:spPr>
      </p:pic>
      <p:grpSp>
        <p:nvGrpSpPr>
          <p:cNvPr id="2" name="Group 66"/>
          <p:cNvGrpSpPr>
            <a:grpSpLocks/>
          </p:cNvGrpSpPr>
          <p:nvPr/>
        </p:nvGrpSpPr>
        <p:grpSpPr bwMode="auto">
          <a:xfrm>
            <a:off x="6172200" y="5029200"/>
            <a:ext cx="2133600" cy="304800"/>
            <a:chOff x="6629400" y="2438400"/>
            <a:chExt cx="2133600" cy="304800"/>
          </a:xfrm>
        </p:grpSpPr>
        <p:cxnSp>
          <p:nvCxnSpPr>
            <p:cNvPr id="9" name="Straight Connector 8"/>
            <p:cNvCxnSpPr/>
            <p:nvPr/>
          </p:nvCxnSpPr>
          <p:spPr>
            <a:xfrm>
              <a:off x="6629400" y="2590800"/>
              <a:ext cx="21336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620000" y="2514600"/>
              <a:ext cx="152400" cy="1524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Connector 10"/>
            <p:cNvCxnSpPr/>
            <p:nvPr/>
          </p:nvCxnSpPr>
          <p:spPr>
            <a:xfrm rot="5400000">
              <a:off x="8610600" y="2590800"/>
              <a:ext cx="3048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477000" y="2590800"/>
              <a:ext cx="3048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aphicFrame>
        <p:nvGraphicFramePr>
          <p:cNvPr id="13" name="Object 6"/>
          <p:cNvGraphicFramePr>
            <a:graphicFrameLocks noChangeAspect="1"/>
          </p:cNvGraphicFramePr>
          <p:nvPr/>
        </p:nvGraphicFramePr>
        <p:xfrm>
          <a:off x="7073900" y="4572000"/>
          <a:ext cx="393700" cy="422275"/>
        </p:xfrm>
        <a:graphic>
          <a:graphicData uri="http://schemas.openxmlformats.org/presentationml/2006/ole">
            <mc:AlternateContent xmlns:mc="http://schemas.openxmlformats.org/markup-compatibility/2006">
              <mc:Choice xmlns:v="urn:schemas-microsoft-com:vml" Requires="v">
                <p:oleObj spid="_x0000_s10377" name="Equation" r:id="rId5" imgW="177646" imgH="190335" progId="Equation.3">
                  <p:embed/>
                </p:oleObj>
              </mc:Choice>
              <mc:Fallback>
                <p:oleObj name="Equation" r:id="rId5" imgW="177646" imgH="190335"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3900" y="4572000"/>
                        <a:ext cx="39370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ight Brace 13"/>
          <p:cNvSpPr/>
          <p:nvPr/>
        </p:nvSpPr>
        <p:spPr>
          <a:xfrm rot="5400000">
            <a:off x="6515100" y="5067300"/>
            <a:ext cx="381000" cy="10668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5" name="Right Brace 14"/>
          <p:cNvSpPr/>
          <p:nvPr/>
        </p:nvSpPr>
        <p:spPr>
          <a:xfrm rot="5400000">
            <a:off x="7581900" y="5067300"/>
            <a:ext cx="381000" cy="10668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aphicFrame>
        <p:nvGraphicFramePr>
          <p:cNvPr id="16" name="Object 2"/>
          <p:cNvGraphicFramePr>
            <a:graphicFrameLocks noChangeAspect="1"/>
          </p:cNvGraphicFramePr>
          <p:nvPr/>
        </p:nvGraphicFramePr>
        <p:xfrm>
          <a:off x="6348413" y="5638800"/>
          <a:ext cx="814387" cy="609600"/>
        </p:xfrm>
        <a:graphic>
          <a:graphicData uri="http://schemas.openxmlformats.org/presentationml/2006/ole">
            <mc:AlternateContent xmlns:mc="http://schemas.openxmlformats.org/markup-compatibility/2006">
              <mc:Choice xmlns:v="urn:schemas-microsoft-com:vml" Requires="v">
                <p:oleObj spid="_x0000_s10378" name="Equation" r:id="rId7" imgW="558800" imgH="419100" progId="Equation.3">
                  <p:embed/>
                </p:oleObj>
              </mc:Choice>
              <mc:Fallback>
                <p:oleObj name="Equation" r:id="rId7" imgW="558800" imgH="419100"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8413" y="5638800"/>
                        <a:ext cx="81438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8"/>
          <p:cNvGraphicFramePr>
            <a:graphicFrameLocks noChangeAspect="1"/>
          </p:cNvGraphicFramePr>
          <p:nvPr/>
        </p:nvGraphicFramePr>
        <p:xfrm>
          <a:off x="7415213" y="5638800"/>
          <a:ext cx="814387" cy="609600"/>
        </p:xfrm>
        <a:graphic>
          <a:graphicData uri="http://schemas.openxmlformats.org/presentationml/2006/ole">
            <mc:AlternateContent xmlns:mc="http://schemas.openxmlformats.org/markup-compatibility/2006">
              <mc:Choice xmlns:v="urn:schemas-microsoft-com:vml" Requires="v">
                <p:oleObj spid="_x0000_s10379" name="Equation" r:id="rId9" imgW="558800" imgH="419100" progId="Equation.3">
                  <p:embed/>
                </p:oleObj>
              </mc:Choice>
              <mc:Fallback>
                <p:oleObj name="Equation" r:id="rId9" imgW="558800" imgH="419100"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5213" y="5638800"/>
                        <a:ext cx="81438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02"/>
          <p:cNvSpPr txBox="1">
            <a:spLocks noChangeArrowheads="1"/>
          </p:cNvSpPr>
          <p:nvPr/>
        </p:nvSpPr>
        <p:spPr bwMode="auto">
          <a:xfrm>
            <a:off x="7848600" y="4419600"/>
            <a:ext cx="914400" cy="646113"/>
          </a:xfrm>
          <a:prstGeom prst="rect">
            <a:avLst/>
          </a:prstGeom>
          <a:noFill/>
          <a:ln w="9525">
            <a:noFill/>
            <a:miter lim="800000"/>
            <a:headEnd/>
            <a:tailEnd/>
          </a:ln>
        </p:spPr>
        <p:txBody>
          <a:bodyPr>
            <a:spAutoFit/>
          </a:bodyPr>
          <a:lstStyle/>
          <a:p>
            <a:r>
              <a:rPr lang="en-US"/>
              <a:t>Upper  limit</a:t>
            </a:r>
          </a:p>
        </p:txBody>
      </p:sp>
      <p:sp>
        <p:nvSpPr>
          <p:cNvPr id="19" name="TextBox 103"/>
          <p:cNvSpPr txBox="1">
            <a:spLocks noChangeArrowheads="1"/>
          </p:cNvSpPr>
          <p:nvPr/>
        </p:nvSpPr>
        <p:spPr bwMode="auto">
          <a:xfrm>
            <a:off x="5867400" y="4419600"/>
            <a:ext cx="914400" cy="646113"/>
          </a:xfrm>
          <a:prstGeom prst="rect">
            <a:avLst/>
          </a:prstGeom>
          <a:noFill/>
          <a:ln w="9525">
            <a:noFill/>
            <a:miter lim="800000"/>
            <a:headEnd/>
            <a:tailEnd/>
          </a:ln>
        </p:spPr>
        <p:txBody>
          <a:bodyPr>
            <a:spAutoFit/>
          </a:bodyPr>
          <a:lstStyle/>
          <a:p>
            <a:r>
              <a:rPr lang="en-US"/>
              <a:t>Lower  limit</a:t>
            </a:r>
          </a:p>
        </p:txBody>
      </p:sp>
      <p:cxnSp>
        <p:nvCxnSpPr>
          <p:cNvPr id="21" name="Straight Connector 20"/>
          <p:cNvCxnSpPr/>
          <p:nvPr/>
        </p:nvCxnSpPr>
        <p:spPr>
          <a:xfrm>
            <a:off x="4495800" y="335280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867400" y="4191000"/>
            <a:ext cx="2819400" cy="2286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58" name="Slide Number Placeholder 23"/>
          <p:cNvSpPr>
            <a:spLocks noGrp="1"/>
          </p:cNvSpPr>
          <p:nvPr>
            <p:ph type="sldNum" sz="quarter" idx="12"/>
          </p:nvPr>
        </p:nvSpPr>
        <p:spPr>
          <a:noFill/>
        </p:spPr>
        <p:txBody>
          <a:bodyPr/>
          <a:lstStyle/>
          <a:p>
            <a:fld id="{C3319511-D7E7-4F21-BA56-9EA8D2857DE2}" type="slidenum">
              <a:rPr lang="en-US" smtClean="0"/>
              <a:pPr/>
              <a:t>70</a:t>
            </a:fld>
            <a:endParaRPr lang="en-US" smtClean="0"/>
          </a:p>
        </p:txBody>
      </p:sp>
      <p:sp>
        <p:nvSpPr>
          <p:cNvPr id="10259" name="Footer Placeholder 24"/>
          <p:cNvSpPr>
            <a:spLocks noGrp="1"/>
          </p:cNvSpPr>
          <p:nvPr>
            <p:ph type="ftr" sz="quarter" idx="11"/>
          </p:nvPr>
        </p:nvSpPr>
        <p:spPr>
          <a:xfrm>
            <a:off x="12843" y="15736"/>
            <a:ext cx="3810000" cy="476250"/>
          </a:xfrm>
          <a:noFill/>
        </p:spPr>
        <p:txBody>
          <a:bodyPr/>
          <a:lstStyle/>
          <a:p>
            <a:r>
              <a:rPr lang="de-DE" smtClean="0"/>
              <a:t>IE 563  Dr. Erin Gerber, P.E.,  UofL</a:t>
            </a:r>
            <a:endParaRPr lang="en-US" dirty="0" smtClean="0"/>
          </a:p>
        </p:txBody>
      </p:sp>
      <p:sp>
        <p:nvSpPr>
          <p:cNvPr id="24" name="TextBox 23"/>
          <p:cNvSpPr txBox="1"/>
          <p:nvPr/>
        </p:nvSpPr>
        <p:spPr>
          <a:xfrm>
            <a:off x="533400" y="2678668"/>
            <a:ext cx="6248400" cy="369332"/>
          </a:xfrm>
          <a:prstGeom prst="rect">
            <a:avLst/>
          </a:prstGeom>
          <a:solidFill>
            <a:schemeClr val="accent2">
              <a:lumMod val="20000"/>
              <a:lumOff val="80000"/>
            </a:schemeClr>
          </a:solidFill>
        </p:spPr>
        <p:txBody>
          <a:bodyPr wrap="square">
            <a:spAutoFit/>
          </a:bodyPr>
          <a:lstStyle/>
          <a:p>
            <a:pPr>
              <a:defRPr/>
            </a:pPr>
            <a:r>
              <a:rPr lang="en-US" dirty="0">
                <a:latin typeface="+mn-lt"/>
              </a:rPr>
              <a:t>where </a:t>
            </a:r>
            <a:r>
              <a:rPr lang="en-US" i="1" dirty="0" err="1">
                <a:latin typeface="+mn-lt"/>
              </a:rPr>
              <a:t>Z</a:t>
            </a:r>
            <a:r>
              <a:rPr lang="en-US" baseline="-25000" dirty="0" err="1">
                <a:latin typeface="+mn-lt"/>
              </a:rPr>
              <a:t>α</a:t>
            </a:r>
            <a:r>
              <a:rPr lang="en-US" baseline="-25000" dirty="0">
                <a:latin typeface="+mn-lt"/>
              </a:rPr>
              <a:t>/2</a:t>
            </a:r>
            <a:r>
              <a:rPr lang="en-US" dirty="0">
                <a:latin typeface="+mn-lt"/>
              </a:rPr>
              <a:t> is the </a:t>
            </a:r>
            <a:r>
              <a:rPr lang="en-US" b="1" dirty="0">
                <a:solidFill>
                  <a:schemeClr val="accent6"/>
                </a:solidFill>
                <a:latin typeface="+mn-lt"/>
              </a:rPr>
              <a:t>upper</a:t>
            </a:r>
            <a:r>
              <a:rPr lang="en-US" dirty="0">
                <a:latin typeface="+mn-lt"/>
              </a:rPr>
              <a:t> 100(α/2) percentage point of N(0,1)</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28600" y="-76200"/>
            <a:ext cx="8458200" cy="1143000"/>
          </a:xfrm>
        </p:spPr>
        <p:txBody>
          <a:bodyPr/>
          <a:lstStyle/>
          <a:p>
            <a:pPr eaLnBrk="1" hangingPunct="1"/>
            <a:r>
              <a:rPr lang="en-US" smtClean="0"/>
              <a:t>Simple Experiments: CI</a:t>
            </a:r>
          </a:p>
        </p:txBody>
      </p:sp>
      <p:sp>
        <p:nvSpPr>
          <p:cNvPr id="97285" name="Rectangle 3"/>
          <p:cNvSpPr>
            <a:spLocks noGrp="1" noChangeArrowheads="1"/>
          </p:cNvSpPr>
          <p:nvPr>
            <p:ph type="body" idx="1"/>
          </p:nvPr>
        </p:nvSpPr>
        <p:spPr>
          <a:xfrm>
            <a:off x="228600" y="914400"/>
            <a:ext cx="8458200" cy="5334000"/>
          </a:xfrm>
        </p:spPr>
        <p:txBody>
          <a:bodyPr/>
          <a:lstStyle/>
          <a:p>
            <a:pPr eaLnBrk="1" hangingPunct="1">
              <a:buFontTx/>
              <a:buNone/>
              <a:defRPr/>
            </a:pPr>
            <a:r>
              <a:rPr lang="en-US" dirty="0" smtClean="0"/>
              <a:t>Single population</a:t>
            </a:r>
          </a:p>
          <a:p>
            <a:pPr eaLnBrk="1" hangingPunct="1">
              <a:defRPr/>
            </a:pPr>
            <a:r>
              <a:rPr lang="en-US" sz="2800" b="1" dirty="0" smtClean="0">
                <a:solidFill>
                  <a:schemeClr val="accent6"/>
                </a:solidFill>
              </a:rPr>
              <a:t>CI on mean, </a:t>
            </a:r>
            <a:r>
              <a:rPr lang="en-US" sz="2800" b="1" dirty="0" smtClean="0">
                <a:solidFill>
                  <a:schemeClr val="accent6"/>
                </a:solidFill>
                <a:cs typeface="Arial" pitchFamily="34" charset="0"/>
              </a:rPr>
              <a:t>µ, </a:t>
            </a:r>
            <a:r>
              <a:rPr lang="en-US" sz="2800" b="1" dirty="0" smtClean="0">
                <a:solidFill>
                  <a:schemeClr val="accent6"/>
                </a:solidFill>
              </a:rPr>
              <a:t>large sample (n</a:t>
            </a:r>
            <a:r>
              <a:rPr lang="en-US" sz="2800" b="1" dirty="0" smtClean="0">
                <a:solidFill>
                  <a:schemeClr val="accent6"/>
                </a:solidFill>
                <a:cs typeface="Arial" pitchFamily="34" charset="0"/>
              </a:rPr>
              <a:t>≥40</a:t>
            </a:r>
            <a:r>
              <a:rPr lang="en-US" sz="2800" b="1" dirty="0" smtClean="0">
                <a:solidFill>
                  <a:schemeClr val="accent6"/>
                </a:solidFill>
              </a:rPr>
              <a:t>)</a:t>
            </a:r>
            <a:endParaRPr lang="en-US" b="1" dirty="0" smtClean="0">
              <a:solidFill>
                <a:schemeClr val="accent6"/>
              </a:solidFill>
            </a:endParaRPr>
          </a:p>
          <a:p>
            <a:pPr eaLnBrk="1" hangingPunct="1">
              <a:spcBef>
                <a:spcPts val="2400"/>
              </a:spcBef>
              <a:defRPr/>
            </a:pPr>
            <a:r>
              <a:rPr lang="en-US" sz="2400" dirty="0" smtClean="0"/>
              <a:t>100(1-</a:t>
            </a:r>
            <a:r>
              <a:rPr lang="el-GR" sz="2400" dirty="0" smtClean="0">
                <a:cs typeface="Arial" pitchFamily="34" charset="0"/>
              </a:rPr>
              <a:t>α</a:t>
            </a:r>
            <a:r>
              <a:rPr lang="en-US" sz="2400" dirty="0" smtClean="0">
                <a:cs typeface="Arial" pitchFamily="34" charset="0"/>
              </a:rPr>
              <a:t>)% two-sided CI</a:t>
            </a:r>
          </a:p>
          <a:p>
            <a:pPr eaLnBrk="1" hangingPunct="1">
              <a:defRPr/>
            </a:pPr>
            <a:endParaRPr lang="en-US" sz="2400" dirty="0" smtClean="0">
              <a:cs typeface="Arial" pitchFamily="34" charset="0"/>
            </a:endParaRPr>
          </a:p>
          <a:p>
            <a:pPr eaLnBrk="1" hangingPunct="1">
              <a:defRPr/>
            </a:pPr>
            <a:endParaRPr lang="en-US" sz="2400" dirty="0" smtClean="0">
              <a:cs typeface="Arial" pitchFamily="34" charset="0"/>
            </a:endParaRPr>
          </a:p>
          <a:p>
            <a:pPr eaLnBrk="1" hangingPunct="1">
              <a:defRPr/>
            </a:pPr>
            <a:r>
              <a:rPr lang="en-US" sz="2400" dirty="0" smtClean="0"/>
              <a:t>100(1-</a:t>
            </a:r>
            <a:r>
              <a:rPr lang="el-GR" sz="2400" dirty="0" smtClean="0">
                <a:cs typeface="Arial" pitchFamily="34" charset="0"/>
              </a:rPr>
              <a:t>α</a:t>
            </a:r>
            <a:r>
              <a:rPr lang="en-US" sz="2400" dirty="0" smtClean="0">
                <a:cs typeface="Arial" pitchFamily="34" charset="0"/>
              </a:rPr>
              <a:t>)% upper-confidence bound</a:t>
            </a:r>
          </a:p>
          <a:p>
            <a:pPr eaLnBrk="1" hangingPunct="1">
              <a:defRPr/>
            </a:pPr>
            <a:endParaRPr lang="en-US" sz="2400" dirty="0" smtClean="0">
              <a:cs typeface="Arial" pitchFamily="34" charset="0"/>
            </a:endParaRPr>
          </a:p>
          <a:p>
            <a:pPr eaLnBrk="1" hangingPunct="1">
              <a:defRPr/>
            </a:pPr>
            <a:endParaRPr lang="en-US" sz="2400" dirty="0" smtClean="0">
              <a:cs typeface="Arial" pitchFamily="34" charset="0"/>
            </a:endParaRPr>
          </a:p>
          <a:p>
            <a:pPr eaLnBrk="1" hangingPunct="1">
              <a:defRPr/>
            </a:pPr>
            <a:r>
              <a:rPr lang="en-US" sz="2400" dirty="0" smtClean="0"/>
              <a:t>100(1-</a:t>
            </a:r>
            <a:r>
              <a:rPr lang="el-GR" sz="2400" dirty="0" smtClean="0">
                <a:cs typeface="Arial" pitchFamily="34" charset="0"/>
              </a:rPr>
              <a:t>α</a:t>
            </a:r>
            <a:r>
              <a:rPr lang="en-US" sz="2400" dirty="0" smtClean="0">
                <a:cs typeface="Arial" pitchFamily="34" charset="0"/>
              </a:rPr>
              <a:t>)% lower-confidence bound</a:t>
            </a:r>
            <a:endParaRPr lang="el-GR" sz="2400" dirty="0" smtClean="0">
              <a:cs typeface="Arial" pitchFamily="34" charset="0"/>
            </a:endParaRPr>
          </a:p>
          <a:p>
            <a:pPr eaLnBrk="1" hangingPunct="1">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112646" name="Text Box 8"/>
          <p:cNvSpPr txBox="1">
            <a:spLocks noChangeArrowheads="1"/>
          </p:cNvSpPr>
          <p:nvPr/>
        </p:nvSpPr>
        <p:spPr bwMode="auto">
          <a:xfrm>
            <a:off x="6019800" y="2438400"/>
            <a:ext cx="2971800" cy="784225"/>
          </a:xfrm>
          <a:prstGeom prst="rect">
            <a:avLst/>
          </a:prstGeom>
          <a:solidFill>
            <a:schemeClr val="accent2">
              <a:lumMod val="20000"/>
              <a:lumOff val="80000"/>
            </a:schemeClr>
          </a:solidFill>
          <a:ln w="9525">
            <a:solidFill>
              <a:schemeClr val="tx1"/>
            </a:solidFill>
            <a:miter lim="800000"/>
            <a:headEnd/>
            <a:tailEnd/>
          </a:ln>
        </p:spPr>
        <p:txBody>
          <a:bodyPr wrap="square">
            <a:spAutoFit/>
          </a:bodyPr>
          <a:lstStyle/>
          <a:p>
            <a:pPr>
              <a:spcBef>
                <a:spcPts val="600"/>
              </a:spcBef>
              <a:defRPr/>
            </a:pPr>
            <a:r>
              <a:rPr lang="en-US" sz="2000" dirty="0"/>
              <a:t>Believable </a:t>
            </a:r>
            <a:r>
              <a:rPr lang="en-US" sz="2000" dirty="0">
                <a:cs typeface="Arial" pitchFamily="34" charset="0"/>
              </a:rPr>
              <a:t>µ=µ</a:t>
            </a:r>
            <a:r>
              <a:rPr lang="en-US" sz="2000" baseline="-25000" dirty="0">
                <a:cs typeface="Arial" pitchFamily="34" charset="0"/>
              </a:rPr>
              <a:t>0</a:t>
            </a:r>
            <a:r>
              <a:rPr lang="en-US" sz="2000" dirty="0">
                <a:cs typeface="Arial" pitchFamily="34" charset="0"/>
              </a:rPr>
              <a:t>? </a:t>
            </a:r>
          </a:p>
          <a:p>
            <a:pPr>
              <a:spcBef>
                <a:spcPts val="600"/>
              </a:spcBef>
              <a:defRPr/>
            </a:pPr>
            <a:r>
              <a:rPr lang="en-US" sz="2000" dirty="0">
                <a:cs typeface="Arial" pitchFamily="34" charset="0"/>
              </a:rPr>
              <a:t>Yes, if </a:t>
            </a:r>
            <a:r>
              <a:rPr lang="en-US" sz="2000" dirty="0"/>
              <a:t>µ</a:t>
            </a:r>
            <a:r>
              <a:rPr lang="en-US" sz="2000" baseline="-25000" dirty="0"/>
              <a:t>0</a:t>
            </a:r>
            <a:r>
              <a:rPr lang="en-US" sz="2000" dirty="0"/>
              <a:t> contained in CI</a:t>
            </a:r>
          </a:p>
        </p:txBody>
      </p:sp>
      <p:sp>
        <p:nvSpPr>
          <p:cNvPr id="98309" name="Line 9"/>
          <p:cNvSpPr>
            <a:spLocks noChangeShapeType="1"/>
          </p:cNvSpPr>
          <p:nvPr/>
        </p:nvSpPr>
        <p:spPr bwMode="auto">
          <a:xfrm flipH="1">
            <a:off x="5334000" y="2743200"/>
            <a:ext cx="685800" cy="152400"/>
          </a:xfrm>
          <a:prstGeom prst="line">
            <a:avLst/>
          </a:prstGeom>
          <a:noFill/>
          <a:ln w="38100">
            <a:solidFill>
              <a:schemeClr val="tx2"/>
            </a:solidFill>
            <a:round/>
            <a:headEnd/>
            <a:tailEnd type="triangle" w="lg" len="lg"/>
          </a:ln>
        </p:spPr>
        <p:txBody>
          <a:bodyPr/>
          <a:lstStyle/>
          <a:p>
            <a:endParaRPr lang="en-US"/>
          </a:p>
        </p:txBody>
      </p:sp>
      <p:pic>
        <p:nvPicPr>
          <p:cNvPr id="112648" name="Picture 10"/>
          <p:cNvPicPr>
            <a:picLocks noChangeAspect="1" noChangeArrowheads="1"/>
          </p:cNvPicPr>
          <p:nvPr/>
        </p:nvPicPr>
        <p:blipFill>
          <a:blip r:embed="rId2" cstate="print"/>
          <a:srcRect/>
          <a:stretch>
            <a:fillRect/>
          </a:stretch>
        </p:blipFill>
        <p:spPr bwMode="auto">
          <a:xfrm>
            <a:off x="990600" y="2667000"/>
            <a:ext cx="4267200" cy="825500"/>
          </a:xfrm>
          <a:prstGeom prst="rect">
            <a:avLst/>
          </a:prstGeom>
          <a:solidFill>
            <a:schemeClr val="accent5"/>
          </a:solidFill>
          <a:ln w="9525">
            <a:noFill/>
            <a:miter lim="800000"/>
            <a:headEnd/>
            <a:tailEnd/>
          </a:ln>
        </p:spPr>
      </p:pic>
      <p:pic>
        <p:nvPicPr>
          <p:cNvPr id="112649" name="Picture 9"/>
          <p:cNvPicPr>
            <a:picLocks noChangeAspect="1" noChangeArrowheads="1"/>
          </p:cNvPicPr>
          <p:nvPr/>
        </p:nvPicPr>
        <p:blipFill>
          <a:blip r:embed="rId3" cstate="print"/>
          <a:srcRect/>
          <a:stretch>
            <a:fillRect/>
          </a:stretch>
        </p:blipFill>
        <p:spPr bwMode="auto">
          <a:xfrm>
            <a:off x="990600" y="3962400"/>
            <a:ext cx="2209800" cy="866775"/>
          </a:xfrm>
          <a:prstGeom prst="rect">
            <a:avLst/>
          </a:prstGeom>
          <a:solidFill>
            <a:schemeClr val="accent5"/>
          </a:solidFill>
          <a:ln w="9525">
            <a:noFill/>
            <a:miter lim="800000"/>
            <a:headEnd/>
            <a:tailEnd/>
          </a:ln>
        </p:spPr>
      </p:pic>
      <p:pic>
        <p:nvPicPr>
          <p:cNvPr id="112650" name="Picture 10"/>
          <p:cNvPicPr>
            <a:picLocks noChangeAspect="1" noChangeArrowheads="1"/>
          </p:cNvPicPr>
          <p:nvPr/>
        </p:nvPicPr>
        <p:blipFill>
          <a:blip r:embed="rId4" cstate="print"/>
          <a:srcRect/>
          <a:stretch>
            <a:fillRect/>
          </a:stretch>
        </p:blipFill>
        <p:spPr bwMode="auto">
          <a:xfrm>
            <a:off x="990600" y="5334000"/>
            <a:ext cx="2133600" cy="839787"/>
          </a:xfrm>
          <a:prstGeom prst="rect">
            <a:avLst/>
          </a:prstGeom>
          <a:solidFill>
            <a:schemeClr val="accent5"/>
          </a:solidFill>
          <a:ln w="9525">
            <a:noFill/>
            <a:miter lim="800000"/>
            <a:headEnd/>
            <a:tailEnd/>
          </a:ln>
        </p:spPr>
      </p:pic>
      <p:sp>
        <p:nvSpPr>
          <p:cNvPr id="11" name="TextBox 10"/>
          <p:cNvSpPr txBox="1"/>
          <p:nvPr/>
        </p:nvSpPr>
        <p:spPr>
          <a:xfrm>
            <a:off x="5638800" y="3505200"/>
            <a:ext cx="3429000" cy="2708275"/>
          </a:xfrm>
          <a:prstGeom prst="rect">
            <a:avLst/>
          </a:prstGeom>
          <a:solidFill>
            <a:srgbClr val="FFCCFF"/>
          </a:solidFill>
          <a:ln>
            <a:solidFill>
              <a:schemeClr val="tx2"/>
            </a:solidFill>
          </a:ln>
        </p:spPr>
        <p:txBody>
          <a:bodyPr>
            <a:spAutoFit/>
          </a:bodyPr>
          <a:lstStyle/>
          <a:p>
            <a:pPr>
              <a:spcBef>
                <a:spcPts val="600"/>
              </a:spcBef>
              <a:defRPr/>
            </a:pPr>
            <a:r>
              <a:rPr lang="en-US" sz="2000" dirty="0"/>
              <a:t>Be careful interpreting one-sided CI </a:t>
            </a:r>
          </a:p>
          <a:p>
            <a:pPr marL="223838" indent="-223838">
              <a:spcBef>
                <a:spcPts val="600"/>
              </a:spcBef>
              <a:buFont typeface="Arial" pitchFamily="34" charset="0"/>
              <a:buChar char="•"/>
              <a:defRPr/>
            </a:pPr>
            <a:r>
              <a:rPr lang="en-US" sz="2000" dirty="0"/>
              <a:t>Statement is believable if ALL values in CI satisfy statement</a:t>
            </a:r>
          </a:p>
          <a:p>
            <a:pPr marL="223838" indent="-223838">
              <a:spcBef>
                <a:spcPts val="600"/>
              </a:spcBef>
              <a:buFont typeface="Arial" pitchFamily="34" charset="0"/>
              <a:buChar char="•"/>
              <a:defRPr/>
            </a:pPr>
            <a:r>
              <a:rPr lang="en-US" sz="2000" dirty="0"/>
              <a:t>If CI completely contained in statement, then statement is believable</a:t>
            </a:r>
          </a:p>
        </p:txBody>
      </p:sp>
      <p:sp>
        <p:nvSpPr>
          <p:cNvPr id="98314" name="Slide Number Placeholder 9"/>
          <p:cNvSpPr>
            <a:spLocks noGrp="1"/>
          </p:cNvSpPr>
          <p:nvPr>
            <p:ph type="sldNum" sz="quarter" idx="12"/>
          </p:nvPr>
        </p:nvSpPr>
        <p:spPr>
          <a:noFill/>
        </p:spPr>
        <p:txBody>
          <a:bodyPr/>
          <a:lstStyle/>
          <a:p>
            <a:fld id="{7A130078-B029-4AAD-BABB-63AF4CA649F5}" type="slidenum">
              <a:rPr lang="en-US" smtClean="0"/>
              <a:pPr/>
              <a:t>71</a:t>
            </a:fld>
            <a:endParaRPr lang="en-US" smtClean="0"/>
          </a:p>
        </p:txBody>
      </p:sp>
      <p:sp>
        <p:nvSpPr>
          <p:cNvPr id="98315" name="Footer Placeholder 11"/>
          <p:cNvSpPr>
            <a:spLocks noGrp="1"/>
          </p:cNvSpPr>
          <p:nvPr>
            <p:ph type="ftr" sz="quarter" idx="11"/>
          </p:nvPr>
        </p:nvSpPr>
        <p:spPr>
          <a:noFill/>
        </p:spPr>
        <p:txBody>
          <a:bodyPr/>
          <a:lstStyle/>
          <a:p>
            <a:r>
              <a:rPr lang="de-DE" smtClean="0"/>
              <a:t>IE 563  Dr. Erin Gerber, P.E.,  UofL</a:t>
            </a:r>
            <a:endParaRPr lang="en-US" smtClean="0"/>
          </a:p>
        </p:txBody>
      </p:sp>
      <p:sp>
        <p:nvSpPr>
          <p:cNvPr id="12" name="TextBox 11"/>
          <p:cNvSpPr txBox="1"/>
          <p:nvPr/>
        </p:nvSpPr>
        <p:spPr>
          <a:xfrm>
            <a:off x="609600" y="6324600"/>
            <a:ext cx="6934200" cy="400110"/>
          </a:xfrm>
          <a:prstGeom prst="rect">
            <a:avLst/>
          </a:prstGeom>
          <a:solidFill>
            <a:schemeClr val="accent2">
              <a:lumMod val="20000"/>
              <a:lumOff val="80000"/>
            </a:schemeClr>
          </a:solidFill>
        </p:spPr>
        <p:txBody>
          <a:bodyPr wrap="square">
            <a:spAutoFit/>
          </a:bodyPr>
          <a:lstStyle/>
          <a:p>
            <a:pPr>
              <a:defRPr/>
            </a:pPr>
            <a:r>
              <a:rPr lang="en-US" sz="2000" dirty="0">
                <a:latin typeface="+mn-lt"/>
              </a:rPr>
              <a:t>where </a:t>
            </a:r>
            <a:r>
              <a:rPr lang="en-US" sz="2000" i="1" dirty="0" err="1">
                <a:latin typeface="+mn-lt"/>
              </a:rPr>
              <a:t>Z</a:t>
            </a:r>
            <a:r>
              <a:rPr lang="en-US" sz="2000" baseline="-25000" dirty="0" err="1">
                <a:latin typeface="+mn-lt"/>
              </a:rPr>
              <a:t>α</a:t>
            </a:r>
            <a:r>
              <a:rPr lang="en-US" sz="2000" baseline="-25000" dirty="0">
                <a:latin typeface="+mn-lt"/>
              </a:rPr>
              <a:t>/2</a:t>
            </a:r>
            <a:r>
              <a:rPr lang="en-US" sz="2000" dirty="0">
                <a:latin typeface="+mn-lt"/>
              </a:rPr>
              <a:t> is the </a:t>
            </a:r>
            <a:r>
              <a:rPr lang="en-US" sz="2000" b="1" dirty="0">
                <a:solidFill>
                  <a:schemeClr val="accent6"/>
                </a:solidFill>
                <a:latin typeface="+mn-lt"/>
              </a:rPr>
              <a:t>upper</a:t>
            </a:r>
            <a:r>
              <a:rPr lang="en-US" sz="2000" dirty="0">
                <a:latin typeface="+mn-lt"/>
              </a:rPr>
              <a:t> 100(α/2) percentage point of N(0,1)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28600" y="-76200"/>
            <a:ext cx="8458200" cy="1143000"/>
          </a:xfrm>
        </p:spPr>
        <p:txBody>
          <a:bodyPr/>
          <a:lstStyle/>
          <a:p>
            <a:pPr eaLnBrk="1" hangingPunct="1"/>
            <a:r>
              <a:rPr lang="en-US" smtClean="0"/>
              <a:t>Simple Experiments: CI</a:t>
            </a:r>
          </a:p>
        </p:txBody>
      </p:sp>
      <p:sp>
        <p:nvSpPr>
          <p:cNvPr id="98309" name="Rectangle 3"/>
          <p:cNvSpPr>
            <a:spLocks noGrp="1" noChangeArrowheads="1"/>
          </p:cNvSpPr>
          <p:nvPr>
            <p:ph type="body" idx="1"/>
          </p:nvPr>
        </p:nvSpPr>
        <p:spPr>
          <a:xfrm>
            <a:off x="381000" y="1066800"/>
            <a:ext cx="8458200" cy="5334000"/>
          </a:xfrm>
        </p:spPr>
        <p:txBody>
          <a:bodyPr/>
          <a:lstStyle/>
          <a:p>
            <a:pPr eaLnBrk="1" hangingPunct="1">
              <a:buFontTx/>
              <a:buNone/>
              <a:defRPr/>
            </a:pPr>
            <a:r>
              <a:rPr lang="en-US" dirty="0" smtClean="0"/>
              <a:t>Single population</a:t>
            </a:r>
          </a:p>
          <a:p>
            <a:pPr eaLnBrk="1" hangingPunct="1">
              <a:defRPr/>
            </a:pPr>
            <a:r>
              <a:rPr lang="en-US" sz="2800" b="1" dirty="0" smtClean="0">
                <a:solidFill>
                  <a:schemeClr val="accent6"/>
                </a:solidFill>
              </a:rPr>
              <a:t>CI on mean, </a:t>
            </a:r>
            <a:r>
              <a:rPr lang="en-US" sz="2800" b="1" dirty="0" smtClean="0">
                <a:solidFill>
                  <a:schemeClr val="accent6"/>
                </a:solidFill>
                <a:cs typeface="Arial" pitchFamily="34" charset="0"/>
              </a:rPr>
              <a:t>µ, </a:t>
            </a:r>
            <a:r>
              <a:rPr lang="en-US" sz="2800" b="1" dirty="0" smtClean="0">
                <a:solidFill>
                  <a:schemeClr val="accent6"/>
                </a:solidFill>
              </a:rPr>
              <a:t>small sample (n</a:t>
            </a:r>
            <a:r>
              <a:rPr lang="en-US" sz="2800" b="1" dirty="0" smtClean="0">
                <a:solidFill>
                  <a:schemeClr val="accent6"/>
                </a:solidFill>
                <a:cs typeface="Arial" pitchFamily="34" charset="0"/>
              </a:rPr>
              <a:t>&lt;40</a:t>
            </a:r>
            <a:r>
              <a:rPr lang="en-US" sz="2800" b="1" dirty="0" smtClean="0">
                <a:solidFill>
                  <a:schemeClr val="accent6"/>
                </a:solidFill>
              </a:rPr>
              <a:t>)</a:t>
            </a:r>
          </a:p>
          <a:p>
            <a:pPr eaLnBrk="1" hangingPunct="1">
              <a:defRPr/>
            </a:pPr>
            <a:endParaRPr lang="en-US" sz="2400" dirty="0" smtClean="0"/>
          </a:p>
          <a:p>
            <a:pPr eaLnBrk="1" hangingPunct="1">
              <a:defRPr/>
            </a:pPr>
            <a:r>
              <a:rPr lang="en-US" sz="2400" dirty="0" smtClean="0"/>
              <a:t>100(1-</a:t>
            </a:r>
            <a:r>
              <a:rPr lang="el-GR" sz="2400" dirty="0" smtClean="0">
                <a:cs typeface="Arial" pitchFamily="34" charset="0"/>
              </a:rPr>
              <a:t>α</a:t>
            </a:r>
            <a:r>
              <a:rPr lang="en-US" sz="2400" dirty="0" smtClean="0">
                <a:cs typeface="Arial" pitchFamily="34" charset="0"/>
              </a:rPr>
              <a:t>)% two-sided CI</a:t>
            </a:r>
          </a:p>
          <a:p>
            <a:pPr eaLnBrk="1" hangingPunct="1">
              <a:defRPr/>
            </a:pPr>
            <a:endParaRPr lang="en-US" sz="2400" dirty="0" smtClean="0">
              <a:cs typeface="Arial" pitchFamily="34" charset="0"/>
            </a:endParaRPr>
          </a:p>
          <a:p>
            <a:pPr eaLnBrk="1" hangingPunct="1">
              <a:defRPr/>
            </a:pPr>
            <a:endParaRPr lang="en-US" sz="2400" dirty="0" smtClean="0">
              <a:cs typeface="Arial" pitchFamily="34" charset="0"/>
            </a:endParaRPr>
          </a:p>
          <a:p>
            <a:pPr eaLnBrk="1" hangingPunct="1">
              <a:defRPr/>
            </a:pPr>
            <a:r>
              <a:rPr lang="en-US" sz="2400" dirty="0" smtClean="0"/>
              <a:t>100(1-</a:t>
            </a:r>
            <a:r>
              <a:rPr lang="el-GR" sz="2400" dirty="0" smtClean="0">
                <a:cs typeface="Arial" pitchFamily="34" charset="0"/>
              </a:rPr>
              <a:t>α</a:t>
            </a:r>
            <a:r>
              <a:rPr lang="en-US" sz="2400" dirty="0" smtClean="0">
                <a:cs typeface="Arial" pitchFamily="34" charset="0"/>
              </a:rPr>
              <a:t>)% upper-confidence bound</a:t>
            </a:r>
          </a:p>
          <a:p>
            <a:pPr eaLnBrk="1" hangingPunct="1">
              <a:defRPr/>
            </a:pPr>
            <a:endParaRPr lang="en-US" sz="2400" dirty="0" smtClean="0">
              <a:cs typeface="Arial" pitchFamily="34" charset="0"/>
            </a:endParaRPr>
          </a:p>
          <a:p>
            <a:pPr eaLnBrk="1" hangingPunct="1">
              <a:defRPr/>
            </a:pPr>
            <a:endParaRPr lang="en-US" sz="2400" dirty="0" smtClean="0">
              <a:cs typeface="Arial" pitchFamily="34" charset="0"/>
            </a:endParaRPr>
          </a:p>
          <a:p>
            <a:pPr eaLnBrk="1" hangingPunct="1">
              <a:defRPr/>
            </a:pPr>
            <a:r>
              <a:rPr lang="en-US" sz="2400" dirty="0" smtClean="0"/>
              <a:t>100(1-</a:t>
            </a:r>
            <a:r>
              <a:rPr lang="el-GR" sz="2400" dirty="0" smtClean="0">
                <a:cs typeface="Arial" pitchFamily="34" charset="0"/>
              </a:rPr>
              <a:t>α</a:t>
            </a:r>
            <a:r>
              <a:rPr lang="en-US" sz="2400" dirty="0" smtClean="0">
                <a:cs typeface="Arial" pitchFamily="34" charset="0"/>
              </a:rPr>
              <a:t>)% lower-confidence bound</a:t>
            </a:r>
            <a:endParaRPr lang="el-GR" sz="2400" dirty="0" smtClean="0">
              <a:cs typeface="Arial" pitchFamily="34" charset="0"/>
            </a:endParaRPr>
          </a:p>
          <a:p>
            <a:pPr eaLnBrk="1" hangingPunct="1">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pic>
        <p:nvPicPr>
          <p:cNvPr id="113670" name="Picture 7"/>
          <p:cNvPicPr>
            <a:picLocks noChangeAspect="1" noChangeArrowheads="1"/>
          </p:cNvPicPr>
          <p:nvPr/>
        </p:nvPicPr>
        <p:blipFill>
          <a:blip r:embed="rId2" cstate="print"/>
          <a:srcRect/>
          <a:stretch>
            <a:fillRect/>
          </a:stretch>
        </p:blipFill>
        <p:spPr bwMode="auto">
          <a:xfrm>
            <a:off x="914400" y="3048000"/>
            <a:ext cx="4953000" cy="874713"/>
          </a:xfrm>
          <a:prstGeom prst="rect">
            <a:avLst/>
          </a:prstGeom>
          <a:solidFill>
            <a:schemeClr val="accent5"/>
          </a:solidFill>
          <a:ln w="9525">
            <a:noFill/>
            <a:miter lim="800000"/>
            <a:headEnd/>
            <a:tailEnd/>
          </a:ln>
        </p:spPr>
      </p:pic>
      <p:pic>
        <p:nvPicPr>
          <p:cNvPr id="113671" name="Picture 14"/>
          <p:cNvPicPr>
            <a:picLocks noChangeAspect="1" noChangeArrowheads="1"/>
          </p:cNvPicPr>
          <p:nvPr/>
        </p:nvPicPr>
        <p:blipFill>
          <a:blip r:embed="rId3" cstate="print"/>
          <a:srcRect/>
          <a:stretch>
            <a:fillRect/>
          </a:stretch>
        </p:blipFill>
        <p:spPr bwMode="auto">
          <a:xfrm>
            <a:off x="1295400" y="4343400"/>
            <a:ext cx="2286000" cy="860425"/>
          </a:xfrm>
          <a:prstGeom prst="rect">
            <a:avLst/>
          </a:prstGeom>
          <a:solidFill>
            <a:schemeClr val="accent5"/>
          </a:solidFill>
          <a:ln w="9525">
            <a:noFill/>
            <a:miter lim="800000"/>
            <a:headEnd/>
            <a:tailEnd/>
          </a:ln>
        </p:spPr>
      </p:pic>
      <p:pic>
        <p:nvPicPr>
          <p:cNvPr id="113672" name="Picture 15"/>
          <p:cNvPicPr>
            <a:picLocks noChangeAspect="1" noChangeArrowheads="1"/>
          </p:cNvPicPr>
          <p:nvPr/>
        </p:nvPicPr>
        <p:blipFill>
          <a:blip r:embed="rId4" cstate="print"/>
          <a:srcRect/>
          <a:stretch>
            <a:fillRect/>
          </a:stretch>
        </p:blipFill>
        <p:spPr bwMode="auto">
          <a:xfrm>
            <a:off x="1295400" y="5791200"/>
            <a:ext cx="2286000" cy="860425"/>
          </a:xfrm>
          <a:prstGeom prst="rect">
            <a:avLst/>
          </a:prstGeom>
          <a:solidFill>
            <a:schemeClr val="accent5"/>
          </a:solidFill>
          <a:ln w="9525">
            <a:noFill/>
            <a:miter lim="800000"/>
            <a:headEnd/>
            <a:tailEnd/>
          </a:ln>
        </p:spPr>
      </p:pic>
      <p:sp>
        <p:nvSpPr>
          <p:cNvPr id="113673" name="Text Box 8"/>
          <p:cNvSpPr txBox="1">
            <a:spLocks noChangeArrowheads="1"/>
          </p:cNvSpPr>
          <p:nvPr/>
        </p:nvSpPr>
        <p:spPr bwMode="auto">
          <a:xfrm>
            <a:off x="6324600" y="2471738"/>
            <a:ext cx="2743200" cy="2862262"/>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defRPr/>
            </a:pPr>
            <a:r>
              <a:rPr lang="en-US" sz="2000"/>
              <a:t>Remember:</a:t>
            </a:r>
            <a:r>
              <a:rPr lang="en-US" sz="2000" b="1">
                <a:solidFill>
                  <a:schemeClr val="accent2"/>
                </a:solidFill>
              </a:rPr>
              <a:t> Student t Distribution</a:t>
            </a:r>
            <a:r>
              <a:rPr lang="en-US" sz="2000"/>
              <a:t> is sampling distribution of the </a:t>
            </a:r>
            <a:r>
              <a:rPr lang="en-US" sz="2000" b="1">
                <a:solidFill>
                  <a:schemeClr val="accent2"/>
                </a:solidFill>
              </a:rPr>
              <a:t>sample mean</a:t>
            </a:r>
            <a:r>
              <a:rPr lang="en-US" sz="2000"/>
              <a:t>, when sample size is small (n&lt;40) and underlying distribution is Normal (or close to Normal)</a:t>
            </a:r>
          </a:p>
        </p:txBody>
      </p:sp>
      <p:sp>
        <p:nvSpPr>
          <p:cNvPr id="99336" name="Slide Number Placeholder 7"/>
          <p:cNvSpPr>
            <a:spLocks noGrp="1"/>
          </p:cNvSpPr>
          <p:nvPr>
            <p:ph type="sldNum" sz="quarter" idx="12"/>
          </p:nvPr>
        </p:nvSpPr>
        <p:spPr>
          <a:noFill/>
        </p:spPr>
        <p:txBody>
          <a:bodyPr/>
          <a:lstStyle/>
          <a:p>
            <a:fld id="{CFE30759-D2DB-44A9-B985-518B1352B47D}" type="slidenum">
              <a:rPr lang="en-US" smtClean="0"/>
              <a:pPr/>
              <a:t>72</a:t>
            </a:fld>
            <a:endParaRPr lang="en-US" smtClean="0"/>
          </a:p>
        </p:txBody>
      </p:sp>
      <p:sp>
        <p:nvSpPr>
          <p:cNvPr id="99337" name="Footer Placeholder 8"/>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3"/>
          <p:cNvSpPr>
            <a:spLocks noGrp="1" noChangeArrowheads="1"/>
          </p:cNvSpPr>
          <p:nvPr>
            <p:ph type="body" idx="1"/>
          </p:nvPr>
        </p:nvSpPr>
        <p:spPr>
          <a:xfrm>
            <a:off x="457200" y="990600"/>
            <a:ext cx="8229600" cy="5334000"/>
          </a:xfrm>
        </p:spPr>
        <p:txBody>
          <a:bodyPr/>
          <a:lstStyle/>
          <a:p>
            <a:pPr eaLnBrk="1" hangingPunct="1">
              <a:buFontTx/>
              <a:buNone/>
              <a:defRPr/>
            </a:pPr>
            <a:r>
              <a:rPr lang="en-US" dirty="0" smtClean="0"/>
              <a:t>Single population</a:t>
            </a:r>
          </a:p>
          <a:p>
            <a:pPr eaLnBrk="1" hangingPunct="1">
              <a:defRPr/>
            </a:pPr>
            <a:r>
              <a:rPr lang="en-US" sz="2800" b="1" dirty="0" smtClean="0">
                <a:solidFill>
                  <a:schemeClr val="accent6"/>
                </a:solidFill>
              </a:rPr>
              <a:t>CI on variance, </a:t>
            </a:r>
            <a:r>
              <a:rPr lang="el-GR" sz="2800" b="1" dirty="0" smtClean="0">
                <a:solidFill>
                  <a:schemeClr val="accent6"/>
                </a:solidFill>
                <a:cs typeface="Arial" pitchFamily="34" charset="0"/>
              </a:rPr>
              <a:t>σ</a:t>
            </a:r>
            <a:r>
              <a:rPr lang="en-US" sz="2800" b="1" baseline="30000" dirty="0" smtClean="0">
                <a:solidFill>
                  <a:schemeClr val="accent6"/>
                </a:solidFill>
                <a:cs typeface="Arial" pitchFamily="34" charset="0"/>
              </a:rPr>
              <a:t>2</a:t>
            </a:r>
          </a:p>
          <a:p>
            <a:pPr eaLnBrk="1" hangingPunct="1">
              <a:defRPr/>
            </a:pPr>
            <a:endParaRPr lang="en-US" sz="2400" baseline="30000" dirty="0" smtClean="0">
              <a:cs typeface="Arial" pitchFamily="34" charset="0"/>
            </a:endParaRPr>
          </a:p>
          <a:p>
            <a:pPr eaLnBrk="1" hangingPunct="1">
              <a:defRPr/>
            </a:pPr>
            <a:r>
              <a:rPr lang="en-US" sz="2400" dirty="0" smtClean="0"/>
              <a:t>100(1-</a:t>
            </a:r>
            <a:r>
              <a:rPr lang="el-GR" sz="2400" dirty="0" smtClean="0">
                <a:cs typeface="Arial" pitchFamily="34" charset="0"/>
              </a:rPr>
              <a:t>α</a:t>
            </a:r>
            <a:r>
              <a:rPr lang="en-US" sz="2400" dirty="0" smtClean="0">
                <a:cs typeface="Arial" pitchFamily="34" charset="0"/>
              </a:rPr>
              <a:t>)% two-sided CI</a:t>
            </a:r>
          </a:p>
          <a:p>
            <a:pPr eaLnBrk="1" hangingPunct="1">
              <a:defRPr/>
            </a:pPr>
            <a:endParaRPr lang="en-US" sz="2400" dirty="0" smtClean="0">
              <a:cs typeface="Arial" pitchFamily="34" charset="0"/>
            </a:endParaRPr>
          </a:p>
          <a:p>
            <a:pPr eaLnBrk="1" hangingPunct="1">
              <a:defRPr/>
            </a:pPr>
            <a:endParaRPr lang="en-US" sz="2400" dirty="0" smtClean="0">
              <a:cs typeface="Arial" pitchFamily="34" charset="0"/>
            </a:endParaRPr>
          </a:p>
          <a:p>
            <a:pPr eaLnBrk="1" hangingPunct="1">
              <a:spcBef>
                <a:spcPts val="1800"/>
              </a:spcBef>
              <a:defRPr/>
            </a:pPr>
            <a:r>
              <a:rPr lang="en-US" sz="2400" dirty="0" smtClean="0"/>
              <a:t>100(1-</a:t>
            </a:r>
            <a:r>
              <a:rPr lang="el-GR" sz="2400" dirty="0" smtClean="0">
                <a:cs typeface="Arial" pitchFamily="34" charset="0"/>
              </a:rPr>
              <a:t>α</a:t>
            </a:r>
            <a:r>
              <a:rPr lang="en-US" sz="2400" dirty="0" smtClean="0">
                <a:cs typeface="Arial" pitchFamily="34" charset="0"/>
              </a:rPr>
              <a:t>)% upper-confidence bound</a:t>
            </a:r>
          </a:p>
          <a:p>
            <a:pPr eaLnBrk="1" hangingPunct="1">
              <a:spcBef>
                <a:spcPts val="1200"/>
              </a:spcBef>
              <a:defRPr/>
            </a:pPr>
            <a:endParaRPr lang="en-US" sz="2400" dirty="0" smtClean="0">
              <a:cs typeface="Arial" pitchFamily="34" charset="0"/>
            </a:endParaRPr>
          </a:p>
          <a:p>
            <a:pPr eaLnBrk="1" hangingPunct="1">
              <a:spcBef>
                <a:spcPts val="1200"/>
              </a:spcBef>
              <a:defRPr/>
            </a:pPr>
            <a:endParaRPr lang="en-US" sz="2400" dirty="0" smtClean="0">
              <a:cs typeface="Arial" pitchFamily="34" charset="0"/>
            </a:endParaRPr>
          </a:p>
          <a:p>
            <a:pPr eaLnBrk="1" hangingPunct="1">
              <a:spcBef>
                <a:spcPts val="600"/>
              </a:spcBef>
              <a:defRPr/>
            </a:pPr>
            <a:r>
              <a:rPr lang="en-US" sz="2400" dirty="0" smtClean="0"/>
              <a:t>100(1-</a:t>
            </a:r>
            <a:r>
              <a:rPr lang="el-GR" sz="2400" dirty="0" smtClean="0">
                <a:cs typeface="Arial" pitchFamily="34" charset="0"/>
              </a:rPr>
              <a:t>α</a:t>
            </a:r>
            <a:r>
              <a:rPr lang="en-US" sz="2400" dirty="0" smtClean="0">
                <a:cs typeface="Arial" pitchFamily="34" charset="0"/>
              </a:rPr>
              <a:t>)% lower-confidence bound</a:t>
            </a:r>
            <a:endParaRPr lang="el-GR" sz="2400" dirty="0" smtClean="0">
              <a:cs typeface="Arial" pitchFamily="34" charset="0"/>
            </a:endParaRPr>
          </a:p>
          <a:p>
            <a:pPr eaLnBrk="1" hangingPunct="1">
              <a:defRPr/>
            </a:pPr>
            <a:endParaRPr lang="en-US" sz="2400" dirty="0" smtClean="0"/>
          </a:p>
          <a:p>
            <a:pPr eaLnBrk="1" hangingPunct="1">
              <a:defRPr/>
            </a:pPr>
            <a:endParaRPr lang="el-GR" sz="2400" baseline="30000" dirty="0" smtClean="0">
              <a:cs typeface="Arial" pitchFamily="34" charset="0"/>
            </a:endParaRPr>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13" name="Rectangle 12"/>
          <p:cNvSpPr/>
          <p:nvPr/>
        </p:nvSpPr>
        <p:spPr>
          <a:xfrm>
            <a:off x="914400" y="2819400"/>
            <a:ext cx="3581400" cy="990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69" name="Rectangle 2"/>
          <p:cNvSpPr>
            <a:spLocks noGrp="1" noChangeArrowheads="1"/>
          </p:cNvSpPr>
          <p:nvPr>
            <p:ph type="title"/>
          </p:nvPr>
        </p:nvSpPr>
        <p:spPr>
          <a:xfrm>
            <a:off x="228600" y="-76200"/>
            <a:ext cx="8458200" cy="1143000"/>
          </a:xfrm>
        </p:spPr>
        <p:txBody>
          <a:bodyPr/>
          <a:lstStyle/>
          <a:p>
            <a:pPr eaLnBrk="1" hangingPunct="1"/>
            <a:r>
              <a:rPr lang="en-US" smtClean="0"/>
              <a:t>Simple Experiments: CI</a:t>
            </a:r>
          </a:p>
        </p:txBody>
      </p:sp>
      <p:sp>
        <p:nvSpPr>
          <p:cNvPr id="11270" name="Line 9"/>
          <p:cNvSpPr>
            <a:spLocks noChangeShapeType="1"/>
          </p:cNvSpPr>
          <p:nvPr/>
        </p:nvSpPr>
        <p:spPr bwMode="auto">
          <a:xfrm flipH="1">
            <a:off x="4495800" y="2971800"/>
            <a:ext cx="1295400" cy="228600"/>
          </a:xfrm>
          <a:prstGeom prst="line">
            <a:avLst/>
          </a:prstGeom>
          <a:noFill/>
          <a:ln w="38100">
            <a:solidFill>
              <a:schemeClr val="tx2"/>
            </a:solidFill>
            <a:round/>
            <a:headEnd/>
            <a:tailEnd type="triangle" w="lg" len="lg"/>
          </a:ln>
        </p:spPr>
        <p:txBody>
          <a:bodyPr/>
          <a:lstStyle/>
          <a:p>
            <a:endParaRPr lang="en-US"/>
          </a:p>
        </p:txBody>
      </p:sp>
      <p:pic>
        <p:nvPicPr>
          <p:cNvPr id="114696" name="Picture 13"/>
          <p:cNvPicPr>
            <a:picLocks noChangeAspect="1" noChangeArrowheads="1"/>
          </p:cNvPicPr>
          <p:nvPr/>
        </p:nvPicPr>
        <p:blipFill>
          <a:blip r:embed="rId3" cstate="print"/>
          <a:srcRect/>
          <a:stretch>
            <a:fillRect/>
          </a:stretch>
        </p:blipFill>
        <p:spPr bwMode="auto">
          <a:xfrm>
            <a:off x="990600" y="4343400"/>
            <a:ext cx="1828800" cy="885825"/>
          </a:xfrm>
          <a:prstGeom prst="rect">
            <a:avLst/>
          </a:prstGeom>
          <a:solidFill>
            <a:schemeClr val="accent5"/>
          </a:solidFill>
          <a:ln w="9525">
            <a:noFill/>
            <a:miter lim="800000"/>
            <a:headEnd/>
            <a:tailEnd/>
          </a:ln>
        </p:spPr>
      </p:pic>
      <p:pic>
        <p:nvPicPr>
          <p:cNvPr id="114697" name="Picture 15"/>
          <p:cNvPicPr>
            <a:picLocks noChangeAspect="1" noChangeArrowheads="1"/>
          </p:cNvPicPr>
          <p:nvPr/>
        </p:nvPicPr>
        <p:blipFill>
          <a:blip r:embed="rId4" cstate="print"/>
          <a:srcRect/>
          <a:stretch>
            <a:fillRect/>
          </a:stretch>
        </p:blipFill>
        <p:spPr bwMode="auto">
          <a:xfrm>
            <a:off x="990600" y="5791200"/>
            <a:ext cx="1849438" cy="914400"/>
          </a:xfrm>
          <a:prstGeom prst="rect">
            <a:avLst/>
          </a:prstGeom>
          <a:solidFill>
            <a:schemeClr val="accent5"/>
          </a:solidFill>
          <a:ln w="9525">
            <a:noFill/>
            <a:miter lim="800000"/>
            <a:headEnd/>
            <a:tailEnd/>
          </a:ln>
        </p:spPr>
      </p:pic>
      <p:sp>
        <p:nvSpPr>
          <p:cNvPr id="114698" name="Text Box 8"/>
          <p:cNvSpPr txBox="1">
            <a:spLocks noChangeArrowheads="1"/>
          </p:cNvSpPr>
          <p:nvPr/>
        </p:nvSpPr>
        <p:spPr bwMode="auto">
          <a:xfrm>
            <a:off x="6248400" y="3919538"/>
            <a:ext cx="2743200" cy="2554287"/>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defRPr/>
            </a:pPr>
            <a:r>
              <a:rPr lang="en-US" sz="2000" dirty="0"/>
              <a:t>Remember:</a:t>
            </a:r>
            <a:r>
              <a:rPr lang="en-US" sz="2000" b="1" dirty="0">
                <a:solidFill>
                  <a:schemeClr val="accent2"/>
                </a:solidFill>
              </a:rPr>
              <a:t> Chi squared Distribution</a:t>
            </a:r>
            <a:r>
              <a:rPr lang="en-US" sz="2000" dirty="0"/>
              <a:t> is sampling distribution of the </a:t>
            </a:r>
            <a:r>
              <a:rPr lang="en-US" sz="2000" b="1" dirty="0">
                <a:solidFill>
                  <a:schemeClr val="accent2"/>
                </a:solidFill>
              </a:rPr>
              <a:t>sample variance</a:t>
            </a:r>
            <a:r>
              <a:rPr lang="en-US" sz="2000" dirty="0"/>
              <a:t>, when underlying distribution is Normal (or close to Normal)</a:t>
            </a:r>
          </a:p>
        </p:txBody>
      </p:sp>
      <p:sp>
        <p:nvSpPr>
          <p:cNvPr id="114699" name="Text Box 8"/>
          <p:cNvSpPr txBox="1">
            <a:spLocks noChangeArrowheads="1"/>
          </p:cNvSpPr>
          <p:nvPr/>
        </p:nvSpPr>
        <p:spPr bwMode="auto">
          <a:xfrm>
            <a:off x="5562600" y="2590800"/>
            <a:ext cx="3048000" cy="784225"/>
          </a:xfrm>
          <a:prstGeom prst="rect">
            <a:avLst/>
          </a:prstGeom>
          <a:solidFill>
            <a:schemeClr val="accent2">
              <a:lumMod val="20000"/>
              <a:lumOff val="80000"/>
            </a:schemeClr>
          </a:solidFill>
          <a:ln w="9525">
            <a:solidFill>
              <a:schemeClr val="accent1"/>
            </a:solidFill>
            <a:miter lim="800000"/>
            <a:headEnd/>
            <a:tailEnd/>
          </a:ln>
        </p:spPr>
        <p:txBody>
          <a:bodyPr>
            <a:spAutoFit/>
          </a:bodyPr>
          <a:lstStyle/>
          <a:p>
            <a:pPr>
              <a:spcBef>
                <a:spcPts val="600"/>
              </a:spcBef>
              <a:defRPr/>
            </a:pPr>
            <a:r>
              <a:rPr lang="en-US" sz="2000" dirty="0"/>
              <a:t>Believable </a:t>
            </a:r>
            <a:r>
              <a:rPr lang="el-GR" sz="2000" dirty="0">
                <a:cs typeface="Arial" pitchFamily="34" charset="0"/>
              </a:rPr>
              <a:t>σ</a:t>
            </a:r>
            <a:r>
              <a:rPr lang="en-US" sz="2000" baseline="30000" dirty="0">
                <a:cs typeface="Arial" pitchFamily="34" charset="0"/>
              </a:rPr>
              <a:t>2</a:t>
            </a:r>
            <a:r>
              <a:rPr lang="en-US" sz="2000" dirty="0">
                <a:cs typeface="Arial" pitchFamily="34" charset="0"/>
              </a:rPr>
              <a:t>=</a:t>
            </a:r>
            <a:r>
              <a:rPr lang="el-GR" sz="2000" dirty="0">
                <a:cs typeface="Arial" pitchFamily="34" charset="0"/>
              </a:rPr>
              <a:t>σ</a:t>
            </a:r>
            <a:r>
              <a:rPr lang="en-US" sz="2000" baseline="-25000" dirty="0">
                <a:cs typeface="Arial" pitchFamily="34" charset="0"/>
              </a:rPr>
              <a:t>0</a:t>
            </a:r>
            <a:r>
              <a:rPr lang="en-US" sz="2000" baseline="30000" dirty="0">
                <a:cs typeface="Arial" pitchFamily="34" charset="0"/>
              </a:rPr>
              <a:t>2</a:t>
            </a:r>
            <a:r>
              <a:rPr lang="en-US" sz="2000" dirty="0">
                <a:cs typeface="Arial" pitchFamily="34" charset="0"/>
              </a:rPr>
              <a:t>? </a:t>
            </a:r>
          </a:p>
          <a:p>
            <a:pPr>
              <a:spcBef>
                <a:spcPts val="600"/>
              </a:spcBef>
              <a:defRPr/>
            </a:pPr>
            <a:r>
              <a:rPr lang="en-US" sz="2000" dirty="0">
                <a:cs typeface="Arial" pitchFamily="34" charset="0"/>
              </a:rPr>
              <a:t>Yes, if </a:t>
            </a:r>
            <a:r>
              <a:rPr lang="el-GR" sz="2000" dirty="0">
                <a:cs typeface="Arial" pitchFamily="34" charset="0"/>
              </a:rPr>
              <a:t>σ</a:t>
            </a:r>
            <a:r>
              <a:rPr lang="en-US" sz="2000" baseline="-25000" dirty="0">
                <a:cs typeface="Arial" pitchFamily="34" charset="0"/>
              </a:rPr>
              <a:t>0</a:t>
            </a:r>
            <a:r>
              <a:rPr lang="en-US" sz="2000" baseline="30000" dirty="0">
                <a:cs typeface="Arial" pitchFamily="34" charset="0"/>
              </a:rPr>
              <a:t>2</a:t>
            </a:r>
            <a:r>
              <a:rPr lang="en-US" sz="2000" dirty="0">
                <a:cs typeface="Arial" pitchFamily="34" charset="0"/>
              </a:rPr>
              <a:t> </a:t>
            </a:r>
            <a:r>
              <a:rPr lang="en-US" sz="2000" dirty="0"/>
              <a:t>contained in CI</a:t>
            </a:r>
          </a:p>
        </p:txBody>
      </p:sp>
      <p:graphicFrame>
        <p:nvGraphicFramePr>
          <p:cNvPr id="11266" name="Object 2"/>
          <p:cNvGraphicFramePr>
            <a:graphicFrameLocks noChangeAspect="1"/>
          </p:cNvGraphicFramePr>
          <p:nvPr/>
        </p:nvGraphicFramePr>
        <p:xfrm>
          <a:off x="990600" y="2882900"/>
          <a:ext cx="3305175" cy="927100"/>
        </p:xfrm>
        <a:graphic>
          <a:graphicData uri="http://schemas.openxmlformats.org/presentationml/2006/ole">
            <mc:AlternateContent xmlns:mc="http://schemas.openxmlformats.org/markup-compatibility/2006">
              <mc:Choice xmlns:v="urn:schemas-microsoft-com:vml" Requires="v">
                <p:oleObj spid="_x0000_s11310" name="Equation" r:id="rId5" imgW="1676400" imgH="469900" progId="Equation.3">
                  <p:embed/>
                </p:oleObj>
              </mc:Choice>
              <mc:Fallback>
                <p:oleObj name="Equation" r:id="rId5" imgW="1676400" imgH="4699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882900"/>
                        <a:ext cx="3305175"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5" name="Slide Number Placeholder 10"/>
          <p:cNvSpPr>
            <a:spLocks noGrp="1"/>
          </p:cNvSpPr>
          <p:nvPr>
            <p:ph type="sldNum" sz="quarter" idx="12"/>
          </p:nvPr>
        </p:nvSpPr>
        <p:spPr>
          <a:noFill/>
        </p:spPr>
        <p:txBody>
          <a:bodyPr/>
          <a:lstStyle/>
          <a:p>
            <a:fld id="{4AB6212F-DA2E-4102-A973-1A4C15473143}" type="slidenum">
              <a:rPr lang="en-US" smtClean="0"/>
              <a:pPr/>
              <a:t>73</a:t>
            </a:fld>
            <a:endParaRPr lang="en-US" smtClean="0"/>
          </a:p>
        </p:txBody>
      </p:sp>
      <p:sp>
        <p:nvSpPr>
          <p:cNvPr id="11276" name="Footer Placeholder 13"/>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3"/>
          <p:cNvSpPr>
            <a:spLocks noGrp="1" noChangeArrowheads="1"/>
          </p:cNvSpPr>
          <p:nvPr>
            <p:ph type="body" idx="1"/>
          </p:nvPr>
        </p:nvSpPr>
        <p:spPr>
          <a:xfrm>
            <a:off x="304800" y="990600"/>
            <a:ext cx="8686800" cy="5334000"/>
          </a:xfrm>
        </p:spPr>
        <p:txBody>
          <a:bodyPr/>
          <a:lstStyle/>
          <a:p>
            <a:pPr eaLnBrk="1" hangingPunct="1">
              <a:buFontTx/>
              <a:buNone/>
              <a:defRPr/>
            </a:pPr>
            <a:r>
              <a:rPr lang="en-US" dirty="0" smtClean="0"/>
              <a:t>Two populations</a:t>
            </a:r>
          </a:p>
          <a:p>
            <a:pPr eaLnBrk="1" hangingPunct="1">
              <a:spcBef>
                <a:spcPts val="600"/>
              </a:spcBef>
              <a:spcAft>
                <a:spcPts val="1200"/>
              </a:spcAft>
              <a:defRPr/>
            </a:pPr>
            <a:r>
              <a:rPr lang="en-US" sz="2400" b="1" dirty="0" smtClean="0">
                <a:solidFill>
                  <a:schemeClr val="accent6"/>
                </a:solidFill>
              </a:rPr>
              <a:t>CI on means, comparing </a:t>
            </a:r>
            <a:r>
              <a:rPr lang="en-US" sz="2400" b="1" dirty="0" smtClean="0">
                <a:solidFill>
                  <a:schemeClr val="accent6"/>
                </a:solidFill>
                <a:cs typeface="Arial" pitchFamily="34" charset="0"/>
              </a:rPr>
              <a:t>µ</a:t>
            </a:r>
            <a:r>
              <a:rPr lang="en-US" sz="2400" b="1" baseline="-25000" dirty="0" smtClean="0">
                <a:solidFill>
                  <a:schemeClr val="accent6"/>
                </a:solidFill>
                <a:cs typeface="Arial" pitchFamily="34" charset="0"/>
              </a:rPr>
              <a:t>1</a:t>
            </a:r>
            <a:r>
              <a:rPr lang="en-US" sz="2400" b="1" dirty="0" smtClean="0">
                <a:solidFill>
                  <a:schemeClr val="accent6"/>
                </a:solidFill>
                <a:cs typeface="Arial" pitchFamily="34" charset="0"/>
              </a:rPr>
              <a:t> and µ</a:t>
            </a:r>
            <a:r>
              <a:rPr lang="en-US" sz="2400" b="1" baseline="-25000" dirty="0" smtClean="0">
                <a:solidFill>
                  <a:schemeClr val="accent6"/>
                </a:solidFill>
                <a:cs typeface="Arial" pitchFamily="34" charset="0"/>
              </a:rPr>
              <a:t>2</a:t>
            </a:r>
            <a:r>
              <a:rPr lang="en-US" sz="2400" b="1" dirty="0" smtClean="0">
                <a:solidFill>
                  <a:schemeClr val="accent6"/>
                </a:solidFill>
                <a:cs typeface="Arial" pitchFamily="34" charset="0"/>
              </a:rPr>
              <a:t>,</a:t>
            </a:r>
            <a:r>
              <a:rPr lang="en-US" sz="2400" b="1" dirty="0" smtClean="0">
                <a:solidFill>
                  <a:schemeClr val="accent6"/>
                </a:solidFill>
              </a:rPr>
              <a:t> large sample  (n</a:t>
            </a:r>
            <a:r>
              <a:rPr lang="en-US" sz="2400" b="1" dirty="0" smtClean="0">
                <a:solidFill>
                  <a:schemeClr val="accent6"/>
                </a:solidFill>
                <a:cs typeface="Arial" pitchFamily="34" charset="0"/>
              </a:rPr>
              <a:t>≥40</a:t>
            </a:r>
            <a:r>
              <a:rPr lang="en-US" sz="2400" b="1" dirty="0" smtClean="0">
                <a:solidFill>
                  <a:schemeClr val="accent6"/>
                </a:solidFill>
              </a:rPr>
              <a:t>)</a:t>
            </a:r>
          </a:p>
          <a:p>
            <a:pPr eaLnBrk="1" hangingPunct="1">
              <a:defRPr/>
            </a:pPr>
            <a:r>
              <a:rPr lang="en-US" sz="2400" dirty="0" smtClean="0"/>
              <a:t>100(1-</a:t>
            </a:r>
            <a:r>
              <a:rPr lang="el-GR" sz="2400" dirty="0" smtClean="0">
                <a:cs typeface="Arial" pitchFamily="34" charset="0"/>
              </a:rPr>
              <a:t>α</a:t>
            </a:r>
            <a:r>
              <a:rPr lang="en-US" sz="2400" dirty="0" smtClean="0">
                <a:cs typeface="Arial" pitchFamily="34" charset="0"/>
              </a:rPr>
              <a:t>)% two-sided CI</a:t>
            </a:r>
          </a:p>
          <a:p>
            <a:pPr eaLnBrk="1" hangingPunct="1">
              <a:defRPr/>
            </a:pPr>
            <a:endParaRPr lang="en-US" sz="2400" dirty="0" smtClean="0">
              <a:cs typeface="Arial" pitchFamily="34" charset="0"/>
            </a:endParaRPr>
          </a:p>
          <a:p>
            <a:pPr eaLnBrk="1" hangingPunct="1">
              <a:defRPr/>
            </a:pPr>
            <a:endParaRPr lang="en-US" sz="2400" dirty="0" smtClean="0">
              <a:cs typeface="Arial" pitchFamily="34" charset="0"/>
            </a:endParaRPr>
          </a:p>
          <a:p>
            <a:pPr eaLnBrk="1" hangingPunct="1">
              <a:spcBef>
                <a:spcPts val="1800"/>
              </a:spcBef>
              <a:defRPr/>
            </a:pPr>
            <a:r>
              <a:rPr lang="en-US" sz="2400" dirty="0" smtClean="0"/>
              <a:t>100(1-</a:t>
            </a:r>
            <a:r>
              <a:rPr lang="el-GR" sz="2400" dirty="0" smtClean="0">
                <a:cs typeface="Arial" pitchFamily="34" charset="0"/>
              </a:rPr>
              <a:t>α</a:t>
            </a:r>
            <a:r>
              <a:rPr lang="en-US" sz="2400" dirty="0" smtClean="0">
                <a:cs typeface="Arial" pitchFamily="34" charset="0"/>
              </a:rPr>
              <a:t>)% upper-confidence bound</a:t>
            </a:r>
          </a:p>
          <a:p>
            <a:pPr eaLnBrk="1" hangingPunct="1">
              <a:spcBef>
                <a:spcPts val="1200"/>
              </a:spcBef>
              <a:defRPr/>
            </a:pPr>
            <a:endParaRPr lang="en-US" sz="2400" dirty="0" smtClean="0">
              <a:cs typeface="Arial" pitchFamily="34" charset="0"/>
            </a:endParaRPr>
          </a:p>
          <a:p>
            <a:pPr eaLnBrk="1" hangingPunct="1">
              <a:spcBef>
                <a:spcPts val="1200"/>
              </a:spcBef>
              <a:defRPr/>
            </a:pPr>
            <a:endParaRPr lang="en-US" sz="2400" dirty="0" smtClean="0">
              <a:cs typeface="Arial" pitchFamily="34" charset="0"/>
            </a:endParaRPr>
          </a:p>
          <a:p>
            <a:pPr eaLnBrk="1" hangingPunct="1">
              <a:spcBef>
                <a:spcPts val="1200"/>
              </a:spcBef>
              <a:defRPr/>
            </a:pPr>
            <a:r>
              <a:rPr lang="en-US" sz="2400" dirty="0" smtClean="0"/>
              <a:t>100(1-</a:t>
            </a:r>
            <a:r>
              <a:rPr lang="el-GR" sz="2400" dirty="0" smtClean="0">
                <a:cs typeface="Arial" pitchFamily="34" charset="0"/>
              </a:rPr>
              <a:t>α</a:t>
            </a:r>
            <a:r>
              <a:rPr lang="en-US" sz="2400" dirty="0" smtClean="0">
                <a:cs typeface="Arial" pitchFamily="34" charset="0"/>
              </a:rPr>
              <a:t>)% lower-confidence bound</a:t>
            </a: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11" name="Rectangle 10"/>
          <p:cNvSpPr/>
          <p:nvPr/>
        </p:nvSpPr>
        <p:spPr>
          <a:xfrm>
            <a:off x="685800" y="2590800"/>
            <a:ext cx="7772400" cy="1066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685800" y="4114800"/>
            <a:ext cx="4648200" cy="1066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685800" y="5638800"/>
            <a:ext cx="4648200" cy="1066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297" name="Rectangle 2"/>
          <p:cNvSpPr>
            <a:spLocks noGrp="1" noChangeArrowheads="1"/>
          </p:cNvSpPr>
          <p:nvPr>
            <p:ph type="title"/>
          </p:nvPr>
        </p:nvSpPr>
        <p:spPr>
          <a:xfrm>
            <a:off x="228600" y="-152400"/>
            <a:ext cx="8458200" cy="1143000"/>
          </a:xfrm>
        </p:spPr>
        <p:txBody>
          <a:bodyPr/>
          <a:lstStyle/>
          <a:p>
            <a:pPr eaLnBrk="1" hangingPunct="1"/>
            <a:r>
              <a:rPr lang="en-US" smtClean="0"/>
              <a:t>Simple Experiments: CI</a:t>
            </a:r>
          </a:p>
        </p:txBody>
      </p:sp>
      <p:sp>
        <p:nvSpPr>
          <p:cNvPr id="2" name="Text Box 8"/>
          <p:cNvSpPr txBox="1">
            <a:spLocks noChangeArrowheads="1"/>
          </p:cNvSpPr>
          <p:nvPr/>
        </p:nvSpPr>
        <p:spPr bwMode="auto">
          <a:xfrm>
            <a:off x="6172200" y="4114800"/>
            <a:ext cx="2971800" cy="708025"/>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defRPr/>
            </a:pPr>
            <a:r>
              <a:rPr lang="en-US" sz="2000" dirty="0"/>
              <a:t>Believable </a:t>
            </a:r>
            <a:r>
              <a:rPr lang="en-US" sz="2000" dirty="0">
                <a:cs typeface="Arial" pitchFamily="34" charset="0"/>
              </a:rPr>
              <a:t>µ</a:t>
            </a:r>
            <a:r>
              <a:rPr lang="en-US" sz="2000" baseline="-25000" dirty="0">
                <a:cs typeface="Arial" pitchFamily="34" charset="0"/>
              </a:rPr>
              <a:t>1</a:t>
            </a:r>
            <a:r>
              <a:rPr lang="en-US" sz="2000" dirty="0">
                <a:cs typeface="Arial" pitchFamily="34" charset="0"/>
              </a:rPr>
              <a:t>=µ</a:t>
            </a:r>
            <a:r>
              <a:rPr lang="en-US" sz="2000" baseline="-25000" dirty="0">
                <a:cs typeface="Arial" pitchFamily="34" charset="0"/>
              </a:rPr>
              <a:t>2</a:t>
            </a:r>
            <a:r>
              <a:rPr lang="en-US" sz="2000" dirty="0">
                <a:cs typeface="Arial" pitchFamily="34" charset="0"/>
              </a:rPr>
              <a:t>? Yes, if </a:t>
            </a:r>
            <a:r>
              <a:rPr lang="en-US" sz="2000" dirty="0"/>
              <a:t>0 contained in CI</a:t>
            </a:r>
          </a:p>
        </p:txBody>
      </p:sp>
      <p:sp>
        <p:nvSpPr>
          <p:cNvPr id="12299" name="Line 9"/>
          <p:cNvSpPr>
            <a:spLocks noChangeShapeType="1"/>
          </p:cNvSpPr>
          <p:nvPr/>
        </p:nvSpPr>
        <p:spPr bwMode="auto">
          <a:xfrm flipH="1" flipV="1">
            <a:off x="6477000" y="3657600"/>
            <a:ext cx="304800" cy="457200"/>
          </a:xfrm>
          <a:prstGeom prst="line">
            <a:avLst/>
          </a:prstGeom>
          <a:noFill/>
          <a:ln w="38100">
            <a:solidFill>
              <a:schemeClr val="tx2"/>
            </a:solidFill>
            <a:round/>
            <a:headEnd/>
            <a:tailEnd type="triangle" w="lg" len="lg"/>
          </a:ln>
        </p:spPr>
        <p:txBody>
          <a:bodyPr/>
          <a:lstStyle/>
          <a:p>
            <a:endParaRPr lang="en-US"/>
          </a:p>
        </p:txBody>
      </p:sp>
      <p:graphicFrame>
        <p:nvGraphicFramePr>
          <p:cNvPr id="12290" name="Object 2"/>
          <p:cNvGraphicFramePr>
            <a:graphicFrameLocks noChangeAspect="1"/>
          </p:cNvGraphicFramePr>
          <p:nvPr/>
        </p:nvGraphicFramePr>
        <p:xfrm>
          <a:off x="814388" y="2647950"/>
          <a:ext cx="7491412" cy="933450"/>
        </p:xfrm>
        <a:graphic>
          <a:graphicData uri="http://schemas.openxmlformats.org/presentationml/2006/ole">
            <mc:AlternateContent xmlns:mc="http://schemas.openxmlformats.org/markup-compatibility/2006">
              <mc:Choice xmlns:v="urn:schemas-microsoft-com:vml" Requires="v">
                <p:oleObj spid="_x0000_s12422" name="Equation" r:id="rId3" imgW="3975100" imgH="495300" progId="Equation.3">
                  <p:embed/>
                </p:oleObj>
              </mc:Choice>
              <mc:Fallback>
                <p:oleObj name="Equation" r:id="rId3" imgW="3975100" imgH="495300" progId="Equation.3">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8" y="2647950"/>
                        <a:ext cx="7491412"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3"/>
          <p:cNvGraphicFramePr>
            <a:graphicFrameLocks noChangeAspect="1"/>
          </p:cNvGraphicFramePr>
          <p:nvPr/>
        </p:nvGraphicFramePr>
        <p:xfrm>
          <a:off x="931863" y="4191000"/>
          <a:ext cx="4021137" cy="933450"/>
        </p:xfrm>
        <a:graphic>
          <a:graphicData uri="http://schemas.openxmlformats.org/presentationml/2006/ole">
            <mc:AlternateContent xmlns:mc="http://schemas.openxmlformats.org/markup-compatibility/2006">
              <mc:Choice xmlns:v="urn:schemas-microsoft-com:vml" Requires="v">
                <p:oleObj spid="_x0000_s12423" name="Equation" r:id="rId5" imgW="2133600" imgH="495300" progId="Equation.3">
                  <p:embed/>
                </p:oleObj>
              </mc:Choice>
              <mc:Fallback>
                <p:oleObj name="Equation" r:id="rId5" imgW="2133600" imgH="495300" progId="Equation.3">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863" y="4191000"/>
                        <a:ext cx="4021137"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4"/>
          <p:cNvGraphicFramePr>
            <a:graphicFrameLocks noChangeAspect="1"/>
          </p:cNvGraphicFramePr>
          <p:nvPr/>
        </p:nvGraphicFramePr>
        <p:xfrm>
          <a:off x="914400" y="5715000"/>
          <a:ext cx="3997325" cy="933450"/>
        </p:xfrm>
        <a:graphic>
          <a:graphicData uri="http://schemas.openxmlformats.org/presentationml/2006/ole">
            <mc:AlternateContent xmlns:mc="http://schemas.openxmlformats.org/markup-compatibility/2006">
              <mc:Choice xmlns:v="urn:schemas-microsoft-com:vml" Requires="v">
                <p:oleObj spid="_x0000_s12424" name="Equation" r:id="rId7" imgW="2120900" imgH="495300" progId="Equation.3">
                  <p:embed/>
                </p:oleObj>
              </mc:Choice>
              <mc:Fallback>
                <p:oleObj name="Equation" r:id="rId7" imgW="2120900" imgH="495300" progId="Equation.3">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5715000"/>
                        <a:ext cx="3997325"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0" name="Slide Number Placeholder 13"/>
          <p:cNvSpPr>
            <a:spLocks noGrp="1"/>
          </p:cNvSpPr>
          <p:nvPr>
            <p:ph type="sldNum" sz="quarter" idx="12"/>
          </p:nvPr>
        </p:nvSpPr>
        <p:spPr>
          <a:noFill/>
        </p:spPr>
        <p:txBody>
          <a:bodyPr/>
          <a:lstStyle/>
          <a:p>
            <a:fld id="{E1384F85-7A88-47D0-B669-7E99F32BDA72}" type="slidenum">
              <a:rPr lang="en-US" smtClean="0"/>
              <a:pPr/>
              <a:t>74</a:t>
            </a:fld>
            <a:endParaRPr lang="en-US" smtClean="0"/>
          </a:p>
        </p:txBody>
      </p:sp>
      <p:sp>
        <p:nvSpPr>
          <p:cNvPr id="12301" name="Footer Placeholder 14"/>
          <p:cNvSpPr>
            <a:spLocks noGrp="1"/>
          </p:cNvSpPr>
          <p:nvPr>
            <p:ph type="ftr" sz="quarter" idx="11"/>
          </p:nvPr>
        </p:nvSpPr>
        <p:spPr>
          <a:noFill/>
        </p:spPr>
        <p:txBody>
          <a:bodyPr/>
          <a:lstStyle/>
          <a:p>
            <a:r>
              <a:rPr lang="de-DE" smtClean="0"/>
              <a:t>IE 563  Dr. Erin Gerber, P.E.,  UofL</a:t>
            </a:r>
            <a:endParaRPr lang="en-US" smtClean="0"/>
          </a:p>
        </p:txBody>
      </p:sp>
      <p:sp>
        <p:nvSpPr>
          <p:cNvPr id="14" name="TextBox 13"/>
          <p:cNvSpPr txBox="1"/>
          <p:nvPr/>
        </p:nvSpPr>
        <p:spPr>
          <a:xfrm>
            <a:off x="6096000" y="5689937"/>
            <a:ext cx="2895600" cy="1015663"/>
          </a:xfrm>
          <a:prstGeom prst="rect">
            <a:avLst/>
          </a:prstGeom>
          <a:solidFill>
            <a:schemeClr val="accent2">
              <a:lumMod val="20000"/>
              <a:lumOff val="80000"/>
            </a:schemeClr>
          </a:solidFill>
        </p:spPr>
        <p:txBody>
          <a:bodyPr wrap="square">
            <a:spAutoFit/>
          </a:bodyPr>
          <a:lstStyle/>
          <a:p>
            <a:pPr>
              <a:defRPr/>
            </a:pPr>
            <a:r>
              <a:rPr lang="en-US" sz="2000" dirty="0">
                <a:latin typeface="+mn-lt"/>
              </a:rPr>
              <a:t>where </a:t>
            </a:r>
            <a:r>
              <a:rPr lang="en-US" sz="2000" i="1" dirty="0" err="1">
                <a:latin typeface="+mn-lt"/>
              </a:rPr>
              <a:t>Z</a:t>
            </a:r>
            <a:r>
              <a:rPr lang="en-US" sz="2000" baseline="-25000" dirty="0" err="1">
                <a:latin typeface="+mn-lt"/>
              </a:rPr>
              <a:t>α</a:t>
            </a:r>
            <a:r>
              <a:rPr lang="en-US" sz="2000" baseline="-25000" dirty="0">
                <a:latin typeface="+mn-lt"/>
              </a:rPr>
              <a:t>/2</a:t>
            </a:r>
            <a:r>
              <a:rPr lang="en-US" sz="2000" dirty="0">
                <a:latin typeface="+mn-lt"/>
              </a:rPr>
              <a:t> is the </a:t>
            </a:r>
            <a:r>
              <a:rPr lang="en-US" sz="2000" b="1" dirty="0">
                <a:solidFill>
                  <a:schemeClr val="accent6"/>
                </a:solidFill>
                <a:latin typeface="+mn-lt"/>
              </a:rPr>
              <a:t>upper</a:t>
            </a:r>
            <a:r>
              <a:rPr lang="en-US" sz="2000" dirty="0">
                <a:latin typeface="+mn-lt"/>
              </a:rPr>
              <a:t> 100(α/2) percentage point of N(0,1)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95600"/>
            <a:ext cx="8915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381000" y="4191000"/>
            <a:ext cx="50292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381000" y="5562600"/>
            <a:ext cx="50292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20" name="Rectangle 2"/>
          <p:cNvSpPr>
            <a:spLocks noGrp="1" noChangeArrowheads="1"/>
          </p:cNvSpPr>
          <p:nvPr>
            <p:ph type="title"/>
          </p:nvPr>
        </p:nvSpPr>
        <p:spPr>
          <a:xfrm>
            <a:off x="228600" y="-152400"/>
            <a:ext cx="8458200" cy="1143000"/>
          </a:xfrm>
        </p:spPr>
        <p:txBody>
          <a:bodyPr/>
          <a:lstStyle/>
          <a:p>
            <a:pPr eaLnBrk="1" hangingPunct="1"/>
            <a:r>
              <a:rPr lang="en-US" smtClean="0"/>
              <a:t>Simple Experiments: CI</a:t>
            </a:r>
          </a:p>
        </p:txBody>
      </p:sp>
      <p:sp>
        <p:nvSpPr>
          <p:cNvPr id="6152" name="Rectangle 3"/>
          <p:cNvSpPr>
            <a:spLocks noGrp="1" noChangeArrowheads="1"/>
          </p:cNvSpPr>
          <p:nvPr>
            <p:ph type="body" idx="1"/>
          </p:nvPr>
        </p:nvSpPr>
        <p:spPr>
          <a:xfrm>
            <a:off x="0" y="990600"/>
            <a:ext cx="9144000" cy="5334000"/>
          </a:xfrm>
        </p:spPr>
        <p:txBody>
          <a:bodyPr/>
          <a:lstStyle/>
          <a:p>
            <a:pPr eaLnBrk="1" hangingPunct="1">
              <a:buFontTx/>
              <a:buNone/>
              <a:defRPr/>
            </a:pPr>
            <a:r>
              <a:rPr lang="en-US" dirty="0" smtClean="0"/>
              <a:t>Two populations</a:t>
            </a:r>
          </a:p>
          <a:p>
            <a:pPr eaLnBrk="1" hangingPunct="1">
              <a:defRPr/>
            </a:pPr>
            <a:r>
              <a:rPr lang="en-US" sz="2400" dirty="0" smtClean="0">
                <a:solidFill>
                  <a:schemeClr val="accent6"/>
                </a:solidFill>
              </a:rPr>
              <a:t>CI on means, comparing </a:t>
            </a:r>
            <a:r>
              <a:rPr lang="en-US" sz="2400" dirty="0" smtClean="0">
                <a:solidFill>
                  <a:schemeClr val="accent6"/>
                </a:solidFill>
                <a:cs typeface="Arial" pitchFamily="34" charset="0"/>
              </a:rPr>
              <a:t>µ</a:t>
            </a:r>
            <a:r>
              <a:rPr lang="en-US" sz="2400" baseline="-25000" dirty="0" smtClean="0">
                <a:solidFill>
                  <a:schemeClr val="accent6"/>
                </a:solidFill>
                <a:cs typeface="Arial" pitchFamily="34" charset="0"/>
              </a:rPr>
              <a:t>1</a:t>
            </a:r>
            <a:r>
              <a:rPr lang="en-US" sz="2400" dirty="0" smtClean="0">
                <a:solidFill>
                  <a:schemeClr val="accent6"/>
                </a:solidFill>
                <a:cs typeface="Arial" pitchFamily="34" charset="0"/>
              </a:rPr>
              <a:t> and µ</a:t>
            </a:r>
            <a:r>
              <a:rPr lang="en-US" sz="2400" baseline="-25000" dirty="0" smtClean="0">
                <a:solidFill>
                  <a:schemeClr val="accent6"/>
                </a:solidFill>
                <a:cs typeface="Arial" pitchFamily="34" charset="0"/>
              </a:rPr>
              <a:t>2</a:t>
            </a:r>
            <a:r>
              <a:rPr lang="en-US" sz="2400" dirty="0" smtClean="0">
                <a:solidFill>
                  <a:schemeClr val="accent6"/>
                </a:solidFill>
                <a:cs typeface="Arial" pitchFamily="34" charset="0"/>
              </a:rPr>
              <a:t>,</a:t>
            </a:r>
            <a:r>
              <a:rPr lang="en-US" sz="2400" dirty="0" smtClean="0">
                <a:solidFill>
                  <a:schemeClr val="accent6"/>
                </a:solidFill>
              </a:rPr>
              <a:t> small sample (n &lt; 40) AND population variances assumed to be </a:t>
            </a:r>
            <a:r>
              <a:rPr lang="en-US" sz="2400" u="sng" dirty="0" smtClean="0">
                <a:solidFill>
                  <a:schemeClr val="accent6"/>
                </a:solidFill>
              </a:rPr>
              <a:t>equal</a:t>
            </a:r>
            <a:r>
              <a:rPr lang="en-US" sz="2400" dirty="0" smtClean="0">
                <a:solidFill>
                  <a:schemeClr val="accent6"/>
                </a:solidFill>
              </a:rPr>
              <a:t> (i.e. </a:t>
            </a:r>
            <a:r>
              <a:rPr lang="el-GR" sz="2400" dirty="0" smtClean="0">
                <a:solidFill>
                  <a:schemeClr val="accent6"/>
                </a:solidFill>
                <a:cs typeface="Arial" pitchFamily="34" charset="0"/>
              </a:rPr>
              <a:t>σ</a:t>
            </a:r>
            <a:r>
              <a:rPr lang="en-US" sz="2400" baseline="30000" dirty="0" smtClean="0">
                <a:solidFill>
                  <a:schemeClr val="accent6"/>
                </a:solidFill>
                <a:cs typeface="Arial" pitchFamily="34" charset="0"/>
              </a:rPr>
              <a:t>2</a:t>
            </a:r>
            <a:r>
              <a:rPr lang="en-US" sz="2400" baseline="-25000" dirty="0" smtClean="0">
                <a:solidFill>
                  <a:schemeClr val="accent6"/>
                </a:solidFill>
                <a:cs typeface="Arial" pitchFamily="34" charset="0"/>
              </a:rPr>
              <a:t>1</a:t>
            </a:r>
            <a:r>
              <a:rPr lang="en-US" sz="2400" dirty="0" smtClean="0">
                <a:solidFill>
                  <a:schemeClr val="accent6"/>
                </a:solidFill>
                <a:cs typeface="Arial" pitchFamily="34" charset="0"/>
              </a:rPr>
              <a:t> = </a:t>
            </a:r>
            <a:r>
              <a:rPr lang="el-GR" sz="2400" dirty="0" smtClean="0">
                <a:solidFill>
                  <a:schemeClr val="accent6"/>
                </a:solidFill>
                <a:cs typeface="Arial" pitchFamily="34" charset="0"/>
              </a:rPr>
              <a:t>σ</a:t>
            </a:r>
            <a:r>
              <a:rPr lang="en-US" sz="2400" baseline="30000" dirty="0" smtClean="0">
                <a:solidFill>
                  <a:schemeClr val="accent6"/>
                </a:solidFill>
                <a:cs typeface="Arial" pitchFamily="34" charset="0"/>
              </a:rPr>
              <a:t>2</a:t>
            </a:r>
            <a:r>
              <a:rPr lang="en-US" sz="2400" baseline="-25000" dirty="0" smtClean="0">
                <a:solidFill>
                  <a:schemeClr val="accent6"/>
                </a:solidFill>
                <a:cs typeface="Arial" pitchFamily="34" charset="0"/>
              </a:rPr>
              <a:t>2</a:t>
            </a:r>
            <a:r>
              <a:rPr lang="en-US" sz="2400" dirty="0" smtClean="0">
                <a:solidFill>
                  <a:schemeClr val="accent6"/>
                </a:solidFill>
                <a:cs typeface="Arial" pitchFamily="34" charset="0"/>
              </a:rPr>
              <a:t> )</a:t>
            </a:r>
          </a:p>
          <a:p>
            <a:pPr eaLnBrk="1" hangingPunct="1">
              <a:spcBef>
                <a:spcPts val="1800"/>
              </a:spcBef>
              <a:defRPr/>
            </a:pPr>
            <a:r>
              <a:rPr lang="en-US" sz="2400" dirty="0" smtClean="0"/>
              <a:t>100(1-</a:t>
            </a:r>
            <a:r>
              <a:rPr lang="el-GR" sz="2400" dirty="0" smtClean="0">
                <a:cs typeface="Arial" pitchFamily="34" charset="0"/>
              </a:rPr>
              <a:t>α</a:t>
            </a:r>
            <a:r>
              <a:rPr lang="en-US" sz="2400" dirty="0" smtClean="0">
                <a:cs typeface="Arial" pitchFamily="34" charset="0"/>
              </a:rPr>
              <a:t>)% two-sided CI</a:t>
            </a:r>
          </a:p>
          <a:p>
            <a:pPr eaLnBrk="1" hangingPunct="1">
              <a:spcBef>
                <a:spcPts val="1800"/>
              </a:spcBef>
              <a:defRPr/>
            </a:pPr>
            <a:endParaRPr lang="en-US" sz="2400" dirty="0" smtClean="0">
              <a:cs typeface="Arial" pitchFamily="34" charset="0"/>
            </a:endParaRPr>
          </a:p>
          <a:p>
            <a:pPr eaLnBrk="1" hangingPunct="1">
              <a:spcBef>
                <a:spcPts val="2400"/>
              </a:spcBef>
              <a:defRPr/>
            </a:pPr>
            <a:r>
              <a:rPr lang="en-US" sz="2400" dirty="0" smtClean="0"/>
              <a:t>100(1-</a:t>
            </a:r>
            <a:r>
              <a:rPr lang="el-GR" sz="2400" dirty="0" smtClean="0">
                <a:cs typeface="Arial" pitchFamily="34" charset="0"/>
              </a:rPr>
              <a:t>α</a:t>
            </a:r>
            <a:r>
              <a:rPr lang="en-US" sz="2400" dirty="0" smtClean="0">
                <a:cs typeface="Arial" pitchFamily="34" charset="0"/>
              </a:rPr>
              <a:t>)% upper-confidence bound</a:t>
            </a:r>
          </a:p>
          <a:p>
            <a:pPr eaLnBrk="1" hangingPunct="1">
              <a:spcBef>
                <a:spcPts val="2400"/>
              </a:spcBef>
              <a:defRPr/>
            </a:pPr>
            <a:endParaRPr lang="en-US" sz="2400" dirty="0" smtClean="0">
              <a:cs typeface="Arial" pitchFamily="34" charset="0"/>
            </a:endParaRPr>
          </a:p>
          <a:p>
            <a:pPr eaLnBrk="1" hangingPunct="1">
              <a:spcBef>
                <a:spcPts val="2400"/>
              </a:spcBef>
              <a:defRPr/>
            </a:pPr>
            <a:r>
              <a:rPr lang="en-US" sz="2400" dirty="0" smtClean="0"/>
              <a:t>100(1-</a:t>
            </a:r>
            <a:r>
              <a:rPr lang="el-GR" sz="2400" dirty="0" smtClean="0">
                <a:cs typeface="Arial" pitchFamily="34" charset="0"/>
              </a:rPr>
              <a:t>α</a:t>
            </a:r>
            <a:r>
              <a:rPr lang="en-US" sz="2400" dirty="0" smtClean="0">
                <a:cs typeface="Arial" pitchFamily="34" charset="0"/>
              </a:rPr>
              <a:t>)% lower-confidence bound</a:t>
            </a:r>
            <a:endParaRPr lang="en-US" sz="2400" dirty="0" smtClean="0"/>
          </a:p>
          <a:p>
            <a:pPr eaLnBrk="1" hangingPunct="1">
              <a:defRPr/>
            </a:pPr>
            <a:endParaRPr lang="en-US" sz="2000" dirty="0" smtClean="0"/>
          </a:p>
          <a:p>
            <a:pPr eaLnBrk="1" hangingPunct="1">
              <a:defRPr/>
            </a:pPr>
            <a:endParaRPr lang="en-US" sz="2000" dirty="0" smtClean="0"/>
          </a:p>
          <a:p>
            <a:pPr eaLnBrk="1" hangingPunct="1">
              <a:buFontTx/>
              <a:buNone/>
              <a:defRPr/>
            </a:pPr>
            <a:endParaRPr lang="en-US" sz="2000" dirty="0" smtClean="0"/>
          </a:p>
          <a:p>
            <a:pPr eaLnBrk="1" hangingPunct="1">
              <a:buFontTx/>
              <a:buNone/>
              <a:defRPr/>
            </a:pPr>
            <a:endParaRPr lang="en-US" sz="2000" dirty="0" smtClean="0"/>
          </a:p>
          <a:p>
            <a:pPr eaLnBrk="1" hangingPunct="1">
              <a:buFontTx/>
              <a:buNone/>
              <a:defRPr/>
            </a:pPr>
            <a:endParaRPr lang="en-US" sz="2000" dirty="0" smtClean="0"/>
          </a:p>
          <a:p>
            <a:pPr eaLnBrk="1" hangingPunct="1">
              <a:buFontTx/>
              <a:buNone/>
              <a:defRPr/>
            </a:pPr>
            <a:endParaRPr lang="en-US" sz="2000" dirty="0" smtClean="0"/>
          </a:p>
          <a:p>
            <a:pPr eaLnBrk="1" hangingPunct="1">
              <a:buFontTx/>
              <a:buNone/>
              <a:defRPr/>
            </a:pPr>
            <a:endParaRPr lang="en-US" sz="2000" dirty="0" smtClean="0"/>
          </a:p>
        </p:txBody>
      </p:sp>
      <p:pic>
        <p:nvPicPr>
          <p:cNvPr id="13321" name="Picture 8"/>
          <p:cNvPicPr>
            <a:picLocks noChangeAspect="1" noChangeArrowheads="1"/>
          </p:cNvPicPr>
          <p:nvPr/>
        </p:nvPicPr>
        <p:blipFill>
          <a:blip r:embed="rId3" cstate="print"/>
          <a:srcRect/>
          <a:stretch>
            <a:fillRect/>
          </a:stretch>
        </p:blipFill>
        <p:spPr bwMode="auto">
          <a:xfrm>
            <a:off x="5638800" y="4953000"/>
            <a:ext cx="3429000" cy="920750"/>
          </a:xfrm>
          <a:prstGeom prst="rect">
            <a:avLst/>
          </a:prstGeom>
          <a:solidFill>
            <a:schemeClr val="accent2">
              <a:lumMod val="20000"/>
              <a:lumOff val="80000"/>
            </a:schemeClr>
          </a:solidFill>
          <a:ln w="9525">
            <a:noFill/>
            <a:miter lim="800000"/>
            <a:headEnd/>
            <a:tailEnd/>
          </a:ln>
        </p:spPr>
      </p:pic>
      <p:graphicFrame>
        <p:nvGraphicFramePr>
          <p:cNvPr id="13314" name="Object 2"/>
          <p:cNvGraphicFramePr>
            <a:graphicFrameLocks noChangeAspect="1"/>
          </p:cNvGraphicFramePr>
          <p:nvPr>
            <p:extLst>
              <p:ext uri="{D42A27DB-BD31-4B8C-83A1-F6EECF244321}">
                <p14:modId xmlns:p14="http://schemas.microsoft.com/office/powerpoint/2010/main" val="148055878"/>
              </p:ext>
            </p:extLst>
          </p:nvPr>
        </p:nvGraphicFramePr>
        <p:xfrm>
          <a:off x="193675" y="2924175"/>
          <a:ext cx="8743950" cy="885825"/>
        </p:xfrm>
        <a:graphic>
          <a:graphicData uri="http://schemas.openxmlformats.org/presentationml/2006/ole">
            <mc:AlternateContent xmlns:mc="http://schemas.openxmlformats.org/markup-compatibility/2006">
              <mc:Choice xmlns:v="urn:schemas-microsoft-com:vml" Requires="v">
                <p:oleObj spid="_x0000_s13446" name="Equation" r:id="rId4" imgW="4762440" imgH="482400" progId="Equation.3">
                  <p:embed/>
                </p:oleObj>
              </mc:Choice>
              <mc:Fallback>
                <p:oleObj name="Equation" r:id="rId4" imgW="4762440" imgH="4824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75" y="2924175"/>
                        <a:ext cx="874395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3"/>
          <p:cNvGraphicFramePr>
            <a:graphicFrameLocks noChangeAspect="1"/>
          </p:cNvGraphicFramePr>
          <p:nvPr>
            <p:extLst>
              <p:ext uri="{D42A27DB-BD31-4B8C-83A1-F6EECF244321}">
                <p14:modId xmlns:p14="http://schemas.microsoft.com/office/powerpoint/2010/main" val="1942398478"/>
              </p:ext>
            </p:extLst>
          </p:nvPr>
        </p:nvGraphicFramePr>
        <p:xfrm>
          <a:off x="598488" y="4195763"/>
          <a:ext cx="4762500" cy="909637"/>
        </p:xfrm>
        <a:graphic>
          <a:graphicData uri="http://schemas.openxmlformats.org/presentationml/2006/ole">
            <mc:AlternateContent xmlns:mc="http://schemas.openxmlformats.org/markup-compatibility/2006">
              <mc:Choice xmlns:v="urn:schemas-microsoft-com:vml" Requires="v">
                <p:oleObj spid="_x0000_s13447" name="Equation" r:id="rId6" imgW="2527200" imgH="482400" progId="Equation.3">
                  <p:embed/>
                </p:oleObj>
              </mc:Choice>
              <mc:Fallback>
                <p:oleObj name="Equation" r:id="rId6" imgW="2527200" imgH="4824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488" y="4195763"/>
                        <a:ext cx="4762500"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4"/>
          <p:cNvGraphicFramePr>
            <a:graphicFrameLocks noChangeAspect="1"/>
          </p:cNvGraphicFramePr>
          <p:nvPr>
            <p:extLst>
              <p:ext uri="{D42A27DB-BD31-4B8C-83A1-F6EECF244321}">
                <p14:modId xmlns:p14="http://schemas.microsoft.com/office/powerpoint/2010/main" val="2453386947"/>
              </p:ext>
            </p:extLst>
          </p:nvPr>
        </p:nvGraphicFramePr>
        <p:xfrm>
          <a:off x="542925" y="5491163"/>
          <a:ext cx="4738688" cy="909637"/>
        </p:xfrm>
        <a:graphic>
          <a:graphicData uri="http://schemas.openxmlformats.org/presentationml/2006/ole">
            <mc:AlternateContent xmlns:mc="http://schemas.openxmlformats.org/markup-compatibility/2006">
              <mc:Choice xmlns:v="urn:schemas-microsoft-com:vml" Requires="v">
                <p:oleObj spid="_x0000_s13448" name="Equation" r:id="rId8" imgW="2514600" imgH="482400" progId="Equation.3">
                  <p:embed/>
                </p:oleObj>
              </mc:Choice>
              <mc:Fallback>
                <p:oleObj name="Equation" r:id="rId8" imgW="2514600" imgH="482400"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925" y="5491163"/>
                        <a:ext cx="4738688"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3" name="Slide Number Placeholder 12"/>
          <p:cNvSpPr>
            <a:spLocks noGrp="1"/>
          </p:cNvSpPr>
          <p:nvPr>
            <p:ph type="sldNum" sz="quarter" idx="12"/>
          </p:nvPr>
        </p:nvSpPr>
        <p:spPr>
          <a:noFill/>
        </p:spPr>
        <p:txBody>
          <a:bodyPr/>
          <a:lstStyle/>
          <a:p>
            <a:fld id="{90198268-602D-460F-ADC4-CDD7364CEB02}" type="slidenum">
              <a:rPr lang="en-US" smtClean="0"/>
              <a:pPr/>
              <a:t>75</a:t>
            </a:fld>
            <a:endParaRPr lang="en-US" smtClean="0"/>
          </a:p>
        </p:txBody>
      </p:sp>
      <p:sp>
        <p:nvSpPr>
          <p:cNvPr id="13324" name="Footer Placeholder 13"/>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33400" y="4191000"/>
            <a:ext cx="4876800" cy="1066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76" name="Rectangle 3"/>
          <p:cNvSpPr>
            <a:spLocks noGrp="1" noChangeArrowheads="1"/>
          </p:cNvSpPr>
          <p:nvPr>
            <p:ph type="body" idx="1"/>
          </p:nvPr>
        </p:nvSpPr>
        <p:spPr>
          <a:xfrm>
            <a:off x="0" y="838200"/>
            <a:ext cx="9144000" cy="5334000"/>
          </a:xfrm>
        </p:spPr>
        <p:txBody>
          <a:bodyPr/>
          <a:lstStyle/>
          <a:p>
            <a:pPr eaLnBrk="1" hangingPunct="1">
              <a:buFontTx/>
              <a:buNone/>
              <a:defRPr/>
            </a:pPr>
            <a:r>
              <a:rPr lang="en-US" dirty="0" smtClean="0"/>
              <a:t>Two populations</a:t>
            </a:r>
          </a:p>
          <a:p>
            <a:pPr eaLnBrk="1" hangingPunct="1">
              <a:defRPr/>
            </a:pPr>
            <a:r>
              <a:rPr lang="en-US" sz="2400" dirty="0" smtClean="0">
                <a:solidFill>
                  <a:schemeClr val="accent6"/>
                </a:solidFill>
              </a:rPr>
              <a:t>Test on means, comparing </a:t>
            </a:r>
            <a:r>
              <a:rPr lang="en-US" sz="2400" dirty="0" smtClean="0">
                <a:solidFill>
                  <a:schemeClr val="accent6"/>
                </a:solidFill>
                <a:cs typeface="Arial" pitchFamily="34" charset="0"/>
              </a:rPr>
              <a:t>µ</a:t>
            </a:r>
            <a:r>
              <a:rPr lang="en-US" sz="2400" baseline="-25000" dirty="0" smtClean="0">
                <a:solidFill>
                  <a:schemeClr val="accent6"/>
                </a:solidFill>
                <a:cs typeface="Arial" pitchFamily="34" charset="0"/>
              </a:rPr>
              <a:t>1</a:t>
            </a:r>
            <a:r>
              <a:rPr lang="en-US" sz="2400" dirty="0" smtClean="0">
                <a:solidFill>
                  <a:schemeClr val="accent6"/>
                </a:solidFill>
                <a:cs typeface="Arial" pitchFamily="34" charset="0"/>
              </a:rPr>
              <a:t> and µ</a:t>
            </a:r>
            <a:r>
              <a:rPr lang="en-US" sz="2400" baseline="-25000" dirty="0" smtClean="0">
                <a:solidFill>
                  <a:schemeClr val="accent6"/>
                </a:solidFill>
                <a:cs typeface="Arial" pitchFamily="34" charset="0"/>
              </a:rPr>
              <a:t>2</a:t>
            </a:r>
            <a:r>
              <a:rPr lang="en-US" sz="2400" dirty="0" smtClean="0">
                <a:solidFill>
                  <a:schemeClr val="accent6"/>
                </a:solidFill>
                <a:cs typeface="Arial" pitchFamily="34" charset="0"/>
              </a:rPr>
              <a:t>,</a:t>
            </a:r>
            <a:r>
              <a:rPr lang="en-US" sz="2400" dirty="0" smtClean="0">
                <a:solidFill>
                  <a:schemeClr val="accent6"/>
                </a:solidFill>
              </a:rPr>
              <a:t> small sample (n&lt;40) AND population variances assumed to be </a:t>
            </a:r>
            <a:r>
              <a:rPr lang="en-US" sz="2400" u="sng" dirty="0" smtClean="0">
                <a:solidFill>
                  <a:schemeClr val="accent6"/>
                </a:solidFill>
              </a:rPr>
              <a:t>unequal</a:t>
            </a:r>
            <a:r>
              <a:rPr lang="en-US" sz="2400" dirty="0" smtClean="0">
                <a:solidFill>
                  <a:schemeClr val="accent6"/>
                </a:solidFill>
              </a:rPr>
              <a:t> (i.e. </a:t>
            </a:r>
            <a:r>
              <a:rPr lang="el-GR" sz="2400" dirty="0" smtClean="0">
                <a:solidFill>
                  <a:schemeClr val="accent6"/>
                </a:solidFill>
                <a:cs typeface="Arial" pitchFamily="34" charset="0"/>
              </a:rPr>
              <a:t>σ</a:t>
            </a:r>
            <a:r>
              <a:rPr lang="en-US" sz="2400" baseline="30000" dirty="0" smtClean="0">
                <a:solidFill>
                  <a:schemeClr val="accent6"/>
                </a:solidFill>
                <a:cs typeface="Arial" pitchFamily="34" charset="0"/>
              </a:rPr>
              <a:t>2</a:t>
            </a:r>
            <a:r>
              <a:rPr lang="en-US" sz="2400" baseline="-25000" dirty="0" smtClean="0">
                <a:solidFill>
                  <a:schemeClr val="accent6"/>
                </a:solidFill>
                <a:cs typeface="Arial" pitchFamily="34" charset="0"/>
              </a:rPr>
              <a:t>1</a:t>
            </a:r>
            <a:r>
              <a:rPr lang="en-US" sz="2400" dirty="0" smtClean="0">
                <a:solidFill>
                  <a:schemeClr val="accent6"/>
                </a:solidFill>
                <a:cs typeface="Arial" pitchFamily="34" charset="0"/>
              </a:rPr>
              <a:t> ≠ </a:t>
            </a:r>
            <a:r>
              <a:rPr lang="el-GR" sz="2400" dirty="0" smtClean="0">
                <a:solidFill>
                  <a:schemeClr val="accent6"/>
                </a:solidFill>
                <a:cs typeface="Arial" pitchFamily="34" charset="0"/>
              </a:rPr>
              <a:t>σ</a:t>
            </a:r>
            <a:r>
              <a:rPr lang="en-US" sz="2400" baseline="30000" dirty="0" smtClean="0">
                <a:solidFill>
                  <a:schemeClr val="accent6"/>
                </a:solidFill>
                <a:cs typeface="Arial" pitchFamily="34" charset="0"/>
              </a:rPr>
              <a:t>2</a:t>
            </a:r>
            <a:r>
              <a:rPr lang="en-US" sz="2400" baseline="-25000" dirty="0" smtClean="0">
                <a:solidFill>
                  <a:schemeClr val="accent6"/>
                </a:solidFill>
                <a:cs typeface="Arial" pitchFamily="34" charset="0"/>
              </a:rPr>
              <a:t>2</a:t>
            </a:r>
            <a:r>
              <a:rPr lang="en-US" sz="2400" dirty="0" smtClean="0">
                <a:solidFill>
                  <a:schemeClr val="accent6"/>
                </a:solidFill>
                <a:cs typeface="Arial" pitchFamily="34" charset="0"/>
              </a:rPr>
              <a:t> )</a:t>
            </a:r>
          </a:p>
          <a:p>
            <a:pPr eaLnBrk="1" hangingPunct="1">
              <a:spcBef>
                <a:spcPts val="1800"/>
              </a:spcBef>
              <a:defRPr/>
            </a:pPr>
            <a:r>
              <a:rPr lang="en-US" sz="2400" dirty="0" smtClean="0"/>
              <a:t>100(1-</a:t>
            </a:r>
            <a:r>
              <a:rPr lang="el-GR" sz="2400" dirty="0" smtClean="0">
                <a:cs typeface="Arial" pitchFamily="34" charset="0"/>
              </a:rPr>
              <a:t>α</a:t>
            </a:r>
            <a:r>
              <a:rPr lang="en-US" sz="2400" dirty="0" smtClean="0">
                <a:cs typeface="Arial" pitchFamily="34" charset="0"/>
              </a:rPr>
              <a:t>)% two-sided CI</a:t>
            </a:r>
          </a:p>
          <a:p>
            <a:pPr eaLnBrk="1" hangingPunct="1">
              <a:spcBef>
                <a:spcPts val="1800"/>
              </a:spcBef>
              <a:defRPr/>
            </a:pPr>
            <a:endParaRPr lang="en-US" sz="2400" dirty="0" smtClean="0">
              <a:cs typeface="Arial" pitchFamily="34" charset="0"/>
            </a:endParaRPr>
          </a:p>
          <a:p>
            <a:pPr eaLnBrk="1" hangingPunct="1">
              <a:spcBef>
                <a:spcPts val="3600"/>
              </a:spcBef>
              <a:defRPr/>
            </a:pPr>
            <a:r>
              <a:rPr lang="en-US" sz="2400" dirty="0" smtClean="0"/>
              <a:t>100(1-</a:t>
            </a:r>
            <a:r>
              <a:rPr lang="el-GR" sz="2400" dirty="0" smtClean="0">
                <a:cs typeface="Arial" pitchFamily="34" charset="0"/>
              </a:rPr>
              <a:t>α</a:t>
            </a:r>
            <a:r>
              <a:rPr lang="en-US" sz="2400" dirty="0" smtClean="0">
                <a:cs typeface="Arial" pitchFamily="34" charset="0"/>
              </a:rPr>
              <a:t>)% upper-confidence bound</a:t>
            </a:r>
          </a:p>
          <a:p>
            <a:pPr eaLnBrk="1" hangingPunct="1">
              <a:spcBef>
                <a:spcPts val="3000"/>
              </a:spcBef>
              <a:defRPr/>
            </a:pPr>
            <a:endParaRPr lang="en-US" sz="2400" dirty="0" smtClean="0">
              <a:cs typeface="Arial" pitchFamily="34" charset="0"/>
            </a:endParaRPr>
          </a:p>
          <a:p>
            <a:pPr eaLnBrk="1" hangingPunct="1">
              <a:spcBef>
                <a:spcPts val="3000"/>
              </a:spcBef>
              <a:defRPr/>
            </a:pPr>
            <a:r>
              <a:rPr lang="en-US" sz="2400" dirty="0" smtClean="0"/>
              <a:t>100(1-</a:t>
            </a:r>
            <a:r>
              <a:rPr lang="el-GR" sz="2400" dirty="0" smtClean="0">
                <a:cs typeface="Arial" pitchFamily="34" charset="0"/>
              </a:rPr>
              <a:t>α</a:t>
            </a:r>
            <a:r>
              <a:rPr lang="en-US" sz="2400" dirty="0" smtClean="0">
                <a:cs typeface="Arial" pitchFamily="34" charset="0"/>
              </a:rPr>
              <a:t>)% lower-confidence bound</a:t>
            </a:r>
            <a:endParaRPr lang="en-US" sz="2000" dirty="0" smtClean="0"/>
          </a:p>
          <a:p>
            <a:pPr eaLnBrk="1" hangingPunct="1">
              <a:defRPr/>
            </a:pPr>
            <a:endParaRPr lang="en-US" sz="2000" dirty="0" smtClean="0"/>
          </a:p>
          <a:p>
            <a:pPr eaLnBrk="1" hangingPunct="1">
              <a:defRPr/>
            </a:pPr>
            <a:endParaRPr lang="en-US" sz="2000" dirty="0" smtClean="0"/>
          </a:p>
          <a:p>
            <a:pPr eaLnBrk="1" hangingPunct="1">
              <a:buFontTx/>
              <a:buNone/>
              <a:defRPr/>
            </a:pPr>
            <a:endParaRPr lang="en-US" sz="2000" dirty="0" smtClean="0"/>
          </a:p>
          <a:p>
            <a:pPr eaLnBrk="1" hangingPunct="1">
              <a:buFontTx/>
              <a:buNone/>
              <a:defRPr/>
            </a:pPr>
            <a:endParaRPr lang="en-US" sz="2000" dirty="0" smtClean="0"/>
          </a:p>
          <a:p>
            <a:pPr eaLnBrk="1" hangingPunct="1">
              <a:buFontTx/>
              <a:buNone/>
              <a:defRPr/>
            </a:pPr>
            <a:endParaRPr lang="en-US" sz="2000" dirty="0" smtClean="0"/>
          </a:p>
          <a:p>
            <a:pPr eaLnBrk="1" hangingPunct="1">
              <a:buFontTx/>
              <a:buNone/>
              <a:defRPr/>
            </a:pPr>
            <a:endParaRPr lang="en-US" sz="2000" dirty="0" smtClean="0"/>
          </a:p>
          <a:p>
            <a:pPr eaLnBrk="1" hangingPunct="1">
              <a:buFontTx/>
              <a:buNone/>
              <a:defRPr/>
            </a:pPr>
            <a:endParaRPr lang="en-US" sz="2000" dirty="0" smtClean="0"/>
          </a:p>
        </p:txBody>
      </p:sp>
      <p:sp>
        <p:nvSpPr>
          <p:cNvPr id="10" name="Rectangle 9"/>
          <p:cNvSpPr/>
          <p:nvPr/>
        </p:nvSpPr>
        <p:spPr>
          <a:xfrm>
            <a:off x="533400" y="2743200"/>
            <a:ext cx="8153400" cy="1066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533400" y="5638800"/>
            <a:ext cx="4876800" cy="1066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345" name="Rectangle 2"/>
          <p:cNvSpPr>
            <a:spLocks noGrp="1" noChangeArrowheads="1"/>
          </p:cNvSpPr>
          <p:nvPr>
            <p:ph type="title"/>
          </p:nvPr>
        </p:nvSpPr>
        <p:spPr>
          <a:xfrm>
            <a:off x="228600" y="-152400"/>
            <a:ext cx="8458200" cy="1143000"/>
          </a:xfrm>
        </p:spPr>
        <p:txBody>
          <a:bodyPr/>
          <a:lstStyle/>
          <a:p>
            <a:pPr eaLnBrk="1" hangingPunct="1"/>
            <a:r>
              <a:rPr lang="en-US" smtClean="0"/>
              <a:t>Simple Experiments: CI</a:t>
            </a:r>
          </a:p>
        </p:txBody>
      </p:sp>
      <p:pic>
        <p:nvPicPr>
          <p:cNvPr id="2" name="Picture 8"/>
          <p:cNvPicPr>
            <a:picLocks noChangeAspect="1" noChangeArrowheads="1"/>
          </p:cNvPicPr>
          <p:nvPr/>
        </p:nvPicPr>
        <p:blipFill>
          <a:blip r:embed="rId3" cstate="print"/>
          <a:srcRect/>
          <a:stretch>
            <a:fillRect/>
          </a:stretch>
        </p:blipFill>
        <p:spPr bwMode="auto">
          <a:xfrm>
            <a:off x="6019800" y="4094163"/>
            <a:ext cx="2819400" cy="1778000"/>
          </a:xfrm>
          <a:prstGeom prst="rect">
            <a:avLst/>
          </a:prstGeom>
          <a:solidFill>
            <a:schemeClr val="accent2">
              <a:lumMod val="20000"/>
              <a:lumOff val="80000"/>
            </a:schemeClr>
          </a:solidFill>
          <a:ln w="9525">
            <a:noFill/>
            <a:miter lim="800000"/>
            <a:headEnd/>
            <a:tailEnd/>
          </a:ln>
        </p:spPr>
      </p:pic>
      <p:graphicFrame>
        <p:nvGraphicFramePr>
          <p:cNvPr id="14338" name="Object 2"/>
          <p:cNvGraphicFramePr>
            <a:graphicFrameLocks noChangeAspect="1"/>
          </p:cNvGraphicFramePr>
          <p:nvPr/>
        </p:nvGraphicFramePr>
        <p:xfrm>
          <a:off x="766763" y="2800350"/>
          <a:ext cx="7586662" cy="933450"/>
        </p:xfrm>
        <a:graphic>
          <a:graphicData uri="http://schemas.openxmlformats.org/presentationml/2006/ole">
            <mc:AlternateContent xmlns:mc="http://schemas.openxmlformats.org/markup-compatibility/2006">
              <mc:Choice xmlns:v="urn:schemas-microsoft-com:vml" Requires="v">
                <p:oleObj spid="_x0000_s14470" name="Equation" r:id="rId4" imgW="4025900" imgH="495300" progId="Equation.3">
                  <p:embed/>
                </p:oleObj>
              </mc:Choice>
              <mc:Fallback>
                <p:oleObj name="Equation" r:id="rId4" imgW="4025900" imgH="4953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3" y="2800350"/>
                        <a:ext cx="7586662"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nvGraphicFramePr>
        <p:xfrm>
          <a:off x="808038" y="4248150"/>
          <a:ext cx="4068762" cy="933450"/>
        </p:xfrm>
        <a:graphic>
          <a:graphicData uri="http://schemas.openxmlformats.org/presentationml/2006/ole">
            <mc:AlternateContent xmlns:mc="http://schemas.openxmlformats.org/markup-compatibility/2006">
              <mc:Choice xmlns:v="urn:schemas-microsoft-com:vml" Requires="v">
                <p:oleObj spid="_x0000_s14471" name="Equation" r:id="rId6" imgW="2159000" imgH="495300" progId="Equation.3">
                  <p:embed/>
                </p:oleObj>
              </mc:Choice>
              <mc:Fallback>
                <p:oleObj name="Equation" r:id="rId6" imgW="2159000" imgH="4953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038" y="4248150"/>
                        <a:ext cx="4068762"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0" name="Object 4"/>
          <p:cNvGraphicFramePr>
            <a:graphicFrameLocks noChangeAspect="1"/>
          </p:cNvGraphicFramePr>
          <p:nvPr/>
        </p:nvGraphicFramePr>
        <p:xfrm>
          <a:off x="838200" y="5695950"/>
          <a:ext cx="4044950" cy="933450"/>
        </p:xfrm>
        <a:graphic>
          <a:graphicData uri="http://schemas.openxmlformats.org/presentationml/2006/ole">
            <mc:AlternateContent xmlns:mc="http://schemas.openxmlformats.org/markup-compatibility/2006">
              <mc:Choice xmlns:v="urn:schemas-microsoft-com:vml" Requires="v">
                <p:oleObj spid="_x0000_s14472" name="Equation" r:id="rId8" imgW="2145369" imgH="495085" progId="Equation.3">
                  <p:embed/>
                </p:oleObj>
              </mc:Choice>
              <mc:Fallback>
                <p:oleObj name="Equation" r:id="rId8" imgW="2145369" imgH="495085"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5695950"/>
                        <a:ext cx="404495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7" name="Slide Number Placeholder 10"/>
          <p:cNvSpPr>
            <a:spLocks noGrp="1"/>
          </p:cNvSpPr>
          <p:nvPr>
            <p:ph type="sldNum" sz="quarter" idx="12"/>
          </p:nvPr>
        </p:nvSpPr>
        <p:spPr>
          <a:noFill/>
        </p:spPr>
        <p:txBody>
          <a:bodyPr/>
          <a:lstStyle/>
          <a:p>
            <a:fld id="{86B60408-EBE3-4315-9C5A-85005871CFF8}" type="slidenum">
              <a:rPr lang="en-US" smtClean="0"/>
              <a:pPr/>
              <a:t>76</a:t>
            </a:fld>
            <a:endParaRPr lang="en-US" smtClean="0"/>
          </a:p>
        </p:txBody>
      </p:sp>
      <p:sp>
        <p:nvSpPr>
          <p:cNvPr id="14348" name="Footer Placeholder 13"/>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7200" y="2590800"/>
            <a:ext cx="5257800" cy="1143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64" name="Rectangle 2"/>
          <p:cNvSpPr>
            <a:spLocks noGrp="1" noChangeArrowheads="1"/>
          </p:cNvSpPr>
          <p:nvPr>
            <p:ph type="title"/>
          </p:nvPr>
        </p:nvSpPr>
        <p:spPr>
          <a:xfrm>
            <a:off x="228600" y="-76200"/>
            <a:ext cx="8458200" cy="1143000"/>
          </a:xfrm>
        </p:spPr>
        <p:txBody>
          <a:bodyPr/>
          <a:lstStyle/>
          <a:p>
            <a:pPr eaLnBrk="1" hangingPunct="1"/>
            <a:r>
              <a:rPr lang="en-US" smtClean="0"/>
              <a:t>Simple Experiments: CI</a:t>
            </a:r>
          </a:p>
        </p:txBody>
      </p:sp>
      <p:sp>
        <p:nvSpPr>
          <p:cNvPr id="100357" name="Rectangle 3"/>
          <p:cNvSpPr>
            <a:spLocks noGrp="1" noChangeArrowheads="1"/>
          </p:cNvSpPr>
          <p:nvPr>
            <p:ph type="body" idx="1"/>
          </p:nvPr>
        </p:nvSpPr>
        <p:spPr>
          <a:xfrm>
            <a:off x="152400" y="990600"/>
            <a:ext cx="8534400" cy="5334000"/>
          </a:xfrm>
        </p:spPr>
        <p:txBody>
          <a:bodyPr/>
          <a:lstStyle/>
          <a:p>
            <a:pPr eaLnBrk="1" hangingPunct="1">
              <a:buFontTx/>
              <a:buNone/>
              <a:defRPr/>
            </a:pPr>
            <a:r>
              <a:rPr lang="en-US" dirty="0" smtClean="0"/>
              <a:t>Two populations</a:t>
            </a:r>
          </a:p>
          <a:p>
            <a:pPr eaLnBrk="1" hangingPunct="1">
              <a:defRPr/>
            </a:pPr>
            <a:r>
              <a:rPr lang="en-US" sz="2400" b="1" dirty="0" smtClean="0">
                <a:solidFill>
                  <a:schemeClr val="accent6"/>
                </a:solidFill>
              </a:rPr>
              <a:t>Test on variances, comparing </a:t>
            </a:r>
            <a:r>
              <a:rPr lang="el-GR" sz="2400" b="1" dirty="0" smtClean="0">
                <a:solidFill>
                  <a:schemeClr val="accent6"/>
                </a:solidFill>
                <a:cs typeface="Arial" pitchFamily="34" charset="0"/>
              </a:rPr>
              <a:t>σ</a:t>
            </a:r>
            <a:r>
              <a:rPr lang="en-US" sz="2400" b="1" baseline="-25000" dirty="0" smtClean="0">
                <a:solidFill>
                  <a:schemeClr val="accent6"/>
                </a:solidFill>
                <a:cs typeface="Arial" pitchFamily="34" charset="0"/>
              </a:rPr>
              <a:t>1</a:t>
            </a:r>
            <a:r>
              <a:rPr lang="en-US" sz="2400" b="1" baseline="30000" dirty="0" smtClean="0">
                <a:solidFill>
                  <a:schemeClr val="accent6"/>
                </a:solidFill>
                <a:cs typeface="Arial" pitchFamily="34" charset="0"/>
              </a:rPr>
              <a:t>2</a:t>
            </a:r>
            <a:r>
              <a:rPr lang="en-US" sz="2400" b="1" dirty="0" smtClean="0">
                <a:solidFill>
                  <a:schemeClr val="accent6"/>
                </a:solidFill>
              </a:rPr>
              <a:t> </a:t>
            </a:r>
            <a:r>
              <a:rPr lang="en-US" sz="2400" b="1" dirty="0" smtClean="0">
                <a:solidFill>
                  <a:schemeClr val="accent6"/>
                </a:solidFill>
                <a:cs typeface="Arial" pitchFamily="34" charset="0"/>
              </a:rPr>
              <a:t>and </a:t>
            </a:r>
            <a:r>
              <a:rPr lang="el-GR" sz="2400" b="1" dirty="0" smtClean="0">
                <a:solidFill>
                  <a:schemeClr val="accent6"/>
                </a:solidFill>
                <a:cs typeface="Arial" pitchFamily="34" charset="0"/>
              </a:rPr>
              <a:t>σ</a:t>
            </a:r>
            <a:r>
              <a:rPr lang="en-US" sz="2400" b="1" baseline="-25000" dirty="0" smtClean="0">
                <a:solidFill>
                  <a:schemeClr val="accent6"/>
                </a:solidFill>
                <a:cs typeface="Arial" pitchFamily="34" charset="0"/>
              </a:rPr>
              <a:t>2</a:t>
            </a:r>
            <a:r>
              <a:rPr lang="en-US" sz="2400" b="1" baseline="30000" dirty="0" smtClean="0">
                <a:solidFill>
                  <a:schemeClr val="accent6"/>
                </a:solidFill>
                <a:cs typeface="Arial" pitchFamily="34" charset="0"/>
              </a:rPr>
              <a:t>2</a:t>
            </a:r>
            <a:r>
              <a:rPr lang="en-US" sz="2400" b="1" dirty="0" smtClean="0">
                <a:solidFill>
                  <a:schemeClr val="accent6"/>
                </a:solidFill>
              </a:rPr>
              <a:t> </a:t>
            </a:r>
          </a:p>
          <a:p>
            <a:pPr eaLnBrk="1" hangingPunct="1">
              <a:spcBef>
                <a:spcPts val="1800"/>
              </a:spcBef>
              <a:defRPr/>
            </a:pPr>
            <a:r>
              <a:rPr lang="en-US" sz="2400" dirty="0" smtClean="0"/>
              <a:t>100(1-</a:t>
            </a:r>
            <a:r>
              <a:rPr lang="el-GR" sz="2400" dirty="0" smtClean="0">
                <a:cs typeface="Arial" pitchFamily="34" charset="0"/>
              </a:rPr>
              <a:t>α</a:t>
            </a:r>
            <a:r>
              <a:rPr lang="en-US" sz="2400" dirty="0" smtClean="0">
                <a:cs typeface="Arial" pitchFamily="34" charset="0"/>
              </a:rPr>
              <a:t>)% two-sided CI</a:t>
            </a:r>
          </a:p>
          <a:p>
            <a:pPr eaLnBrk="1" hangingPunct="1">
              <a:spcBef>
                <a:spcPts val="1800"/>
              </a:spcBef>
              <a:defRPr/>
            </a:pPr>
            <a:endParaRPr lang="en-US" sz="2400" dirty="0" smtClean="0">
              <a:cs typeface="Arial" pitchFamily="34" charset="0"/>
            </a:endParaRPr>
          </a:p>
          <a:p>
            <a:pPr eaLnBrk="1" hangingPunct="1">
              <a:spcBef>
                <a:spcPts val="600"/>
              </a:spcBef>
              <a:defRPr/>
            </a:pPr>
            <a:endParaRPr lang="en-US" sz="2400" dirty="0" smtClean="0"/>
          </a:p>
          <a:p>
            <a:pPr eaLnBrk="1" hangingPunct="1">
              <a:spcBef>
                <a:spcPts val="1800"/>
              </a:spcBef>
              <a:defRPr/>
            </a:pPr>
            <a:r>
              <a:rPr lang="en-US" sz="2400" dirty="0" smtClean="0"/>
              <a:t>100(1-</a:t>
            </a:r>
            <a:r>
              <a:rPr lang="el-GR" sz="2400" dirty="0" smtClean="0">
                <a:cs typeface="Arial" pitchFamily="34" charset="0"/>
              </a:rPr>
              <a:t>α</a:t>
            </a:r>
            <a:r>
              <a:rPr lang="en-US" sz="2400" dirty="0" smtClean="0">
                <a:cs typeface="Arial" pitchFamily="34" charset="0"/>
              </a:rPr>
              <a:t>)% upper-confidence bound</a:t>
            </a:r>
          </a:p>
          <a:p>
            <a:pPr eaLnBrk="1" hangingPunct="1">
              <a:spcBef>
                <a:spcPts val="600"/>
              </a:spcBef>
              <a:defRPr/>
            </a:pPr>
            <a:endParaRPr lang="en-US" sz="2400" dirty="0" smtClean="0">
              <a:cs typeface="Arial" pitchFamily="34" charset="0"/>
            </a:endParaRPr>
          </a:p>
          <a:p>
            <a:pPr eaLnBrk="1" hangingPunct="1">
              <a:spcBef>
                <a:spcPts val="600"/>
              </a:spcBef>
              <a:defRPr/>
            </a:pPr>
            <a:endParaRPr lang="en-US" sz="2400" dirty="0" smtClean="0"/>
          </a:p>
          <a:p>
            <a:pPr eaLnBrk="1" hangingPunct="1">
              <a:spcBef>
                <a:spcPts val="1200"/>
              </a:spcBef>
              <a:defRPr/>
            </a:pPr>
            <a:r>
              <a:rPr lang="en-US" sz="2400" dirty="0" smtClean="0"/>
              <a:t>100(1-</a:t>
            </a:r>
            <a:r>
              <a:rPr lang="el-GR" sz="2400" dirty="0" smtClean="0">
                <a:cs typeface="Arial" pitchFamily="34" charset="0"/>
              </a:rPr>
              <a:t>α</a:t>
            </a:r>
            <a:r>
              <a:rPr lang="en-US" sz="2400" dirty="0" smtClean="0">
                <a:cs typeface="Arial" pitchFamily="34" charset="0"/>
              </a:rPr>
              <a:t>)% lower-confidence bound</a:t>
            </a:r>
            <a:endParaRPr lang="en-US" sz="2400" dirty="0" smtClean="0"/>
          </a:p>
          <a:p>
            <a:pPr eaLnBrk="1" hangingPunct="1">
              <a:defRPr/>
            </a:pPr>
            <a:endParaRPr lang="en-US" sz="2000" dirty="0" smtClean="0"/>
          </a:p>
          <a:p>
            <a:pPr eaLnBrk="1" hangingPunct="1">
              <a:defRPr/>
            </a:pPr>
            <a:endParaRPr lang="en-US" sz="20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pic>
        <p:nvPicPr>
          <p:cNvPr id="115719" name="Picture 6"/>
          <p:cNvPicPr>
            <a:picLocks noChangeAspect="1" noChangeArrowheads="1"/>
          </p:cNvPicPr>
          <p:nvPr/>
        </p:nvPicPr>
        <p:blipFill>
          <a:blip r:embed="rId3" cstate="print"/>
          <a:srcRect/>
          <a:stretch>
            <a:fillRect/>
          </a:stretch>
        </p:blipFill>
        <p:spPr bwMode="auto">
          <a:xfrm>
            <a:off x="1387475" y="4219575"/>
            <a:ext cx="2422525" cy="938213"/>
          </a:xfrm>
          <a:prstGeom prst="rect">
            <a:avLst/>
          </a:prstGeom>
          <a:solidFill>
            <a:schemeClr val="accent5"/>
          </a:solidFill>
          <a:ln w="9525">
            <a:noFill/>
            <a:miter lim="800000"/>
            <a:headEnd/>
            <a:tailEnd/>
          </a:ln>
        </p:spPr>
      </p:pic>
      <p:pic>
        <p:nvPicPr>
          <p:cNvPr id="115720" name="Picture 7"/>
          <p:cNvPicPr>
            <a:picLocks noChangeAspect="1" noChangeArrowheads="1"/>
          </p:cNvPicPr>
          <p:nvPr/>
        </p:nvPicPr>
        <p:blipFill>
          <a:blip r:embed="rId4" cstate="print"/>
          <a:srcRect/>
          <a:stretch>
            <a:fillRect/>
          </a:stretch>
        </p:blipFill>
        <p:spPr bwMode="auto">
          <a:xfrm>
            <a:off x="1387475" y="5715000"/>
            <a:ext cx="2581275" cy="917575"/>
          </a:xfrm>
          <a:prstGeom prst="rect">
            <a:avLst/>
          </a:prstGeom>
          <a:solidFill>
            <a:schemeClr val="accent5"/>
          </a:solidFill>
          <a:ln w="9525">
            <a:noFill/>
            <a:miter lim="800000"/>
            <a:headEnd/>
            <a:tailEnd/>
          </a:ln>
        </p:spPr>
      </p:pic>
      <p:sp>
        <p:nvSpPr>
          <p:cNvPr id="115723" name="Text Box 10"/>
          <p:cNvSpPr txBox="1">
            <a:spLocks noChangeArrowheads="1"/>
          </p:cNvSpPr>
          <p:nvPr/>
        </p:nvSpPr>
        <p:spPr bwMode="auto">
          <a:xfrm>
            <a:off x="5715000" y="6162675"/>
            <a:ext cx="3352800" cy="466725"/>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defRPr/>
            </a:pPr>
            <a:r>
              <a:rPr lang="en-US" sz="2400"/>
              <a:t>Note: F </a:t>
            </a:r>
            <a:r>
              <a:rPr lang="en-US" sz="2400" baseline="-25000"/>
              <a:t>1-</a:t>
            </a:r>
            <a:r>
              <a:rPr lang="el-GR" sz="2400" baseline="-25000">
                <a:cs typeface="Arial" pitchFamily="34" charset="0"/>
              </a:rPr>
              <a:t>α</a:t>
            </a:r>
            <a:r>
              <a:rPr lang="en-US" sz="2400" baseline="-25000">
                <a:cs typeface="Arial" pitchFamily="34" charset="0"/>
              </a:rPr>
              <a:t>,u,v</a:t>
            </a:r>
            <a:r>
              <a:rPr lang="en-US" sz="2400">
                <a:cs typeface="Arial" pitchFamily="34" charset="0"/>
              </a:rPr>
              <a:t> = 1/ </a:t>
            </a:r>
            <a:r>
              <a:rPr lang="en-US" sz="2400"/>
              <a:t>F </a:t>
            </a:r>
            <a:r>
              <a:rPr lang="el-GR" sz="2400" baseline="-25000"/>
              <a:t>α</a:t>
            </a:r>
            <a:r>
              <a:rPr lang="en-US" sz="2400" baseline="-25000"/>
              <a:t>,v,u</a:t>
            </a:r>
            <a:r>
              <a:rPr lang="en-US" sz="2400"/>
              <a:t> </a:t>
            </a:r>
          </a:p>
        </p:txBody>
      </p:sp>
      <p:sp>
        <p:nvSpPr>
          <p:cNvPr id="11" name="Text Box 8"/>
          <p:cNvSpPr txBox="1">
            <a:spLocks noChangeArrowheads="1"/>
          </p:cNvSpPr>
          <p:nvPr/>
        </p:nvSpPr>
        <p:spPr bwMode="auto">
          <a:xfrm>
            <a:off x="6172200" y="3465513"/>
            <a:ext cx="2895600" cy="2554287"/>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defRPr/>
            </a:pPr>
            <a:r>
              <a:rPr lang="en-US" sz="2000" dirty="0"/>
              <a:t>Remember:</a:t>
            </a:r>
            <a:r>
              <a:rPr lang="en-US" sz="2000" b="1" dirty="0">
                <a:solidFill>
                  <a:schemeClr val="accent2"/>
                </a:solidFill>
              </a:rPr>
              <a:t> F Distribution</a:t>
            </a:r>
            <a:r>
              <a:rPr lang="en-US" sz="2000" dirty="0"/>
              <a:t> is sampling distribution of the </a:t>
            </a:r>
            <a:r>
              <a:rPr lang="en-US" sz="2000" b="1" dirty="0">
                <a:solidFill>
                  <a:schemeClr val="accent6"/>
                </a:solidFill>
              </a:rPr>
              <a:t>ratio of two </a:t>
            </a:r>
            <a:r>
              <a:rPr lang="en-US" sz="2000" b="1" dirty="0">
                <a:solidFill>
                  <a:schemeClr val="accent2"/>
                </a:solidFill>
              </a:rPr>
              <a:t>sample variance</a:t>
            </a:r>
            <a:r>
              <a:rPr lang="en-US" sz="2000" dirty="0"/>
              <a:t>, when underlying distributions are Normal (or close to Normal)</a:t>
            </a:r>
          </a:p>
        </p:txBody>
      </p:sp>
      <p:sp>
        <p:nvSpPr>
          <p:cNvPr id="15370" name="Line 9"/>
          <p:cNvSpPr>
            <a:spLocks noChangeShapeType="1"/>
          </p:cNvSpPr>
          <p:nvPr/>
        </p:nvSpPr>
        <p:spPr bwMode="auto">
          <a:xfrm flipH="1">
            <a:off x="5791200" y="2667000"/>
            <a:ext cx="762000" cy="228600"/>
          </a:xfrm>
          <a:prstGeom prst="line">
            <a:avLst/>
          </a:prstGeom>
          <a:noFill/>
          <a:ln w="38100">
            <a:solidFill>
              <a:schemeClr val="tx2"/>
            </a:solidFill>
            <a:round/>
            <a:headEnd/>
            <a:tailEnd type="triangle" w="lg" len="lg"/>
          </a:ln>
        </p:spPr>
        <p:txBody>
          <a:bodyPr/>
          <a:lstStyle/>
          <a:p>
            <a:endParaRPr lang="en-US"/>
          </a:p>
        </p:txBody>
      </p:sp>
      <p:sp>
        <p:nvSpPr>
          <p:cNvPr id="115721" name="Text Box 8"/>
          <p:cNvSpPr txBox="1">
            <a:spLocks noChangeArrowheads="1"/>
          </p:cNvSpPr>
          <p:nvPr/>
        </p:nvSpPr>
        <p:spPr bwMode="auto">
          <a:xfrm>
            <a:off x="6172200" y="2362200"/>
            <a:ext cx="2895600" cy="708025"/>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defRPr/>
            </a:pPr>
            <a:r>
              <a:rPr lang="en-US" sz="2000"/>
              <a:t>Believable </a:t>
            </a:r>
            <a:r>
              <a:rPr lang="el-GR" sz="2000">
                <a:cs typeface="Arial" pitchFamily="34" charset="0"/>
              </a:rPr>
              <a:t>σ</a:t>
            </a:r>
            <a:r>
              <a:rPr lang="en-US" sz="2000" baseline="-25000">
                <a:cs typeface="Arial" pitchFamily="34" charset="0"/>
              </a:rPr>
              <a:t>1</a:t>
            </a:r>
            <a:r>
              <a:rPr lang="en-US" sz="2000" baseline="30000">
                <a:cs typeface="Arial" pitchFamily="34" charset="0"/>
              </a:rPr>
              <a:t>2</a:t>
            </a:r>
            <a:r>
              <a:rPr lang="en-US" sz="2000">
                <a:cs typeface="Arial" pitchFamily="34" charset="0"/>
              </a:rPr>
              <a:t>=</a:t>
            </a:r>
            <a:r>
              <a:rPr lang="el-GR" sz="2000">
                <a:cs typeface="Arial" pitchFamily="34" charset="0"/>
              </a:rPr>
              <a:t>σ</a:t>
            </a:r>
            <a:r>
              <a:rPr lang="en-US" sz="2000" baseline="-25000">
                <a:cs typeface="Arial" pitchFamily="34" charset="0"/>
              </a:rPr>
              <a:t>2</a:t>
            </a:r>
            <a:r>
              <a:rPr lang="en-US" sz="2000" baseline="30000">
                <a:cs typeface="Arial" pitchFamily="34" charset="0"/>
              </a:rPr>
              <a:t>2</a:t>
            </a:r>
            <a:r>
              <a:rPr lang="en-US" sz="2000">
                <a:cs typeface="Arial" pitchFamily="34" charset="0"/>
              </a:rPr>
              <a:t>? Yes, if </a:t>
            </a:r>
            <a:r>
              <a:rPr lang="en-US" sz="2000"/>
              <a:t>1 contained in CI</a:t>
            </a:r>
          </a:p>
        </p:txBody>
      </p:sp>
      <p:graphicFrame>
        <p:nvGraphicFramePr>
          <p:cNvPr id="15362" name="Object 2"/>
          <p:cNvGraphicFramePr>
            <a:graphicFrameLocks noChangeAspect="1"/>
          </p:cNvGraphicFramePr>
          <p:nvPr/>
        </p:nvGraphicFramePr>
        <p:xfrm>
          <a:off x="533400" y="2684463"/>
          <a:ext cx="5105400" cy="973137"/>
        </p:xfrm>
        <a:graphic>
          <a:graphicData uri="http://schemas.openxmlformats.org/presentationml/2006/ole">
            <mc:AlternateContent xmlns:mc="http://schemas.openxmlformats.org/markup-compatibility/2006">
              <mc:Choice xmlns:v="urn:schemas-microsoft-com:vml" Requires="v">
                <p:oleObj spid="_x0000_s15406" name="Equation" r:id="rId5" imgW="2400300" imgH="457200" progId="Equation.3">
                  <p:embed/>
                </p:oleObj>
              </mc:Choice>
              <mc:Fallback>
                <p:oleObj name="Equation" r:id="rId5" imgW="2400300" imgH="4572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684463"/>
                        <a:ext cx="5105400" cy="97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2" name="Slide Number Placeholder 14"/>
          <p:cNvSpPr>
            <a:spLocks noGrp="1"/>
          </p:cNvSpPr>
          <p:nvPr>
            <p:ph type="sldNum" sz="quarter" idx="12"/>
          </p:nvPr>
        </p:nvSpPr>
        <p:spPr>
          <a:noFill/>
        </p:spPr>
        <p:txBody>
          <a:bodyPr/>
          <a:lstStyle/>
          <a:p>
            <a:fld id="{6573C6D8-CE08-457A-87A0-C60179C2095C}" type="slidenum">
              <a:rPr lang="en-US" smtClean="0"/>
              <a:pPr/>
              <a:t>77</a:t>
            </a:fld>
            <a:endParaRPr lang="en-US" smtClean="0"/>
          </a:p>
        </p:txBody>
      </p:sp>
      <p:sp>
        <p:nvSpPr>
          <p:cNvPr id="15373" name="Footer Placeholder 1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81000" y="0"/>
            <a:ext cx="8458200" cy="1143000"/>
          </a:xfrm>
        </p:spPr>
        <p:txBody>
          <a:bodyPr/>
          <a:lstStyle/>
          <a:p>
            <a:pPr eaLnBrk="1" hangingPunct="1"/>
            <a:r>
              <a:rPr lang="en-US" smtClean="0"/>
              <a:t>Simple Experiments: CI</a:t>
            </a:r>
          </a:p>
        </p:txBody>
      </p:sp>
      <p:sp>
        <p:nvSpPr>
          <p:cNvPr id="100355" name="Rectangle 3"/>
          <p:cNvSpPr>
            <a:spLocks noGrp="1" noChangeArrowheads="1"/>
          </p:cNvSpPr>
          <p:nvPr>
            <p:ph type="body" idx="1"/>
          </p:nvPr>
        </p:nvSpPr>
        <p:spPr>
          <a:xfrm>
            <a:off x="304800" y="990600"/>
            <a:ext cx="8458200" cy="5029200"/>
          </a:xfrm>
        </p:spPr>
        <p:txBody>
          <a:bodyPr/>
          <a:lstStyle/>
          <a:p>
            <a:pPr eaLnBrk="1" hangingPunct="1">
              <a:spcBef>
                <a:spcPts val="600"/>
              </a:spcBef>
              <a:spcAft>
                <a:spcPts val="600"/>
              </a:spcAft>
              <a:buFontTx/>
              <a:buNone/>
            </a:pPr>
            <a:r>
              <a:rPr lang="en-US" sz="2800" b="1" dirty="0" smtClean="0">
                <a:solidFill>
                  <a:schemeClr val="accent2"/>
                </a:solidFill>
              </a:rPr>
              <a:t>How to know which CI to use?</a:t>
            </a:r>
          </a:p>
          <a:p>
            <a:pPr eaLnBrk="1" hangingPunct="1">
              <a:spcBef>
                <a:spcPts val="600"/>
              </a:spcBef>
              <a:spcAft>
                <a:spcPts val="600"/>
              </a:spcAft>
            </a:pPr>
            <a:r>
              <a:rPr lang="en-US" sz="2400" dirty="0" smtClean="0"/>
              <a:t>Single population or two populations?</a:t>
            </a:r>
          </a:p>
          <a:p>
            <a:pPr eaLnBrk="1" hangingPunct="1">
              <a:spcBef>
                <a:spcPts val="600"/>
              </a:spcBef>
              <a:spcAft>
                <a:spcPts val="600"/>
              </a:spcAft>
            </a:pPr>
            <a:r>
              <a:rPr lang="en-US" sz="2400" dirty="0" smtClean="0"/>
              <a:t>What is parameter of interest? </a:t>
            </a:r>
            <a:r>
              <a:rPr lang="en-US" sz="2400" dirty="0" smtClean="0">
                <a:cs typeface="Arial" pitchFamily="34" charset="0"/>
              </a:rPr>
              <a:t>µ or </a:t>
            </a:r>
            <a:r>
              <a:rPr lang="el-GR" sz="2400" dirty="0" smtClean="0">
                <a:cs typeface="Arial" pitchFamily="34" charset="0"/>
              </a:rPr>
              <a:t>σ</a:t>
            </a:r>
            <a:r>
              <a:rPr lang="en-US" sz="2400" baseline="30000" dirty="0" smtClean="0">
                <a:cs typeface="Arial" pitchFamily="34" charset="0"/>
              </a:rPr>
              <a:t>2</a:t>
            </a:r>
            <a:r>
              <a:rPr lang="en-US" sz="2400" dirty="0" smtClean="0">
                <a:cs typeface="Arial" pitchFamily="34" charset="0"/>
              </a:rPr>
              <a:t>?</a:t>
            </a:r>
            <a:endParaRPr lang="en-US" sz="2400" dirty="0" smtClean="0"/>
          </a:p>
          <a:p>
            <a:pPr lvl="1" eaLnBrk="1" hangingPunct="1">
              <a:spcBef>
                <a:spcPts val="600"/>
              </a:spcBef>
              <a:spcAft>
                <a:spcPts val="600"/>
              </a:spcAft>
            </a:pPr>
            <a:r>
              <a:rPr lang="en-US" sz="2400" dirty="0" smtClean="0"/>
              <a:t>If interested in mean, </a:t>
            </a:r>
            <a:r>
              <a:rPr lang="en-US" sz="2400" dirty="0" smtClean="0">
                <a:cs typeface="Arial" pitchFamily="34" charset="0"/>
              </a:rPr>
              <a:t>µ, of </a:t>
            </a:r>
            <a:r>
              <a:rPr lang="en-US" sz="2400" dirty="0" smtClean="0"/>
              <a:t>single population, </a:t>
            </a:r>
            <a:r>
              <a:rPr lang="en-US" sz="2400" dirty="0" smtClean="0">
                <a:cs typeface="Arial" pitchFamily="34" charset="0"/>
              </a:rPr>
              <a:t>is sample large? Or is sample small?</a:t>
            </a:r>
          </a:p>
          <a:p>
            <a:pPr lvl="1" eaLnBrk="1" hangingPunct="1">
              <a:spcBef>
                <a:spcPts val="600"/>
              </a:spcBef>
              <a:spcAft>
                <a:spcPts val="600"/>
              </a:spcAft>
            </a:pPr>
            <a:r>
              <a:rPr lang="en-US" sz="2400" dirty="0" smtClean="0"/>
              <a:t>If interested in comparing means, </a:t>
            </a:r>
            <a:r>
              <a:rPr lang="en-US" sz="2400" dirty="0" smtClean="0">
                <a:cs typeface="Arial" pitchFamily="34" charset="0"/>
              </a:rPr>
              <a:t>µ</a:t>
            </a:r>
            <a:r>
              <a:rPr lang="en-US" sz="2400" baseline="-25000" dirty="0" smtClean="0">
                <a:cs typeface="Arial" pitchFamily="34" charset="0"/>
              </a:rPr>
              <a:t>1</a:t>
            </a:r>
            <a:r>
              <a:rPr lang="en-US" sz="2400" dirty="0" smtClean="0">
                <a:cs typeface="Arial" pitchFamily="34" charset="0"/>
              </a:rPr>
              <a:t> </a:t>
            </a:r>
            <a:r>
              <a:rPr lang="en-US" sz="2400" dirty="0" err="1" smtClean="0">
                <a:cs typeface="Arial" pitchFamily="34" charset="0"/>
              </a:rPr>
              <a:t>vs</a:t>
            </a:r>
            <a:r>
              <a:rPr lang="en-US" sz="2400" dirty="0" smtClean="0">
                <a:cs typeface="Arial" pitchFamily="34" charset="0"/>
              </a:rPr>
              <a:t> µ</a:t>
            </a:r>
            <a:r>
              <a:rPr lang="en-US" sz="2400" baseline="-25000" dirty="0" smtClean="0">
                <a:cs typeface="Arial" pitchFamily="34" charset="0"/>
              </a:rPr>
              <a:t>2</a:t>
            </a:r>
            <a:r>
              <a:rPr lang="en-US" sz="2400" dirty="0" smtClean="0">
                <a:cs typeface="Arial" pitchFamily="34" charset="0"/>
              </a:rPr>
              <a:t>, of </a:t>
            </a:r>
            <a:r>
              <a:rPr lang="en-US" sz="2400" dirty="0" smtClean="0"/>
              <a:t>two populations with unknown variances (i.e. small samples), </a:t>
            </a:r>
            <a:r>
              <a:rPr lang="en-US" sz="2400" dirty="0" smtClean="0">
                <a:cs typeface="Arial" pitchFamily="34" charset="0"/>
              </a:rPr>
              <a:t>are population variances assumed to be the same (i.e. </a:t>
            </a:r>
            <a:r>
              <a:rPr lang="el-GR" sz="2400" dirty="0" smtClean="0">
                <a:cs typeface="Arial" pitchFamily="34" charset="0"/>
              </a:rPr>
              <a:t>σ</a:t>
            </a:r>
            <a:r>
              <a:rPr lang="en-US" sz="2400" baseline="30000" dirty="0" smtClean="0">
                <a:cs typeface="Arial" pitchFamily="34" charset="0"/>
              </a:rPr>
              <a:t>2</a:t>
            </a:r>
            <a:r>
              <a:rPr lang="en-US" sz="2400" baseline="-25000" dirty="0" smtClean="0">
                <a:cs typeface="Arial" pitchFamily="34" charset="0"/>
              </a:rPr>
              <a:t>1</a:t>
            </a:r>
            <a:r>
              <a:rPr lang="en-US" sz="2400" dirty="0" smtClean="0">
                <a:cs typeface="Arial" pitchFamily="34" charset="0"/>
              </a:rPr>
              <a:t> = </a:t>
            </a:r>
            <a:r>
              <a:rPr lang="el-GR" sz="2400" dirty="0" smtClean="0">
                <a:cs typeface="Arial" pitchFamily="34" charset="0"/>
              </a:rPr>
              <a:t>σ</a:t>
            </a:r>
            <a:r>
              <a:rPr lang="en-US" sz="2400" baseline="30000" dirty="0" smtClean="0">
                <a:cs typeface="Arial" pitchFamily="34" charset="0"/>
              </a:rPr>
              <a:t>2</a:t>
            </a:r>
            <a:r>
              <a:rPr lang="en-US" sz="2400" baseline="-25000" dirty="0" smtClean="0">
                <a:cs typeface="Arial" pitchFamily="34" charset="0"/>
              </a:rPr>
              <a:t>2</a:t>
            </a:r>
            <a:r>
              <a:rPr lang="en-US" sz="2400" dirty="0" smtClean="0">
                <a:cs typeface="Arial" pitchFamily="34" charset="0"/>
              </a:rPr>
              <a:t> )? Or different (i.e. </a:t>
            </a:r>
            <a:r>
              <a:rPr lang="el-GR" sz="2400" dirty="0" smtClean="0">
                <a:cs typeface="Arial" pitchFamily="34" charset="0"/>
              </a:rPr>
              <a:t>σ</a:t>
            </a:r>
            <a:r>
              <a:rPr lang="en-US" sz="2400" baseline="30000" dirty="0" smtClean="0">
                <a:cs typeface="Arial" pitchFamily="34" charset="0"/>
              </a:rPr>
              <a:t>2</a:t>
            </a:r>
            <a:r>
              <a:rPr lang="en-US" sz="2400" baseline="-25000" dirty="0" smtClean="0">
                <a:cs typeface="Arial" pitchFamily="34" charset="0"/>
              </a:rPr>
              <a:t>1</a:t>
            </a:r>
            <a:r>
              <a:rPr lang="en-US" sz="2400" dirty="0" smtClean="0">
                <a:cs typeface="Arial" pitchFamily="34" charset="0"/>
              </a:rPr>
              <a:t> ≠ </a:t>
            </a:r>
            <a:r>
              <a:rPr lang="el-GR" sz="2400" dirty="0" smtClean="0">
                <a:cs typeface="Arial" pitchFamily="34" charset="0"/>
              </a:rPr>
              <a:t>σ</a:t>
            </a:r>
            <a:r>
              <a:rPr lang="en-US" sz="2400" baseline="30000" dirty="0" smtClean="0">
                <a:cs typeface="Arial" pitchFamily="34" charset="0"/>
              </a:rPr>
              <a:t>2</a:t>
            </a:r>
            <a:r>
              <a:rPr lang="en-US" sz="2400" baseline="-25000" dirty="0" smtClean="0">
                <a:cs typeface="Arial" pitchFamily="34" charset="0"/>
              </a:rPr>
              <a:t>2</a:t>
            </a:r>
            <a:r>
              <a:rPr lang="en-US" sz="2400" dirty="0" smtClean="0">
                <a:cs typeface="Arial" pitchFamily="34" charset="0"/>
              </a:rPr>
              <a:t> )?</a:t>
            </a:r>
          </a:p>
          <a:p>
            <a:pPr eaLnBrk="1" hangingPunct="1">
              <a:spcBef>
                <a:spcPts val="600"/>
              </a:spcBef>
              <a:spcAft>
                <a:spcPts val="600"/>
              </a:spcAft>
            </a:pPr>
            <a:r>
              <a:rPr lang="en-US" sz="2400" dirty="0" smtClean="0"/>
              <a:t>One-sided or Two-sided test?</a:t>
            </a:r>
          </a:p>
          <a:p>
            <a:pPr lvl="2" eaLnBrk="1" hangingPunct="1">
              <a:spcBef>
                <a:spcPts val="600"/>
              </a:spcBef>
              <a:spcAft>
                <a:spcPts val="600"/>
              </a:spcAft>
            </a:pPr>
            <a:endParaRPr lang="en-US" sz="1800" dirty="0" smtClean="0">
              <a:cs typeface="Arial" pitchFamily="34" charset="0"/>
            </a:endParaRPr>
          </a:p>
        </p:txBody>
      </p:sp>
      <p:sp>
        <p:nvSpPr>
          <p:cNvPr id="100357" name="Slide Number Placeholder 4"/>
          <p:cNvSpPr>
            <a:spLocks noGrp="1"/>
          </p:cNvSpPr>
          <p:nvPr>
            <p:ph type="sldNum" sz="quarter" idx="12"/>
          </p:nvPr>
        </p:nvSpPr>
        <p:spPr>
          <a:noFill/>
        </p:spPr>
        <p:txBody>
          <a:bodyPr/>
          <a:lstStyle/>
          <a:p>
            <a:fld id="{D2F9FBA4-01F9-4392-960A-54C4CBBC3AAD}" type="slidenum">
              <a:rPr lang="en-US" smtClean="0"/>
              <a:pPr/>
              <a:t>78</a:t>
            </a:fld>
            <a:endParaRPr lang="en-US" smtClean="0"/>
          </a:p>
        </p:txBody>
      </p:sp>
      <p:sp>
        <p:nvSpPr>
          <p:cNvPr id="100358" name="Footer Placeholder 5"/>
          <p:cNvSpPr>
            <a:spLocks noGrp="1"/>
          </p:cNvSpPr>
          <p:nvPr>
            <p:ph type="ftr" sz="quarter" idx="11"/>
          </p:nvPr>
        </p:nvSpPr>
        <p:spPr>
          <a:noFill/>
        </p:spPr>
        <p:txBody>
          <a:bodyPr/>
          <a:lstStyle/>
          <a:p>
            <a:r>
              <a:rPr lang="de-DE" smtClean="0"/>
              <a:t>IE 563  Dr. Erin Gerber, P.E.,  UofL</a:t>
            </a:r>
            <a:endParaRPr lang="en-US" smtClean="0"/>
          </a:p>
        </p:txBody>
      </p:sp>
      <p:sp>
        <p:nvSpPr>
          <p:cNvPr id="7" name="TextBox 6"/>
          <p:cNvSpPr txBox="1"/>
          <p:nvPr/>
        </p:nvSpPr>
        <p:spPr>
          <a:xfrm>
            <a:off x="381000" y="5612249"/>
            <a:ext cx="8458200" cy="1169551"/>
          </a:xfrm>
          <a:prstGeom prst="rect">
            <a:avLst/>
          </a:prstGeom>
          <a:solidFill>
            <a:srgbClr val="FFCCFF"/>
          </a:solidFill>
          <a:ln>
            <a:solidFill>
              <a:schemeClr val="tx2"/>
            </a:solidFill>
          </a:ln>
        </p:spPr>
        <p:txBody>
          <a:bodyPr wrap="square">
            <a:spAutoFit/>
          </a:bodyPr>
          <a:lstStyle/>
          <a:p>
            <a:pPr>
              <a:spcBef>
                <a:spcPts val="600"/>
              </a:spcBef>
              <a:defRPr/>
            </a:pPr>
            <a:r>
              <a:rPr lang="en-US" sz="2000" dirty="0"/>
              <a:t>Be careful interpreting one-sided CI </a:t>
            </a:r>
          </a:p>
          <a:p>
            <a:pPr marL="223838" indent="-223838">
              <a:spcBef>
                <a:spcPts val="600"/>
              </a:spcBef>
              <a:buFont typeface="Arial" pitchFamily="34" charset="0"/>
              <a:buChar char="•"/>
              <a:defRPr/>
            </a:pPr>
            <a:r>
              <a:rPr lang="en-US" sz="2000" dirty="0"/>
              <a:t>Statement is believable if ALL values in CI satisfy statement</a:t>
            </a:r>
          </a:p>
          <a:p>
            <a:pPr marL="223838" indent="-223838">
              <a:spcBef>
                <a:spcPts val="600"/>
              </a:spcBef>
              <a:buFont typeface="Arial" pitchFamily="34" charset="0"/>
              <a:buChar char="•"/>
              <a:defRPr/>
            </a:pPr>
            <a:r>
              <a:rPr lang="en-US" sz="2000" dirty="0"/>
              <a:t>If CI completely contained in statement, then statement is believable</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62200" y="5410200"/>
            <a:ext cx="3581400" cy="762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89" name="Rectangle 2"/>
          <p:cNvSpPr>
            <a:spLocks noGrp="1" noChangeArrowheads="1"/>
          </p:cNvSpPr>
          <p:nvPr>
            <p:ph type="title"/>
          </p:nvPr>
        </p:nvSpPr>
        <p:spPr>
          <a:xfrm>
            <a:off x="457200" y="-228600"/>
            <a:ext cx="8229600" cy="1143000"/>
          </a:xfrm>
        </p:spPr>
        <p:txBody>
          <a:bodyPr/>
          <a:lstStyle/>
          <a:p>
            <a:pPr eaLnBrk="1" hangingPunct="1"/>
            <a:r>
              <a:rPr lang="en-US" smtClean="0"/>
              <a:t>Simple Experiments: CI</a:t>
            </a:r>
          </a:p>
        </p:txBody>
      </p:sp>
      <p:sp>
        <p:nvSpPr>
          <p:cNvPr id="16390" name="Rectangle 3"/>
          <p:cNvSpPr>
            <a:spLocks noGrp="1" noChangeArrowheads="1"/>
          </p:cNvSpPr>
          <p:nvPr>
            <p:ph type="body" idx="1"/>
          </p:nvPr>
        </p:nvSpPr>
        <p:spPr>
          <a:xfrm>
            <a:off x="228600" y="1066800"/>
            <a:ext cx="8686800" cy="5638800"/>
          </a:xfrm>
        </p:spPr>
        <p:txBody>
          <a:bodyPr/>
          <a:lstStyle/>
          <a:p>
            <a:pPr>
              <a:lnSpc>
                <a:spcPct val="90000"/>
              </a:lnSpc>
              <a:spcBef>
                <a:spcPct val="50000"/>
              </a:spcBef>
            </a:pPr>
            <a:r>
              <a:rPr lang="en-US" sz="2400" smtClean="0"/>
              <a:t>A textile manufacturer wants to find a 95% confidence interval on the mean breaking strength of a fiber. </a:t>
            </a:r>
          </a:p>
          <a:p>
            <a:pPr>
              <a:lnSpc>
                <a:spcPct val="90000"/>
              </a:lnSpc>
              <a:spcBef>
                <a:spcPct val="50000"/>
              </a:spcBef>
            </a:pPr>
            <a:r>
              <a:rPr lang="en-US" sz="2400" smtClean="0"/>
              <a:t>The manufacturer collects a sample of 50 fibers and finds the sample mean to be 215 psi and the sample standard deviation to be 100 psi.</a:t>
            </a:r>
          </a:p>
          <a:p>
            <a:pPr>
              <a:lnSpc>
                <a:spcPct val="90000"/>
              </a:lnSpc>
              <a:spcBef>
                <a:spcPct val="50000"/>
              </a:spcBef>
            </a:pPr>
            <a:r>
              <a:rPr lang="el-GR" sz="2400" smtClean="0"/>
              <a:t>α</a:t>
            </a:r>
            <a:r>
              <a:rPr lang="en-US" sz="2400" smtClean="0"/>
              <a:t> = 0.05	 Xbar = 215 	  S = 100	</a:t>
            </a:r>
            <a:r>
              <a:rPr lang="en-US" sz="2400" i="1" smtClean="0"/>
              <a:t>n</a:t>
            </a:r>
            <a:r>
              <a:rPr lang="en-US" sz="2400" smtClean="0"/>
              <a:t> = 50</a:t>
            </a:r>
          </a:p>
          <a:p>
            <a:pPr>
              <a:lnSpc>
                <a:spcPct val="90000"/>
              </a:lnSpc>
              <a:spcBef>
                <a:spcPct val="50000"/>
              </a:spcBef>
            </a:pPr>
            <a:endParaRPr lang="en-US" sz="2400" smtClean="0"/>
          </a:p>
          <a:p>
            <a:pPr>
              <a:lnSpc>
                <a:spcPct val="90000"/>
              </a:lnSpc>
              <a:spcBef>
                <a:spcPct val="50000"/>
              </a:spcBef>
            </a:pPr>
            <a:r>
              <a:rPr lang="en-US" sz="2400" smtClean="0"/>
              <a:t>95% CI on </a:t>
            </a:r>
            <a:r>
              <a:rPr lang="en-US" sz="2400" smtClean="0">
                <a:cs typeface="Arial" pitchFamily="34" charset="0"/>
              </a:rPr>
              <a:t>µ</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Believable that </a:t>
            </a:r>
            <a:r>
              <a:rPr lang="en-US" sz="2400" smtClean="0">
                <a:cs typeface="Arial" pitchFamily="34" charset="0"/>
              </a:rPr>
              <a:t>µ = 200psi?  µ =150 psi?</a:t>
            </a:r>
          </a:p>
          <a:p>
            <a:pPr eaLnBrk="1" hangingPunct="1">
              <a:lnSpc>
                <a:spcPct val="90000"/>
              </a:lnSpc>
            </a:pPr>
            <a:endParaRPr lang="en-US" sz="2400" smtClean="0"/>
          </a:p>
        </p:txBody>
      </p:sp>
      <p:graphicFrame>
        <p:nvGraphicFramePr>
          <p:cNvPr id="16386" name="Object 7"/>
          <p:cNvGraphicFramePr>
            <a:graphicFrameLocks noChangeAspect="1"/>
          </p:cNvGraphicFramePr>
          <p:nvPr/>
        </p:nvGraphicFramePr>
        <p:xfrm>
          <a:off x="1371600" y="4419600"/>
          <a:ext cx="5708650" cy="914400"/>
        </p:xfrm>
        <a:graphic>
          <a:graphicData uri="http://schemas.openxmlformats.org/presentationml/2006/ole">
            <mc:AlternateContent xmlns:mc="http://schemas.openxmlformats.org/markup-compatibility/2006">
              <mc:Choice xmlns:v="urn:schemas-microsoft-com:vml" Requires="v">
                <p:oleObj spid="_x0000_s16474" name="Equation" r:id="rId3" imgW="2616200" imgH="419100" progId="Equation.3">
                  <p:embed/>
                </p:oleObj>
              </mc:Choice>
              <mc:Fallback>
                <p:oleObj name="Equation" r:id="rId3" imgW="2616200" imgH="4191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419600"/>
                        <a:ext cx="57086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9"/>
          <p:cNvGraphicFramePr>
            <a:graphicFrameLocks noChangeAspect="1"/>
          </p:cNvGraphicFramePr>
          <p:nvPr/>
        </p:nvGraphicFramePr>
        <p:xfrm>
          <a:off x="2514600" y="5562600"/>
          <a:ext cx="3333750" cy="533400"/>
        </p:xfrm>
        <a:graphic>
          <a:graphicData uri="http://schemas.openxmlformats.org/presentationml/2006/ole">
            <mc:AlternateContent xmlns:mc="http://schemas.openxmlformats.org/markup-compatibility/2006">
              <mc:Choice xmlns:v="urn:schemas-microsoft-com:vml" Requires="v">
                <p:oleObj spid="_x0000_s16475" name="Equation" r:id="rId5" imgW="1269449" imgH="203112" progId="Equation.3">
                  <p:embed/>
                </p:oleObj>
              </mc:Choice>
              <mc:Fallback>
                <p:oleObj name="Equation" r:id="rId5" imgW="1269449" imgH="203112"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5562600"/>
                        <a:ext cx="333375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5257800" y="3810000"/>
            <a:ext cx="3733800" cy="400050"/>
          </a:xfrm>
          <a:prstGeom prst="rect">
            <a:avLst/>
          </a:prstGeom>
          <a:solidFill>
            <a:schemeClr val="accent2">
              <a:lumMod val="20000"/>
              <a:lumOff val="80000"/>
            </a:schemeClr>
          </a:solidFill>
        </p:spPr>
        <p:txBody>
          <a:bodyPr>
            <a:spAutoFit/>
          </a:bodyPr>
          <a:lstStyle/>
          <a:p>
            <a:pPr>
              <a:defRPr/>
            </a:pPr>
            <a:r>
              <a:rPr lang="en-US" sz="2000" dirty="0"/>
              <a:t>From N(0,1) table, Z</a:t>
            </a:r>
            <a:r>
              <a:rPr lang="en-US" sz="2000" baseline="-25000" dirty="0"/>
              <a:t>0.025</a:t>
            </a:r>
            <a:r>
              <a:rPr lang="en-US" sz="2000" dirty="0"/>
              <a:t> = 1.96</a:t>
            </a:r>
          </a:p>
        </p:txBody>
      </p:sp>
      <p:sp>
        <p:nvSpPr>
          <p:cNvPr id="16392" name="Slide Number Placeholder 7"/>
          <p:cNvSpPr>
            <a:spLocks noGrp="1"/>
          </p:cNvSpPr>
          <p:nvPr>
            <p:ph type="sldNum" sz="quarter" idx="12"/>
          </p:nvPr>
        </p:nvSpPr>
        <p:spPr>
          <a:noFill/>
        </p:spPr>
        <p:txBody>
          <a:bodyPr/>
          <a:lstStyle/>
          <a:p>
            <a:fld id="{F4E8A0ED-6325-42A8-B1A6-467A72A22A28}" type="slidenum">
              <a:rPr lang="en-US" smtClean="0"/>
              <a:pPr/>
              <a:t>79</a:t>
            </a:fld>
            <a:endParaRPr lang="en-US" smtClean="0"/>
          </a:p>
        </p:txBody>
      </p:sp>
      <p:sp>
        <p:nvSpPr>
          <p:cNvPr id="16393" name="Footer Placeholder 8"/>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noFill/>
        </p:spPr>
        <p:txBody>
          <a:bodyPr/>
          <a:lstStyle/>
          <a:p>
            <a:pPr eaLnBrk="1" hangingPunct="1"/>
            <a:r>
              <a:rPr lang="en-US" dirty="0" smtClean="0"/>
              <a:t>Objectives of the Experiment</a:t>
            </a:r>
          </a:p>
        </p:txBody>
      </p:sp>
      <p:sp>
        <p:nvSpPr>
          <p:cNvPr id="32773" name="Rectangle 3"/>
          <p:cNvSpPr>
            <a:spLocks noGrp="1" noChangeArrowheads="1"/>
          </p:cNvSpPr>
          <p:nvPr>
            <p:ph type="body" idx="1"/>
          </p:nvPr>
        </p:nvSpPr>
        <p:spPr>
          <a:xfrm>
            <a:off x="457200" y="1371600"/>
            <a:ext cx="8247063" cy="4114800"/>
          </a:xfrm>
        </p:spPr>
        <p:txBody>
          <a:bodyPr/>
          <a:lstStyle/>
          <a:p>
            <a:pPr eaLnBrk="1" hangingPunct="1">
              <a:spcBef>
                <a:spcPts val="600"/>
              </a:spcBef>
              <a:spcAft>
                <a:spcPts val="600"/>
              </a:spcAft>
              <a:defRPr/>
            </a:pPr>
            <a:r>
              <a:rPr lang="en-US" sz="2800" dirty="0" smtClean="0"/>
              <a:t>Determine which </a:t>
            </a:r>
            <a:r>
              <a:rPr lang="en-US" sz="2800" b="1" dirty="0" smtClean="0">
                <a:solidFill>
                  <a:schemeClr val="accent6"/>
                </a:solidFill>
              </a:rPr>
              <a:t>factors</a:t>
            </a:r>
            <a:r>
              <a:rPr lang="en-US" sz="2800" dirty="0" smtClean="0"/>
              <a:t> (independent variables) most affect the </a:t>
            </a:r>
            <a:r>
              <a:rPr lang="en-US" sz="2800" b="1" dirty="0" smtClean="0">
                <a:solidFill>
                  <a:schemeClr val="accent6"/>
                </a:solidFill>
              </a:rPr>
              <a:t>response </a:t>
            </a:r>
            <a:r>
              <a:rPr lang="en-US" sz="2800" dirty="0" smtClean="0"/>
              <a:t>(dependent variable).</a:t>
            </a:r>
          </a:p>
          <a:p>
            <a:pPr eaLnBrk="1" hangingPunct="1">
              <a:spcBef>
                <a:spcPts val="600"/>
              </a:spcBef>
              <a:spcAft>
                <a:spcPts val="600"/>
              </a:spcAft>
              <a:defRPr/>
            </a:pPr>
            <a:endParaRPr lang="en-US" sz="2800" dirty="0" smtClean="0"/>
          </a:p>
          <a:p>
            <a:pPr eaLnBrk="1" hangingPunct="1">
              <a:spcBef>
                <a:spcPts val="600"/>
              </a:spcBef>
              <a:spcAft>
                <a:spcPts val="600"/>
              </a:spcAft>
              <a:defRPr/>
            </a:pPr>
            <a:r>
              <a:rPr lang="en-US" sz="2800" dirty="0" smtClean="0"/>
              <a:t>Determine where to set the influential factors so the response is near a desired nominal value.</a:t>
            </a:r>
          </a:p>
          <a:p>
            <a:pPr eaLnBrk="1" hangingPunct="1">
              <a:spcBef>
                <a:spcPts val="600"/>
              </a:spcBef>
              <a:spcAft>
                <a:spcPts val="600"/>
              </a:spcAft>
              <a:defRPr/>
            </a:pPr>
            <a:endParaRPr lang="en-US" sz="2800" dirty="0" smtClean="0"/>
          </a:p>
          <a:p>
            <a:pPr eaLnBrk="1" hangingPunct="1">
              <a:spcBef>
                <a:spcPts val="600"/>
              </a:spcBef>
              <a:spcAft>
                <a:spcPts val="600"/>
              </a:spcAft>
              <a:defRPr/>
            </a:pPr>
            <a:r>
              <a:rPr lang="en-US" sz="2800" dirty="0" smtClean="0"/>
              <a:t>Determine where to set</a:t>
            </a:r>
            <a:r>
              <a:rPr lang="en-US" sz="2800" i="1" dirty="0" smtClean="0"/>
              <a:t> </a:t>
            </a:r>
            <a:r>
              <a:rPr lang="en-US" sz="2800" dirty="0" smtClean="0"/>
              <a:t>factors so that variation in response is minimized .</a:t>
            </a:r>
          </a:p>
          <a:p>
            <a:pPr eaLnBrk="1" hangingPunct="1">
              <a:spcBef>
                <a:spcPts val="600"/>
              </a:spcBef>
              <a:spcAft>
                <a:spcPts val="600"/>
              </a:spcAft>
              <a:defRPr/>
            </a:pPr>
            <a:endParaRPr lang="en-US" sz="2800" dirty="0" smtClean="0"/>
          </a:p>
        </p:txBody>
      </p:sp>
      <p:sp>
        <p:nvSpPr>
          <p:cNvPr id="34820" name="Slide Number Placeholder 3"/>
          <p:cNvSpPr>
            <a:spLocks noGrp="1"/>
          </p:cNvSpPr>
          <p:nvPr>
            <p:ph type="sldNum" sz="quarter" idx="12"/>
          </p:nvPr>
        </p:nvSpPr>
        <p:spPr>
          <a:noFill/>
        </p:spPr>
        <p:txBody>
          <a:bodyPr/>
          <a:lstStyle/>
          <a:p>
            <a:fld id="{C9222349-17FF-4947-B099-184C4BDCC30F}" type="slidenum">
              <a:rPr lang="en-US" smtClean="0"/>
              <a:pPr/>
              <a:t>8</a:t>
            </a:fld>
            <a:endParaRPr lang="en-US" smtClean="0"/>
          </a:p>
        </p:txBody>
      </p:sp>
      <p:sp>
        <p:nvSpPr>
          <p:cNvPr id="6" name="Footer Placeholder 4"/>
          <p:cNvSpPr>
            <a:spLocks noGrp="1"/>
          </p:cNvSpPr>
          <p:nvPr>
            <p:ph type="ftr" sz="quarter" idx="11"/>
          </p:nvPr>
        </p:nvSpPr>
        <p:spPr>
          <a:xfrm>
            <a:off x="0" y="0"/>
            <a:ext cx="3810000" cy="476250"/>
          </a:xfrm>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501" t="29555" r="62499" b="33111"/>
          <a:stretch/>
        </p:blipFill>
        <p:spPr>
          <a:xfrm>
            <a:off x="4267200" y="2941573"/>
            <a:ext cx="4603304" cy="3718053"/>
          </a:xfrm>
          <a:prstGeom prst="rect">
            <a:avLst/>
          </a:prstGeom>
        </p:spPr>
      </p:pic>
      <p:sp>
        <p:nvSpPr>
          <p:cNvPr id="101378" name="Rectangle 2"/>
          <p:cNvSpPr>
            <a:spLocks noGrp="1" noChangeArrowheads="1"/>
          </p:cNvSpPr>
          <p:nvPr>
            <p:ph type="title"/>
          </p:nvPr>
        </p:nvSpPr>
        <p:spPr>
          <a:xfrm>
            <a:off x="457200" y="-152400"/>
            <a:ext cx="8229600" cy="1143000"/>
          </a:xfrm>
        </p:spPr>
        <p:txBody>
          <a:bodyPr/>
          <a:lstStyle/>
          <a:p>
            <a:pPr eaLnBrk="1" hangingPunct="1"/>
            <a:r>
              <a:rPr lang="en-US" smtClean="0"/>
              <a:t>Simple Experiments: CI</a:t>
            </a:r>
          </a:p>
        </p:txBody>
      </p:sp>
      <p:sp>
        <p:nvSpPr>
          <p:cNvPr id="101379" name="Rectangle 3"/>
          <p:cNvSpPr>
            <a:spLocks noGrp="1" noChangeArrowheads="1"/>
          </p:cNvSpPr>
          <p:nvPr>
            <p:ph type="body" idx="1"/>
          </p:nvPr>
        </p:nvSpPr>
        <p:spPr>
          <a:xfrm>
            <a:off x="304800" y="914400"/>
            <a:ext cx="8382000" cy="4525963"/>
          </a:xfrm>
        </p:spPr>
        <p:txBody>
          <a:bodyPr/>
          <a:lstStyle/>
          <a:p>
            <a:pPr eaLnBrk="1" hangingPunct="1">
              <a:buFontTx/>
              <a:buNone/>
            </a:pPr>
            <a:r>
              <a:rPr lang="en-US" sz="2800" b="1" smtClean="0">
                <a:solidFill>
                  <a:schemeClr val="accent2"/>
                </a:solidFill>
              </a:rPr>
              <a:t>Confidence Intervals in Minitab</a:t>
            </a:r>
          </a:p>
          <a:p>
            <a:pPr eaLnBrk="1" hangingPunct="1"/>
            <a:r>
              <a:rPr lang="en-US" sz="2400" smtClean="0"/>
              <a:t>Enter data in column(s) or can enter summarized data</a:t>
            </a:r>
          </a:p>
          <a:p>
            <a:pPr eaLnBrk="1" hangingPunct="1"/>
            <a:r>
              <a:rPr lang="en-US" sz="2400" smtClean="0"/>
              <a:t>For our previous example….</a:t>
            </a:r>
          </a:p>
          <a:p>
            <a:pPr eaLnBrk="1" hangingPunct="1">
              <a:buFontTx/>
              <a:buNone/>
            </a:pPr>
            <a:r>
              <a:rPr lang="en-US" sz="2400" smtClean="0"/>
              <a:t>	&gt;Stat</a:t>
            </a:r>
          </a:p>
          <a:p>
            <a:pPr eaLnBrk="1" hangingPunct="1">
              <a:buFontTx/>
              <a:buNone/>
            </a:pPr>
            <a:r>
              <a:rPr lang="en-US" sz="2400" smtClean="0"/>
              <a:t>		&gt;Basic Statistics</a:t>
            </a:r>
          </a:p>
          <a:p>
            <a:pPr eaLnBrk="1" hangingPunct="1">
              <a:buFontTx/>
              <a:buNone/>
            </a:pPr>
            <a:r>
              <a:rPr lang="en-US" sz="2400" smtClean="0"/>
              <a:t>			&gt;1-sample Z</a:t>
            </a:r>
          </a:p>
          <a:p>
            <a:pPr eaLnBrk="1" hangingPunct="1"/>
            <a:endParaRPr lang="en-US" sz="2400" smtClean="0"/>
          </a:p>
        </p:txBody>
      </p:sp>
      <p:sp>
        <p:nvSpPr>
          <p:cNvPr id="101380" name="Picture 14"/>
          <p:cNvSpPr>
            <a:spLocks noChangeAspect="1" noChangeArrowheads="1"/>
          </p:cNvSpPr>
          <p:nvPr/>
        </p:nvSpPr>
        <p:spPr bwMode="auto">
          <a:xfrm>
            <a:off x="1143000" y="2286000"/>
            <a:ext cx="4343400" cy="3948113"/>
          </a:xfrm>
          <a:prstGeom prst="rect">
            <a:avLst/>
          </a:prstGeom>
          <a:noFill/>
          <a:ln w="9525">
            <a:noFill/>
            <a:miter lim="800000"/>
            <a:headEnd/>
            <a:tailEnd/>
          </a:ln>
        </p:spPr>
        <p:txBody>
          <a:bodyPr/>
          <a:lstStyle/>
          <a:p>
            <a:endParaRPr lang="en-US"/>
          </a:p>
        </p:txBody>
      </p:sp>
      <p:sp>
        <p:nvSpPr>
          <p:cNvPr id="26" name="Oval 25"/>
          <p:cNvSpPr/>
          <p:nvPr/>
        </p:nvSpPr>
        <p:spPr>
          <a:xfrm>
            <a:off x="5715000" y="3017773"/>
            <a:ext cx="2247900" cy="138671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Oval 26"/>
          <p:cNvSpPr/>
          <p:nvPr/>
        </p:nvSpPr>
        <p:spPr>
          <a:xfrm>
            <a:off x="7239000" y="4404487"/>
            <a:ext cx="685800" cy="381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9" name="Straight Arrow Connector 28"/>
          <p:cNvCxnSpPr/>
          <p:nvPr/>
        </p:nvCxnSpPr>
        <p:spPr>
          <a:xfrm>
            <a:off x="3886200" y="5410200"/>
            <a:ext cx="2895600" cy="289687"/>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8600" y="4614863"/>
            <a:ext cx="3962400" cy="1938337"/>
          </a:xfrm>
          <a:prstGeom prst="rect">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sz="2400" dirty="0"/>
              <a:t>Default is 95% two-sided CI</a:t>
            </a:r>
          </a:p>
          <a:p>
            <a:pPr>
              <a:defRPr/>
            </a:pPr>
            <a:r>
              <a:rPr lang="en-US" sz="2400" dirty="0"/>
              <a:t> </a:t>
            </a:r>
          </a:p>
          <a:p>
            <a:pPr>
              <a:defRPr/>
            </a:pPr>
            <a:r>
              <a:rPr lang="en-US" sz="2400" dirty="0"/>
              <a:t>‘Options’ to change confidence level and one-sided CI</a:t>
            </a:r>
          </a:p>
        </p:txBody>
      </p:sp>
      <p:sp>
        <p:nvSpPr>
          <p:cNvPr id="101386" name="Slide Number Placeholder 9"/>
          <p:cNvSpPr>
            <a:spLocks noGrp="1"/>
          </p:cNvSpPr>
          <p:nvPr>
            <p:ph type="sldNum" sz="quarter" idx="12"/>
          </p:nvPr>
        </p:nvSpPr>
        <p:spPr>
          <a:noFill/>
        </p:spPr>
        <p:txBody>
          <a:bodyPr/>
          <a:lstStyle/>
          <a:p>
            <a:fld id="{02286C47-04F7-4B7F-ACA6-176549DFBC84}" type="slidenum">
              <a:rPr lang="en-US" smtClean="0"/>
              <a:pPr/>
              <a:t>80</a:t>
            </a:fld>
            <a:endParaRPr lang="en-US" smtClean="0"/>
          </a:p>
        </p:txBody>
      </p:sp>
      <p:sp>
        <p:nvSpPr>
          <p:cNvPr id="101387" name="Footer Placeholder 10"/>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5"/>
          <p:cNvSpPr>
            <a:spLocks noChangeArrowheads="1"/>
          </p:cNvSpPr>
          <p:nvPr/>
        </p:nvSpPr>
        <p:spPr bwMode="auto">
          <a:xfrm>
            <a:off x="4038600" y="3200400"/>
            <a:ext cx="3048000" cy="11430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defRPr/>
            </a:pPr>
            <a:endParaRPr lang="en-US"/>
          </a:p>
        </p:txBody>
      </p:sp>
      <p:sp>
        <p:nvSpPr>
          <p:cNvPr id="102403" name="Rectangle 3"/>
          <p:cNvSpPr>
            <a:spLocks noGrp="1" noChangeArrowheads="1"/>
          </p:cNvSpPr>
          <p:nvPr>
            <p:ph type="body" idx="1"/>
          </p:nvPr>
        </p:nvSpPr>
        <p:spPr/>
        <p:txBody>
          <a:bodyPr/>
          <a:lstStyle/>
          <a:p>
            <a:pPr>
              <a:buFontTx/>
              <a:buNone/>
            </a:pPr>
            <a:r>
              <a:rPr lang="en-US" sz="2400" b="1" smtClean="0">
                <a:latin typeface="Courier New" pitchFamily="49" charset="0"/>
                <a:cs typeface="Courier New" pitchFamily="49" charset="0"/>
              </a:rPr>
              <a:t>One-Sample Z </a:t>
            </a:r>
          </a:p>
          <a:p>
            <a:pPr>
              <a:buFontTx/>
              <a:buNone/>
            </a:pPr>
            <a:endParaRPr lang="en-US" sz="2400" b="1" smtClean="0">
              <a:latin typeface="Courier New" pitchFamily="49" charset="0"/>
              <a:cs typeface="Courier New" pitchFamily="49" charset="0"/>
            </a:endParaRPr>
          </a:p>
          <a:p>
            <a:pPr>
              <a:buFontTx/>
              <a:buNone/>
            </a:pPr>
            <a:r>
              <a:rPr lang="en-US" sz="2400" smtClean="0">
                <a:latin typeface="Courier New" pitchFamily="49" charset="0"/>
                <a:cs typeface="Courier New" pitchFamily="49" charset="0"/>
              </a:rPr>
              <a:t>The assumed standard deviation = 100</a:t>
            </a:r>
          </a:p>
          <a:p>
            <a:pPr>
              <a:buFontTx/>
              <a:buNone/>
            </a:pPr>
            <a:endParaRPr lang="en-US" sz="2400" smtClean="0">
              <a:latin typeface="Courier New" pitchFamily="49" charset="0"/>
              <a:cs typeface="Courier New" pitchFamily="49" charset="0"/>
            </a:endParaRPr>
          </a:p>
          <a:p>
            <a:pPr>
              <a:buFontTx/>
              <a:buNone/>
            </a:pPr>
            <a:r>
              <a:rPr lang="en-US" sz="2400" smtClean="0">
                <a:latin typeface="Courier New" pitchFamily="49" charset="0"/>
                <a:cs typeface="Courier New" pitchFamily="49" charset="0"/>
              </a:rPr>
              <a:t> N   Mean  SE Mean      95% CI</a:t>
            </a:r>
          </a:p>
          <a:p>
            <a:pPr>
              <a:buFontTx/>
              <a:buNone/>
            </a:pPr>
            <a:r>
              <a:rPr lang="en-US" sz="2400" smtClean="0">
                <a:latin typeface="Courier New" pitchFamily="49" charset="0"/>
                <a:cs typeface="Courier New" pitchFamily="49" charset="0"/>
              </a:rPr>
              <a:t>50  215.0     14.1  (187.3, 242.7)</a:t>
            </a:r>
          </a:p>
        </p:txBody>
      </p:sp>
      <p:sp>
        <p:nvSpPr>
          <p:cNvPr id="102404" name="Rectangle 2"/>
          <p:cNvSpPr>
            <a:spLocks noGrp="1" noChangeArrowheads="1"/>
          </p:cNvSpPr>
          <p:nvPr>
            <p:ph type="title"/>
          </p:nvPr>
        </p:nvSpPr>
        <p:spPr/>
        <p:txBody>
          <a:bodyPr/>
          <a:lstStyle/>
          <a:p>
            <a:pPr eaLnBrk="1" hangingPunct="1"/>
            <a:r>
              <a:rPr lang="en-US" smtClean="0"/>
              <a:t>Simple Experiments: CI</a:t>
            </a:r>
          </a:p>
        </p:txBody>
      </p:sp>
      <p:sp>
        <p:nvSpPr>
          <p:cNvPr id="120839" name="Text Box 4"/>
          <p:cNvSpPr txBox="1">
            <a:spLocks noChangeArrowheads="1"/>
          </p:cNvSpPr>
          <p:nvPr/>
        </p:nvSpPr>
        <p:spPr bwMode="auto">
          <a:xfrm>
            <a:off x="1524000" y="5110163"/>
            <a:ext cx="5867400" cy="461962"/>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defRPr/>
            </a:pPr>
            <a:r>
              <a:rPr lang="en-US" sz="2400" dirty="0"/>
              <a:t>Believable that µ = 200psi?  µ =150 psi?</a:t>
            </a:r>
          </a:p>
        </p:txBody>
      </p:sp>
      <p:sp>
        <p:nvSpPr>
          <p:cNvPr id="102406" name="Slide Number Placeholder 5"/>
          <p:cNvSpPr>
            <a:spLocks noGrp="1"/>
          </p:cNvSpPr>
          <p:nvPr>
            <p:ph type="sldNum" sz="quarter" idx="12"/>
          </p:nvPr>
        </p:nvSpPr>
        <p:spPr>
          <a:noFill/>
        </p:spPr>
        <p:txBody>
          <a:bodyPr/>
          <a:lstStyle/>
          <a:p>
            <a:fld id="{93324E57-E146-475E-98C4-D09229F95C5F}" type="slidenum">
              <a:rPr lang="en-US" smtClean="0"/>
              <a:pPr/>
              <a:t>81</a:t>
            </a:fld>
            <a:endParaRPr lang="en-US" smtClean="0"/>
          </a:p>
        </p:txBody>
      </p:sp>
      <p:sp>
        <p:nvSpPr>
          <p:cNvPr id="102407"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smtClean="0"/>
              <a:t>CI and Hypothesis Testing</a:t>
            </a:r>
          </a:p>
        </p:txBody>
      </p:sp>
      <p:sp>
        <p:nvSpPr>
          <p:cNvPr id="103427" name="Rectangle 3"/>
          <p:cNvSpPr>
            <a:spLocks noGrp="1" noChangeArrowheads="1"/>
          </p:cNvSpPr>
          <p:nvPr>
            <p:ph type="body" idx="1"/>
          </p:nvPr>
        </p:nvSpPr>
        <p:spPr>
          <a:xfrm>
            <a:off x="304800" y="1371600"/>
            <a:ext cx="8382000" cy="4953000"/>
          </a:xfrm>
        </p:spPr>
        <p:txBody>
          <a:bodyPr/>
          <a:lstStyle/>
          <a:p>
            <a:pPr eaLnBrk="1" hangingPunct="1">
              <a:spcBef>
                <a:spcPts val="600"/>
              </a:spcBef>
              <a:spcAft>
                <a:spcPts val="600"/>
              </a:spcAft>
            </a:pPr>
            <a:r>
              <a:rPr lang="en-US" sz="2400" smtClean="0"/>
              <a:t>Both CI and Hypothesis testing are used to make a statistical inference</a:t>
            </a:r>
          </a:p>
          <a:p>
            <a:pPr lvl="1" eaLnBrk="1" hangingPunct="1">
              <a:spcBef>
                <a:spcPts val="600"/>
              </a:spcBef>
              <a:spcAft>
                <a:spcPts val="600"/>
              </a:spcAft>
            </a:pPr>
            <a:r>
              <a:rPr lang="en-US" sz="2000" smtClean="0"/>
              <a:t>Use sample statistic to ‘guess’ population parameter</a:t>
            </a:r>
          </a:p>
          <a:p>
            <a:pPr eaLnBrk="1" hangingPunct="1">
              <a:spcBef>
                <a:spcPts val="600"/>
              </a:spcBef>
              <a:spcAft>
                <a:spcPts val="600"/>
              </a:spcAft>
            </a:pPr>
            <a:r>
              <a:rPr lang="en-US" sz="2400" smtClean="0"/>
              <a:t>In CI we formed an interval around sample statistic and used the interval to answer questions</a:t>
            </a:r>
          </a:p>
          <a:p>
            <a:pPr lvl="1" eaLnBrk="1" hangingPunct="1">
              <a:spcBef>
                <a:spcPts val="600"/>
              </a:spcBef>
              <a:spcAft>
                <a:spcPts val="600"/>
              </a:spcAft>
            </a:pPr>
            <a:r>
              <a:rPr lang="en-US" sz="2000" smtClean="0"/>
              <a:t>Believable that </a:t>
            </a:r>
            <a:r>
              <a:rPr lang="el-GR" sz="2000" smtClean="0">
                <a:cs typeface="Times New Roman" pitchFamily="18" charset="0"/>
              </a:rPr>
              <a:t>μ</a:t>
            </a:r>
            <a:r>
              <a:rPr lang="en-US" sz="2000" smtClean="0">
                <a:cs typeface="Times New Roman" pitchFamily="18" charset="0"/>
              </a:rPr>
              <a:t>=12? Believable that </a:t>
            </a:r>
            <a:r>
              <a:rPr lang="el-GR" sz="2000" smtClean="0">
                <a:cs typeface="Times New Roman" pitchFamily="18" charset="0"/>
              </a:rPr>
              <a:t>σ</a:t>
            </a:r>
            <a:r>
              <a:rPr lang="en-US" sz="2000" smtClean="0">
                <a:cs typeface="Times New Roman" pitchFamily="18" charset="0"/>
              </a:rPr>
              <a:t>&lt;3.2?</a:t>
            </a:r>
          </a:p>
          <a:p>
            <a:pPr eaLnBrk="1" hangingPunct="1">
              <a:spcBef>
                <a:spcPts val="600"/>
              </a:spcBef>
              <a:spcAft>
                <a:spcPts val="600"/>
              </a:spcAft>
            </a:pPr>
            <a:r>
              <a:rPr lang="en-US" sz="2400" smtClean="0">
                <a:cs typeface="Times New Roman" pitchFamily="18" charset="0"/>
              </a:rPr>
              <a:t>In hypothesis testing we are making a statement about the population parameter then using the sample statistic to decide whether the statement is believable or not</a:t>
            </a:r>
            <a:endParaRPr lang="el-GR" sz="2400" smtClean="0">
              <a:cs typeface="Times New Roman" pitchFamily="18" charset="0"/>
            </a:endParaRPr>
          </a:p>
        </p:txBody>
      </p:sp>
      <p:sp>
        <p:nvSpPr>
          <p:cNvPr id="103428" name="Slide Number Placeholder 3"/>
          <p:cNvSpPr>
            <a:spLocks noGrp="1"/>
          </p:cNvSpPr>
          <p:nvPr>
            <p:ph type="sldNum" sz="quarter" idx="12"/>
          </p:nvPr>
        </p:nvSpPr>
        <p:spPr>
          <a:noFill/>
        </p:spPr>
        <p:txBody>
          <a:bodyPr/>
          <a:lstStyle/>
          <a:p>
            <a:fld id="{47C8B7CF-7D50-4A5E-9A75-AADFC3BFB6CB}" type="slidenum">
              <a:rPr lang="en-US" smtClean="0"/>
              <a:pPr/>
              <a:t>82</a:t>
            </a:fld>
            <a:endParaRPr lang="en-US" smtClean="0"/>
          </a:p>
        </p:txBody>
      </p:sp>
      <p:sp>
        <p:nvSpPr>
          <p:cNvPr id="10342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85800" y="-152400"/>
            <a:ext cx="7772400" cy="1143000"/>
          </a:xfrm>
        </p:spPr>
        <p:txBody>
          <a:bodyPr/>
          <a:lstStyle/>
          <a:p>
            <a:pPr eaLnBrk="1" hangingPunct="1"/>
            <a:r>
              <a:rPr lang="en-US" smtClean="0"/>
              <a:t>Hypothesis Testing</a:t>
            </a:r>
          </a:p>
        </p:txBody>
      </p:sp>
      <p:sp>
        <p:nvSpPr>
          <p:cNvPr id="100355" name="Rectangle 3"/>
          <p:cNvSpPr>
            <a:spLocks noGrp="1" noChangeArrowheads="1"/>
          </p:cNvSpPr>
          <p:nvPr>
            <p:ph type="body" idx="1"/>
          </p:nvPr>
        </p:nvSpPr>
        <p:spPr>
          <a:xfrm>
            <a:off x="76200" y="762000"/>
            <a:ext cx="8915400" cy="6019800"/>
          </a:xfrm>
        </p:spPr>
        <p:txBody>
          <a:bodyPr/>
          <a:lstStyle/>
          <a:p>
            <a:pPr eaLnBrk="1" hangingPunct="1">
              <a:spcBef>
                <a:spcPts val="1200"/>
              </a:spcBef>
              <a:spcAft>
                <a:spcPts val="0"/>
              </a:spcAft>
              <a:defRPr/>
            </a:pPr>
            <a:r>
              <a:rPr lang="en-US" sz="2400" dirty="0" smtClean="0"/>
              <a:t>Now we’ll learn how to accept or reject a statement or </a:t>
            </a:r>
            <a:r>
              <a:rPr lang="en-US" sz="2400" b="1" dirty="0" smtClean="0">
                <a:solidFill>
                  <a:schemeClr val="accent6"/>
                </a:solidFill>
              </a:rPr>
              <a:t>hypothesis</a:t>
            </a:r>
            <a:r>
              <a:rPr lang="en-US" sz="2400" dirty="0" smtClean="0"/>
              <a:t> about an </a:t>
            </a:r>
            <a:r>
              <a:rPr lang="en-US" sz="2400" u="sng" dirty="0" smtClean="0"/>
              <a:t>unknown</a:t>
            </a:r>
            <a:r>
              <a:rPr lang="en-US" sz="2400" dirty="0" smtClean="0"/>
              <a:t> population parameter (</a:t>
            </a:r>
            <a:r>
              <a:rPr lang="el-GR" sz="2400" dirty="0" smtClean="0"/>
              <a:t>μ</a:t>
            </a:r>
            <a:r>
              <a:rPr lang="en-US" sz="2400" dirty="0" smtClean="0"/>
              <a:t>, </a:t>
            </a:r>
            <a:r>
              <a:rPr lang="el-GR" sz="2400" dirty="0" smtClean="0"/>
              <a:t>σ</a:t>
            </a:r>
            <a:r>
              <a:rPr lang="en-US" sz="2400" baseline="30000" dirty="0" smtClean="0"/>
              <a:t>2</a:t>
            </a:r>
            <a:r>
              <a:rPr lang="en-US" sz="2400" dirty="0" smtClean="0"/>
              <a:t>)</a:t>
            </a:r>
          </a:p>
          <a:p>
            <a:pPr eaLnBrk="1" hangingPunct="1">
              <a:spcBef>
                <a:spcPts val="1200"/>
              </a:spcBef>
              <a:spcAft>
                <a:spcPts val="0"/>
              </a:spcAft>
              <a:defRPr/>
            </a:pPr>
            <a:endParaRPr lang="en-US" sz="2400" dirty="0" smtClean="0"/>
          </a:p>
          <a:p>
            <a:pPr eaLnBrk="1" hangingPunct="1">
              <a:spcBef>
                <a:spcPts val="1200"/>
              </a:spcBef>
              <a:spcAft>
                <a:spcPts val="0"/>
              </a:spcAft>
              <a:defRPr/>
            </a:pPr>
            <a:r>
              <a:rPr lang="en-US" sz="2400" dirty="0" smtClean="0"/>
              <a:t>Make statement, called </a:t>
            </a:r>
            <a:r>
              <a:rPr lang="en-US" sz="2400" b="1" dirty="0" smtClean="0">
                <a:solidFill>
                  <a:schemeClr val="accent6"/>
                </a:solidFill>
              </a:rPr>
              <a:t>Null Hypothesis, H</a:t>
            </a:r>
            <a:r>
              <a:rPr lang="en-US" sz="2400" b="1" baseline="-25000" dirty="0" smtClean="0">
                <a:solidFill>
                  <a:schemeClr val="accent6"/>
                </a:solidFill>
              </a:rPr>
              <a:t>0</a:t>
            </a:r>
            <a:r>
              <a:rPr lang="en-US" sz="2400" b="1" dirty="0" smtClean="0">
                <a:solidFill>
                  <a:schemeClr val="accent6"/>
                </a:solidFill>
              </a:rPr>
              <a:t>, </a:t>
            </a:r>
            <a:r>
              <a:rPr lang="en-US" sz="2400" dirty="0" smtClean="0"/>
              <a:t>about </a:t>
            </a:r>
            <a:r>
              <a:rPr lang="en-US" sz="2400" b="1" dirty="0" smtClean="0">
                <a:solidFill>
                  <a:schemeClr val="accent6"/>
                </a:solidFill>
              </a:rPr>
              <a:t>population parameter</a:t>
            </a:r>
            <a:r>
              <a:rPr lang="en-US" sz="2400" dirty="0" smtClean="0"/>
              <a:t>,</a:t>
            </a:r>
            <a:r>
              <a:rPr lang="el-GR" sz="2400" dirty="0" smtClean="0"/>
              <a:t>θ</a:t>
            </a:r>
            <a:endParaRPr lang="en-US" sz="2400" dirty="0" smtClean="0"/>
          </a:p>
          <a:p>
            <a:pPr lvl="1" eaLnBrk="1" hangingPunct="1">
              <a:spcBef>
                <a:spcPts val="1200"/>
              </a:spcBef>
              <a:spcAft>
                <a:spcPts val="0"/>
              </a:spcAft>
              <a:buFont typeface="Arial" pitchFamily="34" charset="0"/>
              <a:buChar char="•"/>
              <a:defRPr/>
            </a:pPr>
            <a:r>
              <a:rPr lang="en-US" sz="2400" dirty="0" smtClean="0"/>
              <a:t>Examples:    H</a:t>
            </a:r>
            <a:r>
              <a:rPr lang="en-US" sz="2400" baseline="-25000" dirty="0" smtClean="0"/>
              <a:t>0</a:t>
            </a:r>
            <a:r>
              <a:rPr lang="en-US" sz="2400" dirty="0" smtClean="0"/>
              <a:t>: </a:t>
            </a:r>
            <a:r>
              <a:rPr lang="el-GR" sz="2400" dirty="0" smtClean="0"/>
              <a:t>μ</a:t>
            </a:r>
            <a:r>
              <a:rPr lang="en-US" sz="2400" dirty="0" smtClean="0"/>
              <a:t> = 27.0   	H</a:t>
            </a:r>
            <a:r>
              <a:rPr lang="en-US" sz="2400" baseline="-25000" dirty="0" smtClean="0"/>
              <a:t>0</a:t>
            </a:r>
            <a:r>
              <a:rPr lang="en-US" sz="2400" dirty="0" smtClean="0"/>
              <a:t>: </a:t>
            </a:r>
            <a:r>
              <a:rPr lang="el-GR" sz="2400" dirty="0" smtClean="0"/>
              <a:t>σ</a:t>
            </a:r>
            <a:r>
              <a:rPr lang="en-US" sz="2400" dirty="0" smtClean="0"/>
              <a:t> </a:t>
            </a:r>
            <a:r>
              <a:rPr lang="el-GR" sz="2400" dirty="0" smtClean="0"/>
              <a:t>≤</a:t>
            </a:r>
            <a:r>
              <a:rPr lang="en-US" sz="2400" dirty="0" smtClean="0"/>
              <a:t> 3.27</a:t>
            </a:r>
          </a:p>
          <a:p>
            <a:pPr eaLnBrk="1" hangingPunct="1">
              <a:spcBef>
                <a:spcPts val="1200"/>
              </a:spcBef>
              <a:spcAft>
                <a:spcPts val="0"/>
              </a:spcAft>
              <a:defRPr/>
            </a:pPr>
            <a:r>
              <a:rPr lang="en-US" sz="2400" dirty="0" smtClean="0"/>
              <a:t>Actually make 2 contradictory statements about population parameter,</a:t>
            </a:r>
            <a:r>
              <a:rPr lang="el-GR" sz="2400" dirty="0" smtClean="0"/>
              <a:t>θ</a:t>
            </a:r>
            <a:endParaRPr lang="en-US" sz="2400" dirty="0" smtClean="0"/>
          </a:p>
          <a:p>
            <a:pPr marL="742950" lvl="2" indent="-342900" eaLnBrk="1" hangingPunct="1">
              <a:spcBef>
                <a:spcPts val="1200"/>
              </a:spcBef>
              <a:spcAft>
                <a:spcPts val="0"/>
              </a:spcAft>
              <a:tabLst>
                <a:tab pos="4852988" algn="l"/>
              </a:tabLst>
              <a:defRPr/>
            </a:pPr>
            <a:r>
              <a:rPr lang="en-US" b="1" dirty="0">
                <a:solidFill>
                  <a:schemeClr val="accent6"/>
                </a:solidFill>
              </a:rPr>
              <a:t>Null Hypothesis, </a:t>
            </a:r>
            <a:r>
              <a:rPr lang="en-US" b="1" dirty="0" smtClean="0">
                <a:solidFill>
                  <a:schemeClr val="accent6"/>
                </a:solidFill>
              </a:rPr>
              <a:t>H</a:t>
            </a:r>
            <a:r>
              <a:rPr lang="en-US" b="1" baseline="-25000" dirty="0" smtClean="0">
                <a:solidFill>
                  <a:schemeClr val="accent6"/>
                </a:solidFill>
              </a:rPr>
              <a:t>0</a:t>
            </a:r>
            <a:r>
              <a:rPr lang="en-US" b="1" dirty="0" smtClean="0"/>
              <a:t>  </a:t>
            </a:r>
            <a:r>
              <a:rPr lang="en-US" dirty="0" smtClean="0"/>
              <a:t>versus </a:t>
            </a:r>
            <a:r>
              <a:rPr lang="en-US" b="1" dirty="0" smtClean="0">
                <a:solidFill>
                  <a:schemeClr val="accent6"/>
                </a:solidFill>
              </a:rPr>
              <a:t>Alternative </a:t>
            </a:r>
            <a:r>
              <a:rPr lang="en-US" b="1" dirty="0">
                <a:solidFill>
                  <a:schemeClr val="accent6"/>
                </a:solidFill>
              </a:rPr>
              <a:t>Hypothesis, </a:t>
            </a:r>
            <a:r>
              <a:rPr lang="en-US" b="1" dirty="0" smtClean="0">
                <a:solidFill>
                  <a:schemeClr val="accent6"/>
                </a:solidFill>
              </a:rPr>
              <a:t>H</a:t>
            </a:r>
            <a:r>
              <a:rPr lang="en-US" b="1" baseline="-25000" dirty="0" smtClean="0">
                <a:solidFill>
                  <a:schemeClr val="accent6"/>
                </a:solidFill>
              </a:rPr>
              <a:t>1 </a:t>
            </a:r>
          </a:p>
          <a:p>
            <a:pPr marL="742950" lvl="2" indent="-342900" eaLnBrk="1" hangingPunct="1">
              <a:spcBef>
                <a:spcPts val="1200"/>
              </a:spcBef>
              <a:spcAft>
                <a:spcPts val="0"/>
              </a:spcAft>
              <a:tabLst>
                <a:tab pos="3079750" algn="l"/>
                <a:tab pos="4851400" algn="l"/>
                <a:tab pos="6288088" algn="l"/>
              </a:tabLst>
              <a:defRPr/>
            </a:pPr>
            <a:r>
              <a:rPr lang="en-US" dirty="0" smtClean="0"/>
              <a:t>Two-sided test: 	H</a:t>
            </a:r>
            <a:r>
              <a:rPr lang="en-US" baseline="-25000" dirty="0" smtClean="0"/>
              <a:t>0</a:t>
            </a:r>
            <a:r>
              <a:rPr lang="en-US" dirty="0"/>
              <a:t>: </a:t>
            </a:r>
            <a:r>
              <a:rPr lang="el-GR" dirty="0" smtClean="0"/>
              <a:t>θ</a:t>
            </a:r>
            <a:r>
              <a:rPr lang="en-US" dirty="0" smtClean="0"/>
              <a:t> </a:t>
            </a:r>
            <a:r>
              <a:rPr lang="en-US" dirty="0"/>
              <a:t>= </a:t>
            </a:r>
            <a:r>
              <a:rPr lang="el-GR" dirty="0" smtClean="0">
                <a:cs typeface="Arial"/>
              </a:rPr>
              <a:t>θ</a:t>
            </a:r>
            <a:r>
              <a:rPr lang="en-US" baseline="-25000" dirty="0" smtClean="0">
                <a:cs typeface="Arial"/>
              </a:rPr>
              <a:t>0  	</a:t>
            </a:r>
            <a:r>
              <a:rPr lang="en-US" dirty="0" smtClean="0">
                <a:cs typeface="Arial"/>
              </a:rPr>
              <a:t>versus  	</a:t>
            </a:r>
            <a:r>
              <a:rPr lang="en-US" dirty="0" smtClean="0"/>
              <a:t>H</a:t>
            </a:r>
            <a:r>
              <a:rPr lang="en-US" baseline="-25000" dirty="0" smtClean="0"/>
              <a:t>1</a:t>
            </a:r>
            <a:r>
              <a:rPr lang="en-US" dirty="0"/>
              <a:t>: </a:t>
            </a:r>
            <a:r>
              <a:rPr lang="el-GR" dirty="0" smtClean="0"/>
              <a:t>θ</a:t>
            </a:r>
            <a:r>
              <a:rPr lang="en-US" dirty="0" smtClean="0"/>
              <a:t> </a:t>
            </a:r>
            <a:r>
              <a:rPr lang="el-GR" dirty="0"/>
              <a:t>≠</a:t>
            </a:r>
            <a:r>
              <a:rPr lang="en-US" dirty="0"/>
              <a:t> </a:t>
            </a:r>
            <a:r>
              <a:rPr lang="el-GR" dirty="0" smtClean="0">
                <a:cs typeface="Arial"/>
              </a:rPr>
              <a:t>θ</a:t>
            </a:r>
            <a:r>
              <a:rPr lang="en-US" baseline="-25000" dirty="0" smtClean="0">
                <a:cs typeface="Arial"/>
              </a:rPr>
              <a:t>0</a:t>
            </a:r>
            <a:endParaRPr lang="en-US" dirty="0"/>
          </a:p>
          <a:p>
            <a:pPr marL="742950" lvl="2" indent="-342900" eaLnBrk="1" hangingPunct="1">
              <a:spcBef>
                <a:spcPts val="1200"/>
              </a:spcBef>
              <a:spcAft>
                <a:spcPts val="0"/>
              </a:spcAft>
              <a:tabLst>
                <a:tab pos="3079750" algn="l"/>
                <a:tab pos="4851400" algn="l"/>
                <a:tab pos="6288088" algn="l"/>
              </a:tabLst>
              <a:defRPr/>
            </a:pPr>
            <a:r>
              <a:rPr lang="en-US" dirty="0" smtClean="0"/>
              <a:t>One-sided tests: 	H</a:t>
            </a:r>
            <a:r>
              <a:rPr lang="en-US" baseline="-25000" dirty="0" smtClean="0"/>
              <a:t>0</a:t>
            </a:r>
            <a:r>
              <a:rPr lang="en-US" dirty="0"/>
              <a:t>: </a:t>
            </a:r>
            <a:r>
              <a:rPr lang="el-GR" dirty="0"/>
              <a:t>θ</a:t>
            </a:r>
            <a:r>
              <a:rPr lang="en-US" dirty="0"/>
              <a:t> </a:t>
            </a:r>
            <a:r>
              <a:rPr lang="en-US" dirty="0" smtClean="0"/>
              <a:t>≤ </a:t>
            </a:r>
            <a:r>
              <a:rPr lang="el-GR" dirty="0">
                <a:cs typeface="Arial"/>
              </a:rPr>
              <a:t>θ</a:t>
            </a:r>
            <a:r>
              <a:rPr lang="en-US" baseline="-25000" dirty="0">
                <a:cs typeface="Arial"/>
              </a:rPr>
              <a:t>0  	</a:t>
            </a:r>
            <a:r>
              <a:rPr lang="en-US" dirty="0">
                <a:cs typeface="Arial"/>
              </a:rPr>
              <a:t>versus  	</a:t>
            </a:r>
            <a:r>
              <a:rPr lang="en-US" dirty="0"/>
              <a:t>H</a:t>
            </a:r>
            <a:r>
              <a:rPr lang="en-US" baseline="-25000" dirty="0"/>
              <a:t>1</a:t>
            </a:r>
            <a:r>
              <a:rPr lang="en-US" dirty="0"/>
              <a:t>: </a:t>
            </a:r>
            <a:r>
              <a:rPr lang="el-GR" dirty="0"/>
              <a:t>θ</a:t>
            </a:r>
            <a:r>
              <a:rPr lang="en-US" dirty="0"/>
              <a:t> </a:t>
            </a:r>
            <a:r>
              <a:rPr lang="en-US" dirty="0" smtClean="0"/>
              <a:t>&gt; </a:t>
            </a:r>
            <a:r>
              <a:rPr lang="el-GR" dirty="0">
                <a:cs typeface="Arial"/>
              </a:rPr>
              <a:t>θ</a:t>
            </a:r>
            <a:r>
              <a:rPr lang="en-US" baseline="-25000" dirty="0">
                <a:cs typeface="Arial"/>
              </a:rPr>
              <a:t>0</a:t>
            </a:r>
            <a:endParaRPr lang="en-US" dirty="0"/>
          </a:p>
          <a:p>
            <a:pPr marL="400050" lvl="2" indent="0" eaLnBrk="1" hangingPunct="1">
              <a:spcBef>
                <a:spcPts val="1200"/>
              </a:spcBef>
              <a:spcAft>
                <a:spcPts val="0"/>
              </a:spcAft>
              <a:buFontTx/>
              <a:buNone/>
              <a:tabLst>
                <a:tab pos="3079750" algn="l"/>
                <a:tab pos="4851400" algn="l"/>
                <a:tab pos="6288088" algn="l"/>
              </a:tabLst>
              <a:defRPr/>
            </a:pPr>
            <a:r>
              <a:rPr lang="en-US" dirty="0" smtClean="0"/>
              <a:t>	H</a:t>
            </a:r>
            <a:r>
              <a:rPr lang="en-US" baseline="-25000" dirty="0" smtClean="0"/>
              <a:t>0</a:t>
            </a:r>
            <a:r>
              <a:rPr lang="en-US" dirty="0"/>
              <a:t>: </a:t>
            </a:r>
            <a:r>
              <a:rPr lang="el-GR" dirty="0"/>
              <a:t>θ</a:t>
            </a:r>
            <a:r>
              <a:rPr lang="en-US" dirty="0"/>
              <a:t> </a:t>
            </a:r>
            <a:r>
              <a:rPr lang="en-US" dirty="0" smtClean="0"/>
              <a:t>≥ </a:t>
            </a:r>
            <a:r>
              <a:rPr lang="el-GR" dirty="0">
                <a:cs typeface="Arial"/>
              </a:rPr>
              <a:t>θ</a:t>
            </a:r>
            <a:r>
              <a:rPr lang="en-US" baseline="-25000" dirty="0">
                <a:cs typeface="Arial"/>
              </a:rPr>
              <a:t>0  	</a:t>
            </a:r>
            <a:r>
              <a:rPr lang="en-US" dirty="0">
                <a:cs typeface="Arial"/>
              </a:rPr>
              <a:t>versus  	</a:t>
            </a:r>
            <a:r>
              <a:rPr lang="en-US" dirty="0"/>
              <a:t>H</a:t>
            </a:r>
            <a:r>
              <a:rPr lang="en-US" baseline="-25000" dirty="0"/>
              <a:t>1</a:t>
            </a:r>
            <a:r>
              <a:rPr lang="en-US" dirty="0"/>
              <a:t>: </a:t>
            </a:r>
            <a:r>
              <a:rPr lang="el-GR" dirty="0"/>
              <a:t>θ</a:t>
            </a:r>
            <a:r>
              <a:rPr lang="en-US" dirty="0"/>
              <a:t> </a:t>
            </a:r>
            <a:r>
              <a:rPr lang="en-US" dirty="0" smtClean="0"/>
              <a:t>&lt; </a:t>
            </a:r>
            <a:r>
              <a:rPr lang="el-GR" dirty="0">
                <a:cs typeface="Arial"/>
              </a:rPr>
              <a:t>θ</a:t>
            </a:r>
            <a:r>
              <a:rPr lang="en-US" baseline="-25000" dirty="0" smtClean="0">
                <a:cs typeface="Arial"/>
              </a:rPr>
              <a:t>0</a:t>
            </a:r>
            <a:endParaRPr lang="en-US" dirty="0"/>
          </a:p>
        </p:txBody>
      </p:sp>
      <p:sp>
        <p:nvSpPr>
          <p:cNvPr id="5" name="TextBox 4"/>
          <p:cNvSpPr txBox="1"/>
          <p:nvPr/>
        </p:nvSpPr>
        <p:spPr>
          <a:xfrm>
            <a:off x="0" y="1752600"/>
            <a:ext cx="9144000" cy="400050"/>
          </a:xfrm>
          <a:prstGeom prst="rect">
            <a:avLst/>
          </a:prstGeom>
          <a:solidFill>
            <a:schemeClr val="accent5">
              <a:lumMod val="90000"/>
            </a:schemeClr>
          </a:solidFill>
          <a:ln>
            <a:solidFill>
              <a:schemeClr val="accent5">
                <a:lumMod val="40000"/>
                <a:lumOff val="60000"/>
              </a:schemeClr>
            </a:solidFill>
          </a:ln>
        </p:spPr>
        <p:txBody>
          <a:bodyPr>
            <a:spAutoFit/>
          </a:bodyPr>
          <a:lstStyle/>
          <a:p>
            <a:pPr algn="ctr">
              <a:defRPr/>
            </a:pPr>
            <a:r>
              <a:rPr lang="en-US" sz="2000" dirty="0"/>
              <a:t>A </a:t>
            </a:r>
            <a:r>
              <a:rPr lang="en-US" sz="2000" b="1" dirty="0">
                <a:solidFill>
                  <a:schemeClr val="accent2"/>
                </a:solidFill>
              </a:rPr>
              <a:t>Statistical Hypothesis </a:t>
            </a:r>
            <a:r>
              <a:rPr lang="en-US" sz="2000" dirty="0"/>
              <a:t>is a statement about a population parameter</a:t>
            </a:r>
          </a:p>
        </p:txBody>
      </p:sp>
      <p:sp>
        <p:nvSpPr>
          <p:cNvPr id="104453" name="Slide Number Placeholder 5"/>
          <p:cNvSpPr>
            <a:spLocks noGrp="1"/>
          </p:cNvSpPr>
          <p:nvPr>
            <p:ph type="sldNum" sz="quarter" idx="12"/>
          </p:nvPr>
        </p:nvSpPr>
        <p:spPr>
          <a:noFill/>
        </p:spPr>
        <p:txBody>
          <a:bodyPr/>
          <a:lstStyle/>
          <a:p>
            <a:fld id="{0F503F28-4C6B-413F-8D52-4697D79305CE}" type="slidenum">
              <a:rPr lang="en-US" smtClean="0"/>
              <a:pPr/>
              <a:t>83</a:t>
            </a:fld>
            <a:endParaRPr lang="en-US" smtClean="0"/>
          </a:p>
        </p:txBody>
      </p:sp>
      <p:sp>
        <p:nvSpPr>
          <p:cNvPr id="104454" name="Footer Placeholder 6"/>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5486400"/>
            <a:ext cx="9144000" cy="1219200"/>
          </a:xfrm>
          <a:prstGeom prst="rect">
            <a:avLst/>
          </a:prstGeom>
          <a:solidFill>
            <a:schemeClr val="accent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5" name="Straight Arrow Connector 14"/>
          <p:cNvCxnSpPr/>
          <p:nvPr/>
        </p:nvCxnSpPr>
        <p:spPr>
          <a:xfrm flipV="1">
            <a:off x="1447800" y="4114800"/>
            <a:ext cx="1295400" cy="45720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5476" name="Rectangle 2"/>
          <p:cNvSpPr>
            <a:spLocks noGrp="1" noChangeArrowheads="1"/>
          </p:cNvSpPr>
          <p:nvPr>
            <p:ph type="title"/>
          </p:nvPr>
        </p:nvSpPr>
        <p:spPr>
          <a:xfrm>
            <a:off x="457200" y="-76200"/>
            <a:ext cx="8229600" cy="1143000"/>
          </a:xfrm>
        </p:spPr>
        <p:txBody>
          <a:bodyPr/>
          <a:lstStyle/>
          <a:p>
            <a:pPr eaLnBrk="1" hangingPunct="1"/>
            <a:r>
              <a:rPr lang="en-US" smtClean="0"/>
              <a:t>Hypothesis Testing</a:t>
            </a:r>
          </a:p>
        </p:txBody>
      </p:sp>
      <p:sp>
        <p:nvSpPr>
          <p:cNvPr id="100355" name="Rectangle 3"/>
          <p:cNvSpPr>
            <a:spLocks noGrp="1" noChangeArrowheads="1"/>
          </p:cNvSpPr>
          <p:nvPr>
            <p:ph type="body" idx="1"/>
          </p:nvPr>
        </p:nvSpPr>
        <p:spPr>
          <a:xfrm>
            <a:off x="0" y="1143000"/>
            <a:ext cx="9144000" cy="5486400"/>
          </a:xfrm>
        </p:spPr>
        <p:txBody>
          <a:bodyPr/>
          <a:lstStyle/>
          <a:p>
            <a:pPr>
              <a:defRPr/>
            </a:pPr>
            <a:r>
              <a:rPr lang="en-US" sz="2400" dirty="0" smtClean="0"/>
              <a:t>Then use </a:t>
            </a:r>
            <a:r>
              <a:rPr lang="en-US" sz="2400" dirty="0"/>
              <a:t>sample statistic (e.g. X, </a:t>
            </a:r>
            <a:r>
              <a:rPr lang="en-US" sz="2400" dirty="0" smtClean="0"/>
              <a:t>S</a:t>
            </a:r>
            <a:r>
              <a:rPr lang="en-US" sz="2400" baseline="30000" dirty="0" smtClean="0"/>
              <a:t>2</a:t>
            </a:r>
            <a:r>
              <a:rPr lang="en-US" sz="2400" dirty="0" smtClean="0"/>
              <a:t>) </a:t>
            </a:r>
            <a:r>
              <a:rPr lang="en-US" sz="2400" dirty="0"/>
              <a:t>to decide </a:t>
            </a:r>
            <a:r>
              <a:rPr lang="en-US" sz="2400" dirty="0" smtClean="0"/>
              <a:t>if </a:t>
            </a:r>
            <a:r>
              <a:rPr lang="en-US" sz="2400" dirty="0"/>
              <a:t>H</a:t>
            </a:r>
            <a:r>
              <a:rPr lang="en-US" sz="2400" baseline="-25000" dirty="0"/>
              <a:t>0</a:t>
            </a:r>
            <a:r>
              <a:rPr lang="en-US" sz="2400" dirty="0"/>
              <a:t> </a:t>
            </a:r>
            <a:r>
              <a:rPr lang="en-US" sz="2400" dirty="0" smtClean="0"/>
              <a:t>is believable</a:t>
            </a:r>
          </a:p>
          <a:p>
            <a:pPr marL="857250" indent="0">
              <a:spcBef>
                <a:spcPts val="2400"/>
              </a:spcBef>
              <a:buFontTx/>
              <a:buNone/>
              <a:tabLst>
                <a:tab pos="2117725" algn="l"/>
              </a:tabLst>
              <a:defRPr/>
            </a:pPr>
            <a:r>
              <a:rPr lang="en-US" sz="2000" dirty="0" smtClean="0"/>
              <a:t>Example:	H</a:t>
            </a:r>
            <a:r>
              <a:rPr lang="en-US" sz="2000" baseline="-25000" dirty="0" smtClean="0"/>
              <a:t>0</a:t>
            </a:r>
            <a:r>
              <a:rPr lang="en-US" sz="2000" dirty="0"/>
              <a:t>: </a:t>
            </a:r>
            <a:r>
              <a:rPr lang="el-GR" sz="2000" dirty="0"/>
              <a:t>μ</a:t>
            </a:r>
            <a:r>
              <a:rPr lang="en-US" sz="2000" dirty="0"/>
              <a:t> = 27.0 cm</a:t>
            </a:r>
          </a:p>
          <a:p>
            <a:pPr marL="857250" lvl="3" indent="0">
              <a:buFontTx/>
              <a:buNone/>
              <a:tabLst>
                <a:tab pos="2117725" algn="l"/>
              </a:tabLst>
              <a:defRPr/>
            </a:pPr>
            <a:r>
              <a:rPr lang="en-US" dirty="0"/>
              <a:t>	</a:t>
            </a:r>
            <a:r>
              <a:rPr lang="en-US" dirty="0" smtClean="0"/>
              <a:t>H</a:t>
            </a:r>
            <a:r>
              <a:rPr lang="en-US" baseline="-25000" dirty="0" smtClean="0"/>
              <a:t>1</a:t>
            </a:r>
            <a:r>
              <a:rPr lang="en-US" dirty="0"/>
              <a:t>: </a:t>
            </a:r>
            <a:r>
              <a:rPr lang="el-GR" dirty="0"/>
              <a:t>μ</a:t>
            </a:r>
            <a:r>
              <a:rPr lang="en-US" dirty="0"/>
              <a:t> </a:t>
            </a:r>
            <a:r>
              <a:rPr lang="el-GR" dirty="0"/>
              <a:t>≠</a:t>
            </a:r>
            <a:r>
              <a:rPr lang="en-US" dirty="0"/>
              <a:t> 27.0 cm</a:t>
            </a:r>
          </a:p>
          <a:p>
            <a:pPr marL="857250" lvl="2" indent="0">
              <a:spcBef>
                <a:spcPts val="2400"/>
              </a:spcBef>
              <a:buFontTx/>
              <a:buNone/>
              <a:tabLst>
                <a:tab pos="4235450" algn="l"/>
              </a:tabLst>
              <a:defRPr/>
            </a:pPr>
            <a:r>
              <a:rPr lang="en-US" sz="2000" dirty="0" smtClean="0"/>
              <a:t>If </a:t>
            </a:r>
            <a:r>
              <a:rPr lang="en-US" sz="2000" dirty="0"/>
              <a:t>sample mean, X = 26.8 cm, </a:t>
            </a:r>
            <a:r>
              <a:rPr lang="en-US" sz="2000" dirty="0" smtClean="0"/>
              <a:t>	I </a:t>
            </a:r>
            <a:r>
              <a:rPr lang="en-US" sz="2000" dirty="0"/>
              <a:t>would believe H</a:t>
            </a:r>
            <a:r>
              <a:rPr lang="en-US" sz="2000" baseline="-25000" dirty="0"/>
              <a:t>0</a:t>
            </a:r>
            <a:r>
              <a:rPr lang="en-US" sz="2000" dirty="0"/>
              <a:t>: </a:t>
            </a:r>
            <a:r>
              <a:rPr lang="el-GR" sz="2000" dirty="0"/>
              <a:t>μ</a:t>
            </a:r>
            <a:r>
              <a:rPr lang="en-US" sz="2000" dirty="0"/>
              <a:t> = 27.0 cm</a:t>
            </a:r>
          </a:p>
          <a:p>
            <a:pPr marL="857250" lvl="3" indent="0">
              <a:spcBef>
                <a:spcPts val="1800"/>
              </a:spcBef>
              <a:buFontTx/>
              <a:buNone/>
              <a:tabLst>
                <a:tab pos="4235450" algn="l"/>
              </a:tabLst>
              <a:defRPr/>
            </a:pPr>
            <a:r>
              <a:rPr lang="en-US" dirty="0" smtClean="0"/>
              <a:t>If </a:t>
            </a:r>
            <a:r>
              <a:rPr lang="en-US" dirty="0"/>
              <a:t>sample mean, X = 21.0 cm, </a:t>
            </a:r>
            <a:r>
              <a:rPr lang="en-US" dirty="0" smtClean="0"/>
              <a:t>	I would NOT believe H</a:t>
            </a:r>
            <a:r>
              <a:rPr lang="en-US" baseline="-25000" dirty="0" smtClean="0"/>
              <a:t>0</a:t>
            </a:r>
            <a:r>
              <a:rPr lang="en-US" dirty="0" smtClean="0"/>
              <a:t>: </a:t>
            </a:r>
            <a:r>
              <a:rPr lang="el-GR" dirty="0" smtClean="0"/>
              <a:t>μ</a:t>
            </a:r>
            <a:r>
              <a:rPr lang="en-US" dirty="0" smtClean="0"/>
              <a:t> = 27.0 cm </a:t>
            </a:r>
          </a:p>
          <a:p>
            <a:pPr marL="857250" lvl="3" indent="0">
              <a:buFontTx/>
              <a:buNone/>
              <a:tabLst>
                <a:tab pos="4235450" algn="l"/>
              </a:tabLst>
              <a:defRPr/>
            </a:pPr>
            <a:r>
              <a:rPr lang="en-US" dirty="0" smtClean="0"/>
              <a:t>	I </a:t>
            </a:r>
            <a:r>
              <a:rPr lang="en-US" dirty="0"/>
              <a:t>would believe H</a:t>
            </a:r>
            <a:r>
              <a:rPr lang="en-US" baseline="-25000" dirty="0"/>
              <a:t>1</a:t>
            </a:r>
            <a:r>
              <a:rPr lang="en-US" dirty="0"/>
              <a:t>: </a:t>
            </a:r>
            <a:r>
              <a:rPr lang="el-GR" dirty="0"/>
              <a:t>μ</a:t>
            </a:r>
            <a:r>
              <a:rPr lang="en-US" dirty="0"/>
              <a:t> </a:t>
            </a:r>
            <a:r>
              <a:rPr lang="el-GR" dirty="0"/>
              <a:t>≠</a:t>
            </a:r>
            <a:r>
              <a:rPr lang="en-US" dirty="0"/>
              <a:t> 27.0 </a:t>
            </a:r>
            <a:r>
              <a:rPr lang="en-US" dirty="0" smtClean="0"/>
              <a:t>cm</a:t>
            </a:r>
          </a:p>
          <a:p>
            <a:pPr marL="857250" lvl="3" indent="0">
              <a:buFontTx/>
              <a:buNone/>
              <a:tabLst>
                <a:tab pos="4235450" algn="l"/>
              </a:tabLst>
              <a:defRPr/>
            </a:pPr>
            <a:endParaRPr lang="en-US" dirty="0" smtClean="0"/>
          </a:p>
          <a:p>
            <a:pPr marL="857250" lvl="3" indent="0">
              <a:buFontTx/>
              <a:buNone/>
              <a:tabLst>
                <a:tab pos="4235450" algn="l"/>
              </a:tabLst>
              <a:defRPr/>
            </a:pPr>
            <a:endParaRPr lang="en-US" dirty="0" smtClean="0"/>
          </a:p>
          <a:p>
            <a:pPr marL="336550" lvl="3" indent="-336550">
              <a:buFont typeface="Arial" pitchFamily="34" charset="0"/>
              <a:buChar char="•"/>
              <a:defRPr/>
            </a:pPr>
            <a:endParaRPr lang="en-US" sz="2400" dirty="0" smtClean="0"/>
          </a:p>
          <a:p>
            <a:pPr marL="336550" lvl="3" indent="-336550">
              <a:buFont typeface="Arial" pitchFamily="34" charset="0"/>
              <a:buChar char="•"/>
              <a:defRPr/>
            </a:pPr>
            <a:r>
              <a:rPr lang="en-US" sz="2400" dirty="0" smtClean="0"/>
              <a:t>Assume null hypothesis, H</a:t>
            </a:r>
            <a:r>
              <a:rPr lang="en-US" sz="2400" baseline="-25000" dirty="0" smtClean="0"/>
              <a:t>0</a:t>
            </a:r>
            <a:r>
              <a:rPr lang="en-US" sz="2400" dirty="0" smtClean="0"/>
              <a:t>, is true unless sample provides overwhelming evidence H</a:t>
            </a:r>
            <a:r>
              <a:rPr lang="en-US" sz="2400" baseline="-25000" dirty="0" smtClean="0"/>
              <a:t>0</a:t>
            </a:r>
            <a:r>
              <a:rPr lang="en-US" sz="2400" dirty="0" smtClean="0"/>
              <a:t> is not true</a:t>
            </a:r>
          </a:p>
          <a:p>
            <a:pPr marL="857250" lvl="3" indent="0">
              <a:buFontTx/>
              <a:buNone/>
              <a:tabLst>
                <a:tab pos="4235450" algn="l"/>
              </a:tabLst>
              <a:defRPr/>
            </a:pPr>
            <a:endParaRPr lang="en-US" dirty="0"/>
          </a:p>
        </p:txBody>
      </p:sp>
      <p:cxnSp>
        <p:nvCxnSpPr>
          <p:cNvPr id="8" name="Straight Connector 7"/>
          <p:cNvCxnSpPr/>
          <p:nvPr/>
        </p:nvCxnSpPr>
        <p:spPr>
          <a:xfrm>
            <a:off x="4572000" y="1143000"/>
            <a:ext cx="228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05400" y="2173288"/>
            <a:ext cx="4038600" cy="708025"/>
          </a:xfrm>
          <a:prstGeom prst="rect">
            <a:avLst/>
          </a:prstGeom>
          <a:solidFill>
            <a:schemeClr val="accent2">
              <a:lumMod val="20000"/>
              <a:lumOff val="80000"/>
            </a:schemeClr>
          </a:solidFill>
        </p:spPr>
        <p:txBody>
          <a:bodyPr>
            <a:spAutoFit/>
          </a:bodyPr>
          <a:lstStyle/>
          <a:p>
            <a:pPr>
              <a:defRPr/>
            </a:pPr>
            <a:r>
              <a:rPr lang="en-US" sz="2000" dirty="0"/>
              <a:t>Make statement, H</a:t>
            </a:r>
            <a:r>
              <a:rPr lang="en-US" sz="2000" baseline="-25000" dirty="0"/>
              <a:t>0</a:t>
            </a:r>
            <a:r>
              <a:rPr lang="en-US" sz="2000" dirty="0"/>
              <a:t>, about  unknown </a:t>
            </a:r>
            <a:r>
              <a:rPr lang="en-US" sz="2000" b="1" dirty="0">
                <a:solidFill>
                  <a:schemeClr val="accent6"/>
                </a:solidFill>
              </a:rPr>
              <a:t>population</a:t>
            </a:r>
            <a:r>
              <a:rPr lang="en-US" sz="2000" dirty="0"/>
              <a:t> mean, </a:t>
            </a:r>
            <a:r>
              <a:rPr lang="el-GR" sz="2000" dirty="0"/>
              <a:t>μ</a:t>
            </a:r>
            <a:endParaRPr lang="en-US" sz="2000" dirty="0"/>
          </a:p>
        </p:txBody>
      </p:sp>
      <p:sp>
        <p:nvSpPr>
          <p:cNvPr id="12" name="TextBox 11"/>
          <p:cNvSpPr txBox="1"/>
          <p:nvPr/>
        </p:nvSpPr>
        <p:spPr>
          <a:xfrm>
            <a:off x="152400" y="4419600"/>
            <a:ext cx="3886200" cy="708025"/>
          </a:xfrm>
          <a:prstGeom prst="rect">
            <a:avLst/>
          </a:prstGeom>
          <a:solidFill>
            <a:schemeClr val="accent2">
              <a:lumMod val="20000"/>
              <a:lumOff val="80000"/>
            </a:schemeClr>
          </a:solidFill>
        </p:spPr>
        <p:txBody>
          <a:bodyPr>
            <a:spAutoFit/>
          </a:bodyPr>
          <a:lstStyle/>
          <a:p>
            <a:pPr>
              <a:defRPr/>
            </a:pPr>
            <a:r>
              <a:rPr lang="en-US" sz="2000" dirty="0"/>
              <a:t>Use </a:t>
            </a:r>
            <a:r>
              <a:rPr lang="en-US" sz="2000" b="1" dirty="0">
                <a:solidFill>
                  <a:schemeClr val="accent6"/>
                </a:solidFill>
              </a:rPr>
              <a:t>sample</a:t>
            </a:r>
            <a:r>
              <a:rPr lang="en-US" sz="2000" dirty="0"/>
              <a:t> mean to decide if statement, H</a:t>
            </a:r>
            <a:r>
              <a:rPr lang="en-US" sz="2000" baseline="-25000" dirty="0"/>
              <a:t>0</a:t>
            </a:r>
            <a:r>
              <a:rPr lang="en-US" sz="2000" dirty="0"/>
              <a:t>, is believable</a:t>
            </a:r>
          </a:p>
        </p:txBody>
      </p:sp>
      <p:cxnSp>
        <p:nvCxnSpPr>
          <p:cNvPr id="13" name="Straight Arrow Connector 12"/>
          <p:cNvCxnSpPr>
            <a:stCxn id="11" idx="1"/>
          </p:cNvCxnSpPr>
          <p:nvPr/>
        </p:nvCxnSpPr>
        <p:spPr>
          <a:xfrm flipH="1" flipV="1">
            <a:off x="4267200" y="2514600"/>
            <a:ext cx="838200" cy="1270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19400" y="3200400"/>
            <a:ext cx="152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19400" y="3733800"/>
            <a:ext cx="152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5484" name="Slide Number Placeholder 13"/>
          <p:cNvSpPr>
            <a:spLocks noGrp="1"/>
          </p:cNvSpPr>
          <p:nvPr>
            <p:ph type="sldNum" sz="quarter" idx="12"/>
          </p:nvPr>
        </p:nvSpPr>
        <p:spPr>
          <a:noFill/>
        </p:spPr>
        <p:txBody>
          <a:bodyPr/>
          <a:lstStyle/>
          <a:p>
            <a:fld id="{E2B48B1A-62A5-4FC0-B8A0-8C43B8B630D2}" type="slidenum">
              <a:rPr lang="en-US" smtClean="0"/>
              <a:pPr/>
              <a:t>84</a:t>
            </a:fld>
            <a:endParaRPr lang="en-US" smtClean="0"/>
          </a:p>
        </p:txBody>
      </p:sp>
      <p:sp>
        <p:nvSpPr>
          <p:cNvPr id="105485" name="Footer Placeholder 1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457200" y="-152400"/>
            <a:ext cx="8229600" cy="1143000"/>
          </a:xfrm>
        </p:spPr>
        <p:txBody>
          <a:bodyPr/>
          <a:lstStyle/>
          <a:p>
            <a:r>
              <a:rPr lang="en-US" dirty="0" smtClean="0"/>
              <a:t>Hypothesis Testing</a:t>
            </a:r>
          </a:p>
        </p:txBody>
      </p:sp>
      <p:sp>
        <p:nvSpPr>
          <p:cNvPr id="3" name="Content Placeholder 2"/>
          <p:cNvSpPr>
            <a:spLocks noGrp="1"/>
          </p:cNvSpPr>
          <p:nvPr>
            <p:ph idx="1"/>
          </p:nvPr>
        </p:nvSpPr>
        <p:spPr>
          <a:xfrm>
            <a:off x="152400" y="914400"/>
            <a:ext cx="8763000" cy="5029200"/>
          </a:xfrm>
        </p:spPr>
        <p:txBody>
          <a:bodyPr/>
          <a:lstStyle/>
          <a:p>
            <a:pPr marL="342900" lvl="1" indent="-342900">
              <a:spcBef>
                <a:spcPts val="600"/>
              </a:spcBef>
              <a:spcAft>
                <a:spcPts val="600"/>
              </a:spcAft>
              <a:buFontTx/>
              <a:buChar char="•"/>
              <a:defRPr/>
            </a:pPr>
            <a:r>
              <a:rPr lang="en-US" sz="2000" dirty="0" smtClean="0"/>
              <a:t>How close does sample mean, X, need to be to 27.0 cm for me to believe H</a:t>
            </a:r>
            <a:r>
              <a:rPr lang="en-US" sz="2000" baseline="-25000" dirty="0" smtClean="0"/>
              <a:t>0</a:t>
            </a:r>
            <a:r>
              <a:rPr lang="en-US" sz="2000" dirty="0" smtClean="0"/>
              <a:t>: </a:t>
            </a:r>
            <a:r>
              <a:rPr lang="el-GR" sz="2000" dirty="0" smtClean="0"/>
              <a:t>μ</a:t>
            </a:r>
            <a:r>
              <a:rPr lang="en-US" sz="2000" dirty="0" smtClean="0"/>
              <a:t> = 27.0 cm?</a:t>
            </a:r>
          </a:p>
          <a:p>
            <a:pPr marL="342900" lvl="1" indent="-342900">
              <a:spcBef>
                <a:spcPts val="600"/>
              </a:spcBef>
              <a:spcAft>
                <a:spcPts val="600"/>
              </a:spcAft>
              <a:buFontTx/>
              <a:buChar char="•"/>
              <a:defRPr/>
            </a:pPr>
            <a:r>
              <a:rPr lang="en-US" sz="2000" dirty="0" smtClean="0"/>
              <a:t>How far away from 27 cm does the sample mean, X, need to be for me to believe H</a:t>
            </a:r>
            <a:r>
              <a:rPr lang="en-US" sz="2000" baseline="-25000" dirty="0" smtClean="0"/>
              <a:t>1</a:t>
            </a:r>
            <a:r>
              <a:rPr lang="en-US" sz="2000" dirty="0" smtClean="0"/>
              <a:t>: </a:t>
            </a:r>
            <a:r>
              <a:rPr lang="el-GR" sz="2000" dirty="0" smtClean="0"/>
              <a:t>μ</a:t>
            </a:r>
            <a:r>
              <a:rPr lang="en-US" sz="2000" dirty="0" smtClean="0"/>
              <a:t> </a:t>
            </a:r>
            <a:r>
              <a:rPr lang="el-GR" sz="2000" dirty="0" smtClean="0"/>
              <a:t>≠</a:t>
            </a:r>
            <a:r>
              <a:rPr lang="en-US" sz="2000" dirty="0" smtClean="0"/>
              <a:t> 27.0 cm?</a:t>
            </a:r>
          </a:p>
          <a:p>
            <a:pPr eaLnBrk="1" hangingPunct="1">
              <a:spcBef>
                <a:spcPts val="600"/>
              </a:spcBef>
              <a:spcAft>
                <a:spcPts val="0"/>
              </a:spcAft>
              <a:defRPr/>
            </a:pPr>
            <a:endParaRPr lang="en-US" sz="2000" dirty="0" smtClean="0"/>
          </a:p>
          <a:p>
            <a:pPr eaLnBrk="1" hangingPunct="1">
              <a:spcBef>
                <a:spcPts val="600"/>
              </a:spcBef>
              <a:spcAft>
                <a:spcPts val="600"/>
              </a:spcAft>
              <a:defRPr/>
            </a:pPr>
            <a:r>
              <a:rPr lang="en-US" sz="2400" dirty="0" smtClean="0"/>
              <a:t>How to decide to </a:t>
            </a:r>
            <a:r>
              <a:rPr lang="en-US" sz="2400" b="1" dirty="0" smtClean="0">
                <a:solidFill>
                  <a:schemeClr val="accent2"/>
                </a:solidFill>
              </a:rPr>
              <a:t>accept </a:t>
            </a:r>
            <a:r>
              <a:rPr lang="en-US" sz="2400" dirty="0" smtClean="0">
                <a:solidFill>
                  <a:schemeClr val="tx2"/>
                </a:solidFill>
              </a:rPr>
              <a:t>or</a:t>
            </a:r>
            <a:r>
              <a:rPr lang="en-US" sz="2400" b="1" dirty="0" smtClean="0">
                <a:solidFill>
                  <a:schemeClr val="accent2"/>
                </a:solidFill>
              </a:rPr>
              <a:t> reject H</a:t>
            </a:r>
            <a:r>
              <a:rPr lang="en-US" sz="2400" b="1" baseline="-25000" dirty="0" smtClean="0">
                <a:solidFill>
                  <a:schemeClr val="accent2"/>
                </a:solidFill>
              </a:rPr>
              <a:t>0 </a:t>
            </a:r>
            <a:r>
              <a:rPr lang="en-US" sz="2400" dirty="0" smtClean="0">
                <a:solidFill>
                  <a:schemeClr val="tx2"/>
                </a:solidFill>
              </a:rPr>
              <a:t>based on sample</a:t>
            </a:r>
            <a:r>
              <a:rPr lang="en-US" sz="2400" dirty="0" smtClean="0"/>
              <a:t>?</a:t>
            </a:r>
            <a:endParaRPr lang="en-US" sz="2000" dirty="0" smtClean="0"/>
          </a:p>
          <a:p>
            <a:pPr marL="800100" lvl="3" indent="-342900" eaLnBrk="1" hangingPunct="1">
              <a:spcBef>
                <a:spcPts val="600"/>
              </a:spcBef>
              <a:spcAft>
                <a:spcPts val="600"/>
              </a:spcAft>
              <a:defRPr/>
            </a:pPr>
            <a:r>
              <a:rPr lang="en-US" b="1" u="sng" dirty="0" smtClean="0"/>
              <a:t>Always</a:t>
            </a:r>
            <a:r>
              <a:rPr lang="en-US" dirty="0" smtClean="0"/>
              <a:t> in terms of accepting/rejecting H</a:t>
            </a:r>
            <a:r>
              <a:rPr lang="en-US" baseline="-25000" dirty="0" smtClean="0"/>
              <a:t>0</a:t>
            </a:r>
            <a:r>
              <a:rPr lang="en-US" dirty="0" smtClean="0"/>
              <a:t> ,  </a:t>
            </a:r>
            <a:r>
              <a:rPr lang="en-US" b="1" dirty="0" smtClean="0">
                <a:solidFill>
                  <a:srgbClr val="C00000"/>
                </a:solidFill>
              </a:rPr>
              <a:t>NOT H</a:t>
            </a:r>
            <a:r>
              <a:rPr lang="en-US" b="1" baseline="-25000" dirty="0" smtClean="0">
                <a:solidFill>
                  <a:srgbClr val="C00000"/>
                </a:solidFill>
              </a:rPr>
              <a:t>1</a:t>
            </a:r>
          </a:p>
          <a:p>
            <a:pPr lvl="1" eaLnBrk="1" hangingPunct="1">
              <a:spcBef>
                <a:spcPts val="600"/>
              </a:spcBef>
              <a:spcAft>
                <a:spcPts val="600"/>
              </a:spcAft>
              <a:defRPr/>
            </a:pPr>
            <a:r>
              <a:rPr lang="en-US" sz="2000" dirty="0" smtClean="0"/>
              <a:t>When we accept H</a:t>
            </a:r>
            <a:r>
              <a:rPr lang="en-US" sz="2000" baseline="-25000" dirty="0" smtClean="0"/>
              <a:t>0</a:t>
            </a:r>
            <a:r>
              <a:rPr lang="en-US" sz="2000" dirty="0" smtClean="0"/>
              <a:t> we are saying H</a:t>
            </a:r>
            <a:r>
              <a:rPr lang="en-US" sz="2000" baseline="-25000" dirty="0" smtClean="0"/>
              <a:t>0</a:t>
            </a:r>
            <a:r>
              <a:rPr lang="en-US" sz="2000" dirty="0" smtClean="0"/>
              <a:t> is plausible or believable.  However accepting H</a:t>
            </a:r>
            <a:r>
              <a:rPr lang="en-US" sz="2000" baseline="-25000" dirty="0" smtClean="0"/>
              <a:t>0</a:t>
            </a:r>
            <a:r>
              <a:rPr lang="en-US" sz="2000" dirty="0" smtClean="0"/>
              <a:t> does not </a:t>
            </a:r>
            <a:r>
              <a:rPr lang="en-US" sz="2000" u="sng" dirty="0" smtClean="0"/>
              <a:t>prove</a:t>
            </a:r>
            <a:r>
              <a:rPr lang="en-US" sz="2000" dirty="0" smtClean="0"/>
              <a:t> H</a:t>
            </a:r>
            <a:r>
              <a:rPr lang="en-US" sz="2000" baseline="-25000" dirty="0" smtClean="0"/>
              <a:t>0 </a:t>
            </a:r>
            <a:r>
              <a:rPr lang="en-US" sz="2000" dirty="0" smtClean="0"/>
              <a:t>to be true.</a:t>
            </a:r>
          </a:p>
          <a:p>
            <a:pPr eaLnBrk="1" hangingPunct="1">
              <a:spcBef>
                <a:spcPts val="0"/>
              </a:spcBef>
              <a:spcAft>
                <a:spcPts val="0"/>
              </a:spcAft>
              <a:defRPr/>
            </a:pPr>
            <a:endParaRPr lang="en-US" sz="2000" dirty="0" smtClean="0"/>
          </a:p>
          <a:p>
            <a:pPr eaLnBrk="1" hangingPunct="1">
              <a:spcBef>
                <a:spcPts val="600"/>
              </a:spcBef>
              <a:spcAft>
                <a:spcPts val="600"/>
              </a:spcAft>
              <a:defRPr/>
            </a:pPr>
            <a:r>
              <a:rPr lang="en-US" sz="2000" dirty="0" smtClean="0"/>
              <a:t>Depends on:</a:t>
            </a:r>
          </a:p>
          <a:p>
            <a:pPr lvl="1" eaLnBrk="1" hangingPunct="1">
              <a:spcBef>
                <a:spcPts val="600"/>
              </a:spcBef>
              <a:spcAft>
                <a:spcPts val="0"/>
              </a:spcAft>
              <a:buFont typeface="Arial" pitchFamily="34" charset="0"/>
              <a:buChar char="•"/>
              <a:defRPr/>
            </a:pPr>
            <a:r>
              <a:rPr lang="en-US" sz="2000" dirty="0" smtClean="0"/>
              <a:t>Variance, </a:t>
            </a:r>
            <a:r>
              <a:rPr lang="el-GR" sz="2000" dirty="0" smtClean="0"/>
              <a:t>σ</a:t>
            </a:r>
            <a:r>
              <a:rPr lang="en-US" sz="2000" baseline="30000" dirty="0" smtClean="0"/>
              <a:t>2</a:t>
            </a:r>
          </a:p>
          <a:p>
            <a:pPr lvl="1" eaLnBrk="1" hangingPunct="1">
              <a:spcBef>
                <a:spcPts val="600"/>
              </a:spcBef>
              <a:spcAft>
                <a:spcPts val="0"/>
              </a:spcAft>
              <a:buFont typeface="Arial" pitchFamily="34" charset="0"/>
              <a:buChar char="•"/>
              <a:defRPr/>
            </a:pPr>
            <a:r>
              <a:rPr lang="en-US" sz="2000" dirty="0" smtClean="0"/>
              <a:t>Sample size, n</a:t>
            </a:r>
          </a:p>
          <a:p>
            <a:pPr lvl="1" eaLnBrk="1" hangingPunct="1">
              <a:spcBef>
                <a:spcPts val="600"/>
              </a:spcBef>
              <a:spcAft>
                <a:spcPts val="0"/>
              </a:spcAft>
              <a:buFont typeface="Arial" pitchFamily="34" charset="0"/>
              <a:buChar char="•"/>
              <a:defRPr/>
            </a:pPr>
            <a:r>
              <a:rPr lang="en-US" sz="2000" dirty="0" smtClean="0"/>
              <a:t>Significance level, </a:t>
            </a:r>
            <a:r>
              <a:rPr lang="el-GR" sz="2000" dirty="0" smtClean="0">
                <a:cs typeface="Times New Roman" pitchFamily="18" charset="0"/>
              </a:rPr>
              <a:t>α</a:t>
            </a:r>
          </a:p>
          <a:p>
            <a:pPr marL="342900" lvl="1" indent="-342900">
              <a:spcBef>
                <a:spcPts val="600"/>
              </a:spcBef>
              <a:spcAft>
                <a:spcPts val="600"/>
              </a:spcAft>
              <a:buFontTx/>
              <a:buChar char="•"/>
              <a:defRPr/>
            </a:pPr>
            <a:endParaRPr lang="en-US" sz="2000" dirty="0" smtClean="0"/>
          </a:p>
          <a:p>
            <a:pPr>
              <a:spcBef>
                <a:spcPts val="600"/>
              </a:spcBef>
              <a:spcAft>
                <a:spcPts val="600"/>
              </a:spcAft>
              <a:defRPr/>
            </a:pPr>
            <a:endParaRPr lang="en-US" sz="2000" dirty="0" smtClean="0"/>
          </a:p>
          <a:p>
            <a:pPr>
              <a:spcBef>
                <a:spcPts val="600"/>
              </a:spcBef>
              <a:spcAft>
                <a:spcPts val="600"/>
              </a:spcAft>
              <a:defRPr/>
            </a:pPr>
            <a:endParaRPr lang="en-US" sz="2000" dirty="0"/>
          </a:p>
        </p:txBody>
      </p:sp>
      <p:cxnSp>
        <p:nvCxnSpPr>
          <p:cNvPr id="5" name="Straight Connector 4"/>
          <p:cNvCxnSpPr/>
          <p:nvPr/>
        </p:nvCxnSpPr>
        <p:spPr>
          <a:xfrm>
            <a:off x="4114800" y="91440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248400" y="167640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119" name="TextBox 6"/>
          <p:cNvSpPr txBox="1">
            <a:spLocks noChangeArrowheads="1"/>
          </p:cNvSpPr>
          <p:nvPr/>
        </p:nvSpPr>
        <p:spPr bwMode="auto">
          <a:xfrm>
            <a:off x="4191000" y="5410200"/>
            <a:ext cx="2438400" cy="708025"/>
          </a:xfrm>
          <a:prstGeom prst="rect">
            <a:avLst/>
          </a:prstGeom>
          <a:solidFill>
            <a:schemeClr val="accent2">
              <a:lumMod val="20000"/>
              <a:lumOff val="80000"/>
            </a:schemeClr>
          </a:solidFill>
          <a:ln w="9525">
            <a:noFill/>
            <a:miter lim="800000"/>
            <a:headEnd/>
            <a:tailEnd/>
          </a:ln>
        </p:spPr>
        <p:txBody>
          <a:bodyPr>
            <a:spAutoFit/>
          </a:bodyPr>
          <a:lstStyle/>
          <a:p>
            <a:pPr>
              <a:defRPr/>
            </a:pPr>
            <a:r>
              <a:rPr lang="en-US" sz="2000"/>
              <a:t>Same factors that determine CI width</a:t>
            </a:r>
          </a:p>
        </p:txBody>
      </p:sp>
      <p:sp>
        <p:nvSpPr>
          <p:cNvPr id="107527" name="Slide Number Placeholder 6"/>
          <p:cNvSpPr>
            <a:spLocks noGrp="1"/>
          </p:cNvSpPr>
          <p:nvPr>
            <p:ph type="sldNum" sz="quarter" idx="12"/>
          </p:nvPr>
        </p:nvSpPr>
        <p:spPr>
          <a:noFill/>
        </p:spPr>
        <p:txBody>
          <a:bodyPr/>
          <a:lstStyle/>
          <a:p>
            <a:fld id="{31FC9860-C3C2-4153-95B9-FF0F66A345EC}" type="slidenum">
              <a:rPr lang="en-US" smtClean="0"/>
              <a:pPr/>
              <a:t>85</a:t>
            </a:fld>
            <a:endParaRPr lang="en-US" smtClean="0"/>
          </a:p>
        </p:txBody>
      </p:sp>
      <p:sp>
        <p:nvSpPr>
          <p:cNvPr id="107528" name="Footer Placeholder 7"/>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smtClean="0"/>
              <a:t>Hypothesis Testing</a:t>
            </a:r>
          </a:p>
        </p:txBody>
      </p:sp>
      <p:sp>
        <p:nvSpPr>
          <p:cNvPr id="3" name="Content Placeholder 2"/>
          <p:cNvSpPr>
            <a:spLocks noGrp="1"/>
          </p:cNvSpPr>
          <p:nvPr>
            <p:ph idx="1"/>
          </p:nvPr>
        </p:nvSpPr>
        <p:spPr>
          <a:xfrm>
            <a:off x="304800" y="1143000"/>
            <a:ext cx="8534400" cy="5715000"/>
          </a:xfrm>
        </p:spPr>
        <p:txBody>
          <a:bodyPr/>
          <a:lstStyle/>
          <a:p>
            <a:pPr marL="342900" lvl="1" indent="-342900">
              <a:spcAft>
                <a:spcPts val="1200"/>
              </a:spcAft>
              <a:buFontTx/>
              <a:buChar char="•"/>
              <a:defRPr/>
            </a:pPr>
            <a:r>
              <a:rPr lang="en-US" dirty="0" smtClean="0"/>
              <a:t>We either </a:t>
            </a:r>
            <a:r>
              <a:rPr lang="en-US" dirty="0" smtClean="0">
                <a:solidFill>
                  <a:schemeClr val="accent6"/>
                </a:solidFill>
              </a:rPr>
              <a:t>Accept</a:t>
            </a:r>
            <a:r>
              <a:rPr lang="en-US" dirty="0" smtClean="0"/>
              <a:t> or </a:t>
            </a:r>
            <a:r>
              <a:rPr lang="en-US" dirty="0" smtClean="0">
                <a:solidFill>
                  <a:schemeClr val="accent6"/>
                </a:solidFill>
              </a:rPr>
              <a:t>Reject</a:t>
            </a:r>
            <a:r>
              <a:rPr lang="en-US" dirty="0" smtClean="0"/>
              <a:t> H</a:t>
            </a:r>
            <a:r>
              <a:rPr lang="en-US" baseline="-25000" dirty="0" smtClean="0"/>
              <a:t>0 </a:t>
            </a:r>
            <a:r>
              <a:rPr lang="en-US" dirty="0" smtClean="0"/>
              <a:t>based on our sample statistic</a:t>
            </a:r>
          </a:p>
          <a:p>
            <a:pPr marL="342900" lvl="1" indent="-342900">
              <a:spcAft>
                <a:spcPts val="1200"/>
              </a:spcAft>
              <a:buFontTx/>
              <a:buChar char="•"/>
              <a:defRPr/>
            </a:pPr>
            <a:r>
              <a:rPr lang="en-US" dirty="0" smtClean="0"/>
              <a:t>Our decision to accept or reject H</a:t>
            </a:r>
            <a:r>
              <a:rPr lang="en-US" baseline="-25000" dirty="0" smtClean="0"/>
              <a:t>0</a:t>
            </a:r>
            <a:r>
              <a:rPr lang="en-US" dirty="0" smtClean="0"/>
              <a:t> will either be right or wrong. </a:t>
            </a:r>
          </a:p>
          <a:p>
            <a:pPr marL="742950" lvl="2" indent="-342900">
              <a:spcAft>
                <a:spcPts val="1200"/>
              </a:spcAft>
              <a:defRPr/>
            </a:pPr>
            <a:r>
              <a:rPr lang="en-US" dirty="0" smtClean="0"/>
              <a:t>We’ll never know for certain whether we’re right or wrong (because we do not know population parameter), but we can find the probability we’re wrong</a:t>
            </a:r>
          </a:p>
          <a:p>
            <a:pPr marL="742950" lvl="2" indent="-342900">
              <a:spcAft>
                <a:spcPts val="1200"/>
              </a:spcAft>
              <a:defRPr/>
            </a:pPr>
            <a:r>
              <a:rPr lang="en-US" dirty="0" smtClean="0">
                <a:cs typeface="Times New Roman" pitchFamily="18" charset="0"/>
              </a:rPr>
              <a:t>Two ways we could be wrong:</a:t>
            </a:r>
          </a:p>
          <a:p>
            <a:pPr marL="1200150" lvl="3" indent="-342900">
              <a:spcAft>
                <a:spcPts val="1200"/>
              </a:spcAft>
              <a:defRPr/>
            </a:pPr>
            <a:r>
              <a:rPr lang="en-US" sz="2400" dirty="0" smtClean="0">
                <a:cs typeface="Times New Roman" pitchFamily="18" charset="0"/>
              </a:rPr>
              <a:t>Reject </a:t>
            </a:r>
            <a:r>
              <a:rPr lang="en-US" sz="2400" dirty="0" smtClean="0"/>
              <a:t>H</a:t>
            </a:r>
            <a:r>
              <a:rPr lang="en-US" sz="2400" baseline="-25000" dirty="0" smtClean="0"/>
              <a:t>0</a:t>
            </a:r>
            <a:r>
              <a:rPr lang="en-US" sz="2400" dirty="0" smtClean="0"/>
              <a:t> </a:t>
            </a:r>
            <a:r>
              <a:rPr lang="en-US" sz="2400" dirty="0" smtClean="0">
                <a:cs typeface="Times New Roman" pitchFamily="18" charset="0"/>
              </a:rPr>
              <a:t>when </a:t>
            </a:r>
            <a:r>
              <a:rPr lang="en-US" sz="2400" dirty="0" smtClean="0"/>
              <a:t>H</a:t>
            </a:r>
            <a:r>
              <a:rPr lang="en-US" sz="2400" baseline="-25000" dirty="0" smtClean="0"/>
              <a:t>0</a:t>
            </a:r>
            <a:r>
              <a:rPr lang="en-US" sz="2400" dirty="0" smtClean="0">
                <a:cs typeface="Times New Roman" pitchFamily="18" charset="0"/>
              </a:rPr>
              <a:t> is true (</a:t>
            </a:r>
            <a:r>
              <a:rPr lang="en-US" sz="2400" b="1" dirty="0" smtClean="0">
                <a:solidFill>
                  <a:schemeClr val="accent6"/>
                </a:solidFill>
                <a:cs typeface="Times New Roman" pitchFamily="18" charset="0"/>
              </a:rPr>
              <a:t>type I error</a:t>
            </a:r>
            <a:r>
              <a:rPr lang="en-US" sz="2400" dirty="0" smtClean="0">
                <a:cs typeface="Times New Roman" pitchFamily="18" charset="0"/>
              </a:rPr>
              <a:t>)</a:t>
            </a:r>
          </a:p>
          <a:p>
            <a:pPr marL="1200150" lvl="3" indent="-342900">
              <a:spcAft>
                <a:spcPts val="1200"/>
              </a:spcAft>
              <a:defRPr/>
            </a:pPr>
            <a:r>
              <a:rPr lang="en-US" sz="2400" dirty="0" smtClean="0">
                <a:cs typeface="Times New Roman" pitchFamily="18" charset="0"/>
              </a:rPr>
              <a:t>Accept </a:t>
            </a:r>
            <a:r>
              <a:rPr lang="en-US" sz="2400" dirty="0" smtClean="0"/>
              <a:t>H</a:t>
            </a:r>
            <a:r>
              <a:rPr lang="en-US" sz="2400" baseline="-25000" dirty="0" smtClean="0"/>
              <a:t>0</a:t>
            </a:r>
            <a:r>
              <a:rPr lang="en-US" sz="2400" dirty="0" smtClean="0">
                <a:cs typeface="Times New Roman" pitchFamily="18" charset="0"/>
              </a:rPr>
              <a:t> when </a:t>
            </a:r>
            <a:r>
              <a:rPr lang="en-US" sz="2400" dirty="0" smtClean="0"/>
              <a:t>H</a:t>
            </a:r>
            <a:r>
              <a:rPr lang="en-US" sz="2400" baseline="-25000" dirty="0" smtClean="0"/>
              <a:t>0</a:t>
            </a:r>
            <a:r>
              <a:rPr lang="en-US" sz="2400" dirty="0" smtClean="0">
                <a:cs typeface="Times New Roman" pitchFamily="18" charset="0"/>
              </a:rPr>
              <a:t> is false (</a:t>
            </a:r>
            <a:r>
              <a:rPr lang="en-US" sz="2400" b="1" dirty="0" smtClean="0">
                <a:solidFill>
                  <a:schemeClr val="accent6"/>
                </a:solidFill>
                <a:cs typeface="Times New Roman" pitchFamily="18" charset="0"/>
              </a:rPr>
              <a:t>type II error</a:t>
            </a:r>
            <a:r>
              <a:rPr lang="en-US" sz="2400" dirty="0" smtClean="0">
                <a:cs typeface="Times New Roman" pitchFamily="18" charset="0"/>
              </a:rPr>
              <a:t>)</a:t>
            </a:r>
            <a:endParaRPr lang="el-GR" dirty="0" smtClean="0">
              <a:cs typeface="Times New Roman" pitchFamily="18" charset="0"/>
            </a:endParaRPr>
          </a:p>
          <a:p>
            <a:pPr marL="342900" lvl="1" indent="-342900">
              <a:spcAft>
                <a:spcPts val="1200"/>
              </a:spcAft>
              <a:buFontTx/>
              <a:buChar char="•"/>
              <a:defRPr/>
            </a:pPr>
            <a:endParaRPr lang="en-US" dirty="0" smtClean="0"/>
          </a:p>
          <a:p>
            <a:pPr>
              <a:spcAft>
                <a:spcPts val="1200"/>
              </a:spcAft>
              <a:defRPr/>
            </a:pPr>
            <a:endParaRPr lang="en-US" sz="2800" dirty="0" smtClean="0"/>
          </a:p>
          <a:p>
            <a:pPr>
              <a:spcAft>
                <a:spcPts val="1200"/>
              </a:spcAft>
              <a:defRPr/>
            </a:pPr>
            <a:endParaRPr lang="en-US" sz="2800" dirty="0"/>
          </a:p>
        </p:txBody>
      </p:sp>
      <p:sp>
        <p:nvSpPr>
          <p:cNvPr id="109572" name="Slide Number Placeholder 3"/>
          <p:cNvSpPr>
            <a:spLocks noGrp="1"/>
          </p:cNvSpPr>
          <p:nvPr>
            <p:ph type="sldNum" sz="quarter" idx="12"/>
          </p:nvPr>
        </p:nvSpPr>
        <p:spPr>
          <a:noFill/>
        </p:spPr>
        <p:txBody>
          <a:bodyPr/>
          <a:lstStyle/>
          <a:p>
            <a:fld id="{E1781A5B-CC49-40E9-9BC8-833AF0BC1187}" type="slidenum">
              <a:rPr lang="en-US" smtClean="0"/>
              <a:pPr/>
              <a:t>86</a:t>
            </a:fld>
            <a:endParaRPr lang="en-US" smtClean="0"/>
          </a:p>
        </p:txBody>
      </p:sp>
      <p:sp>
        <p:nvSpPr>
          <p:cNvPr id="109573"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685800" y="-228600"/>
            <a:ext cx="7772400" cy="1143000"/>
          </a:xfrm>
        </p:spPr>
        <p:txBody>
          <a:bodyPr/>
          <a:lstStyle/>
          <a:p>
            <a:r>
              <a:rPr lang="en-US" smtClean="0"/>
              <a:t>Hypothesis Testing</a:t>
            </a:r>
          </a:p>
        </p:txBody>
      </p:sp>
      <p:sp>
        <p:nvSpPr>
          <p:cNvPr id="3" name="Content Placeholder 2"/>
          <p:cNvSpPr>
            <a:spLocks noGrp="1"/>
          </p:cNvSpPr>
          <p:nvPr>
            <p:ph idx="1"/>
          </p:nvPr>
        </p:nvSpPr>
        <p:spPr>
          <a:xfrm>
            <a:off x="152400" y="2971800"/>
            <a:ext cx="8839200" cy="3657600"/>
          </a:xfrm>
        </p:spPr>
        <p:txBody>
          <a:bodyPr/>
          <a:lstStyle/>
          <a:p>
            <a:pPr>
              <a:spcBef>
                <a:spcPts val="600"/>
              </a:spcBef>
              <a:spcAft>
                <a:spcPts val="0"/>
              </a:spcAft>
              <a:defRPr/>
            </a:pPr>
            <a:r>
              <a:rPr lang="en-US" sz="2400" dirty="0" smtClean="0"/>
              <a:t>Probability of Type I error = </a:t>
            </a:r>
            <a:r>
              <a:rPr lang="el-GR" sz="2400" b="1" dirty="0" smtClean="0">
                <a:solidFill>
                  <a:schemeClr val="accent6"/>
                </a:solidFill>
              </a:rPr>
              <a:t>α</a:t>
            </a:r>
            <a:r>
              <a:rPr lang="en-US" sz="2400" b="1" dirty="0" smtClean="0">
                <a:solidFill>
                  <a:schemeClr val="accent6"/>
                </a:solidFill>
              </a:rPr>
              <a:t> 		</a:t>
            </a:r>
            <a:r>
              <a:rPr lang="en-US" sz="2000" dirty="0" smtClean="0">
                <a:cs typeface="Times New Roman" pitchFamily="18" charset="0"/>
              </a:rPr>
              <a:t>Reject </a:t>
            </a:r>
            <a:r>
              <a:rPr lang="en-US" sz="2000" dirty="0"/>
              <a:t>H</a:t>
            </a:r>
            <a:r>
              <a:rPr lang="en-US" sz="2000" baseline="-25000" dirty="0"/>
              <a:t>0</a:t>
            </a:r>
            <a:r>
              <a:rPr lang="en-US" sz="2000" dirty="0"/>
              <a:t> </a:t>
            </a:r>
            <a:r>
              <a:rPr lang="en-US" sz="2000" dirty="0">
                <a:cs typeface="Times New Roman" pitchFamily="18" charset="0"/>
              </a:rPr>
              <a:t>when </a:t>
            </a:r>
            <a:r>
              <a:rPr lang="en-US" sz="2000" dirty="0"/>
              <a:t>H</a:t>
            </a:r>
            <a:r>
              <a:rPr lang="en-US" sz="2000" baseline="-25000" dirty="0"/>
              <a:t>0</a:t>
            </a:r>
            <a:r>
              <a:rPr lang="en-US" sz="2000" dirty="0">
                <a:cs typeface="Times New Roman" pitchFamily="18" charset="0"/>
              </a:rPr>
              <a:t> is true</a:t>
            </a:r>
            <a:r>
              <a:rPr lang="en-US" sz="2400" dirty="0">
                <a:cs typeface="Times New Roman" pitchFamily="18" charset="0"/>
              </a:rPr>
              <a:t> </a:t>
            </a:r>
            <a:endParaRPr lang="en-US" sz="2400" b="1" dirty="0" smtClean="0">
              <a:solidFill>
                <a:schemeClr val="accent6"/>
              </a:solidFill>
            </a:endParaRPr>
          </a:p>
          <a:p>
            <a:pPr>
              <a:spcBef>
                <a:spcPts val="600"/>
              </a:spcBef>
              <a:spcAft>
                <a:spcPts val="0"/>
              </a:spcAft>
              <a:defRPr/>
            </a:pPr>
            <a:r>
              <a:rPr lang="en-US" sz="2400" dirty="0" smtClean="0"/>
              <a:t>Probability of Type II error = </a:t>
            </a:r>
            <a:r>
              <a:rPr lang="el-GR" sz="2400" b="1" dirty="0" smtClean="0">
                <a:solidFill>
                  <a:schemeClr val="accent6"/>
                </a:solidFill>
              </a:rPr>
              <a:t>β</a:t>
            </a:r>
            <a:r>
              <a:rPr lang="en-US" sz="2400" b="1" dirty="0" smtClean="0">
                <a:solidFill>
                  <a:schemeClr val="accent6"/>
                </a:solidFill>
              </a:rPr>
              <a:t> 		</a:t>
            </a:r>
            <a:r>
              <a:rPr lang="en-US" sz="2000" dirty="0" smtClean="0">
                <a:cs typeface="Times New Roman" pitchFamily="18" charset="0"/>
              </a:rPr>
              <a:t>Accept </a:t>
            </a:r>
            <a:r>
              <a:rPr lang="en-US" sz="2000" dirty="0"/>
              <a:t>H</a:t>
            </a:r>
            <a:r>
              <a:rPr lang="en-US" sz="2000" baseline="-25000" dirty="0"/>
              <a:t>0</a:t>
            </a:r>
            <a:r>
              <a:rPr lang="en-US" sz="2000" dirty="0">
                <a:cs typeface="Times New Roman" pitchFamily="18" charset="0"/>
              </a:rPr>
              <a:t> when </a:t>
            </a:r>
            <a:r>
              <a:rPr lang="en-US" sz="2000" dirty="0"/>
              <a:t>H</a:t>
            </a:r>
            <a:r>
              <a:rPr lang="en-US" sz="2000" baseline="-25000" dirty="0"/>
              <a:t>0</a:t>
            </a:r>
            <a:r>
              <a:rPr lang="en-US" sz="2000" dirty="0">
                <a:cs typeface="Times New Roman" pitchFamily="18" charset="0"/>
              </a:rPr>
              <a:t> is false </a:t>
            </a:r>
            <a:endParaRPr lang="en-US" sz="2000" b="1" dirty="0" smtClean="0">
              <a:solidFill>
                <a:schemeClr val="accent6"/>
              </a:solidFill>
            </a:endParaRPr>
          </a:p>
          <a:p>
            <a:pPr>
              <a:spcBef>
                <a:spcPts val="2400"/>
              </a:spcBef>
              <a:spcAft>
                <a:spcPts val="0"/>
              </a:spcAft>
              <a:defRPr/>
            </a:pPr>
            <a:endParaRPr lang="en-US" sz="2400" b="1" dirty="0" smtClean="0">
              <a:solidFill>
                <a:schemeClr val="accent6"/>
              </a:solidFill>
            </a:endParaRPr>
          </a:p>
          <a:p>
            <a:pPr>
              <a:spcBef>
                <a:spcPts val="2400"/>
              </a:spcBef>
              <a:spcAft>
                <a:spcPts val="0"/>
              </a:spcAft>
              <a:defRPr/>
            </a:pPr>
            <a:r>
              <a:rPr lang="en-US" sz="2400" b="1" dirty="0" smtClean="0">
                <a:solidFill>
                  <a:schemeClr val="accent6"/>
                </a:solidFill>
              </a:rPr>
              <a:t>Power</a:t>
            </a:r>
            <a:r>
              <a:rPr lang="en-US" sz="2400" dirty="0" smtClean="0"/>
              <a:t>, 1-</a:t>
            </a:r>
            <a:r>
              <a:rPr lang="el-GR" sz="2400" dirty="0" smtClean="0"/>
              <a:t>β</a:t>
            </a:r>
            <a:r>
              <a:rPr lang="en-US" sz="2400" dirty="0" smtClean="0"/>
              <a:t>, </a:t>
            </a:r>
            <a:r>
              <a:rPr lang="en-US" sz="2400" dirty="0" smtClean="0">
                <a:solidFill>
                  <a:schemeClr val="tx2"/>
                </a:solidFill>
              </a:rPr>
              <a:t>is the probability of correctly rejecting a false null hypothesis. </a:t>
            </a:r>
          </a:p>
          <a:p>
            <a:pPr>
              <a:spcBef>
                <a:spcPts val="600"/>
              </a:spcBef>
              <a:spcAft>
                <a:spcPts val="0"/>
              </a:spcAft>
              <a:defRPr/>
            </a:pPr>
            <a:r>
              <a:rPr lang="en-US" sz="2400" dirty="0" smtClean="0"/>
              <a:t>We often compare statistical tests by comparing their power</a:t>
            </a:r>
          </a:p>
        </p:txBody>
      </p:sp>
      <p:graphicFrame>
        <p:nvGraphicFramePr>
          <p:cNvPr id="5" name="Table 4"/>
          <p:cNvGraphicFramePr>
            <a:graphicFrameLocks noGrp="1"/>
          </p:cNvGraphicFramePr>
          <p:nvPr/>
        </p:nvGraphicFramePr>
        <p:xfrm>
          <a:off x="990600" y="1120775"/>
          <a:ext cx="6858000" cy="1371600"/>
        </p:xfrm>
        <a:graphic>
          <a:graphicData uri="http://schemas.openxmlformats.org/drawingml/2006/table">
            <a:tbl>
              <a:tblPr firstRow="1" bandRow="1">
                <a:tableStyleId>{7DF18680-E054-41AD-8BC1-D1AEF772440D}</a:tableStyleId>
              </a:tblPr>
              <a:tblGrid>
                <a:gridCol w="2286000"/>
                <a:gridCol w="2286000"/>
                <a:gridCol w="2286000"/>
              </a:tblGrid>
              <a:tr h="370840">
                <a:tc>
                  <a:txBody>
                    <a:bodyPr/>
                    <a:lstStyle/>
                    <a:p>
                      <a:pPr algn="ctr"/>
                      <a:endParaRPr lang="en-US" sz="2400" dirty="0">
                        <a:solidFill>
                          <a:schemeClr val="tx1"/>
                        </a:solidFill>
                      </a:endParaRPr>
                    </a:p>
                  </a:txBody>
                  <a:tcPr>
                    <a:noFill/>
                  </a:tcPr>
                </a:tc>
                <a:tc>
                  <a:txBody>
                    <a:bodyPr/>
                    <a:lstStyle/>
                    <a:p>
                      <a:pPr algn="ctr"/>
                      <a:r>
                        <a:rPr lang="en-US" sz="2400" dirty="0" smtClean="0">
                          <a:solidFill>
                            <a:schemeClr val="tx1"/>
                          </a:solidFill>
                        </a:rPr>
                        <a:t>H</a:t>
                      </a:r>
                      <a:r>
                        <a:rPr lang="en-US" sz="2400" baseline="-25000" dirty="0" smtClean="0">
                          <a:solidFill>
                            <a:schemeClr val="tx1"/>
                          </a:solidFill>
                        </a:rPr>
                        <a:t>0</a:t>
                      </a:r>
                      <a:r>
                        <a:rPr lang="en-US" sz="2400" dirty="0" smtClean="0">
                          <a:solidFill>
                            <a:schemeClr val="tx1"/>
                          </a:solidFill>
                        </a:rPr>
                        <a:t> True</a:t>
                      </a:r>
                      <a:endParaRPr lang="en-US" sz="2400" dirty="0">
                        <a:solidFill>
                          <a:schemeClr val="tx1"/>
                        </a:solidFill>
                      </a:endParaRPr>
                    </a:p>
                  </a:txBody>
                  <a:tcPr/>
                </a:tc>
                <a:tc>
                  <a:txBody>
                    <a:bodyPr/>
                    <a:lstStyle/>
                    <a:p>
                      <a:pPr algn="ctr"/>
                      <a:r>
                        <a:rPr lang="en-US" sz="2400" dirty="0" smtClean="0">
                          <a:solidFill>
                            <a:schemeClr val="tx1"/>
                          </a:solidFill>
                        </a:rPr>
                        <a:t>H</a:t>
                      </a:r>
                      <a:r>
                        <a:rPr lang="en-US" sz="2400" baseline="-25000" dirty="0" smtClean="0">
                          <a:solidFill>
                            <a:schemeClr val="tx1"/>
                          </a:solidFill>
                        </a:rPr>
                        <a:t>0</a:t>
                      </a:r>
                      <a:r>
                        <a:rPr lang="en-US" sz="2400" dirty="0" smtClean="0">
                          <a:solidFill>
                            <a:schemeClr val="tx1"/>
                          </a:solidFill>
                        </a:rPr>
                        <a:t> False</a:t>
                      </a:r>
                      <a:endParaRPr lang="en-US" sz="2400" dirty="0">
                        <a:solidFill>
                          <a:schemeClr val="tx1"/>
                        </a:solidFill>
                      </a:endParaRPr>
                    </a:p>
                  </a:txBody>
                  <a:tcPr/>
                </a:tc>
              </a:tr>
              <a:tr h="370840">
                <a:tc>
                  <a:txBody>
                    <a:bodyPr/>
                    <a:lstStyle/>
                    <a:p>
                      <a:pPr algn="ctr"/>
                      <a:r>
                        <a:rPr lang="en-US" sz="2400" dirty="0" smtClean="0"/>
                        <a:t>Accept H</a:t>
                      </a:r>
                      <a:r>
                        <a:rPr lang="en-US" sz="2400" baseline="-25000" dirty="0" smtClean="0"/>
                        <a:t>0</a:t>
                      </a:r>
                      <a:endParaRPr lang="en-US" sz="2400" baseline="-25000" dirty="0">
                        <a:solidFill>
                          <a:schemeClr val="tx1"/>
                        </a:solidFill>
                      </a:endParaRPr>
                    </a:p>
                  </a:txBody>
                  <a:tcPr>
                    <a:solidFill>
                      <a:schemeClr val="accent5"/>
                    </a:solidFill>
                  </a:tcPr>
                </a:tc>
                <a:tc>
                  <a:txBody>
                    <a:bodyPr/>
                    <a:lstStyle/>
                    <a:p>
                      <a:pPr algn="ctr"/>
                      <a:r>
                        <a:rPr lang="en-US" sz="2400" dirty="0" smtClean="0">
                          <a:solidFill>
                            <a:schemeClr val="tx1"/>
                          </a:solidFill>
                        </a:rPr>
                        <a:t>correct</a:t>
                      </a:r>
                      <a:endParaRPr lang="en-US" sz="2400" dirty="0">
                        <a:solidFill>
                          <a:schemeClr val="tx1"/>
                        </a:solidFill>
                      </a:endParaRPr>
                    </a:p>
                  </a:txBody>
                  <a:tcPr/>
                </a:tc>
                <a:tc>
                  <a:txBody>
                    <a:bodyPr/>
                    <a:lstStyle/>
                    <a:p>
                      <a:pPr algn="ctr"/>
                      <a:r>
                        <a:rPr lang="en-US" sz="2400" dirty="0" smtClean="0">
                          <a:solidFill>
                            <a:schemeClr val="tx1"/>
                          </a:solidFill>
                        </a:rPr>
                        <a:t>Type II error</a:t>
                      </a:r>
                      <a:endParaRPr lang="en-US" sz="2400" dirty="0">
                        <a:solidFill>
                          <a:schemeClr val="tx1"/>
                        </a:solidFill>
                      </a:endParaRPr>
                    </a:p>
                  </a:txBody>
                  <a:tcPr/>
                </a:tc>
              </a:tr>
              <a:tr h="370840">
                <a:tc>
                  <a:txBody>
                    <a:bodyPr/>
                    <a:lstStyle/>
                    <a:p>
                      <a:pPr algn="ctr"/>
                      <a:r>
                        <a:rPr lang="en-US" sz="2400" dirty="0" smtClean="0"/>
                        <a:t>Reject H</a:t>
                      </a:r>
                      <a:r>
                        <a:rPr lang="en-US" sz="2400" baseline="-25000" dirty="0" smtClean="0"/>
                        <a:t>0</a:t>
                      </a:r>
                      <a:endParaRPr lang="en-US" sz="2400" baseline="-25000" dirty="0">
                        <a:solidFill>
                          <a:schemeClr val="tx1"/>
                        </a:solidFill>
                      </a:endParaRPr>
                    </a:p>
                  </a:txBody>
                  <a:tcPr>
                    <a:solidFill>
                      <a:schemeClr val="accent5"/>
                    </a:solidFill>
                  </a:tcPr>
                </a:tc>
                <a:tc>
                  <a:txBody>
                    <a:bodyPr/>
                    <a:lstStyle/>
                    <a:p>
                      <a:pPr algn="ctr"/>
                      <a:r>
                        <a:rPr lang="en-US" sz="2400" dirty="0" smtClean="0">
                          <a:solidFill>
                            <a:schemeClr val="tx1"/>
                          </a:solidFill>
                        </a:rPr>
                        <a:t>Type I error</a:t>
                      </a:r>
                      <a:endParaRPr lang="en-US" sz="2400" dirty="0">
                        <a:solidFill>
                          <a:schemeClr val="tx1"/>
                        </a:solidFill>
                      </a:endParaRPr>
                    </a:p>
                  </a:txBody>
                  <a:tcPr/>
                </a:tc>
                <a:tc>
                  <a:txBody>
                    <a:bodyPr/>
                    <a:lstStyle/>
                    <a:p>
                      <a:pPr algn="ctr"/>
                      <a:r>
                        <a:rPr lang="en-US" sz="2400" dirty="0" smtClean="0">
                          <a:solidFill>
                            <a:schemeClr val="tx1"/>
                          </a:solidFill>
                        </a:rPr>
                        <a:t>correct</a:t>
                      </a:r>
                      <a:endParaRPr lang="en-US" sz="2400" dirty="0">
                        <a:solidFill>
                          <a:schemeClr val="tx1"/>
                        </a:solidFill>
                      </a:endParaRPr>
                    </a:p>
                  </a:txBody>
                  <a:tcPr/>
                </a:tc>
              </a:tr>
            </a:tbl>
          </a:graphicData>
        </a:graphic>
      </p:graphicFrame>
      <p:sp>
        <p:nvSpPr>
          <p:cNvPr id="6" name="TextBox 5"/>
          <p:cNvSpPr txBox="1"/>
          <p:nvPr/>
        </p:nvSpPr>
        <p:spPr>
          <a:xfrm>
            <a:off x="381000" y="4114800"/>
            <a:ext cx="3352800" cy="400050"/>
          </a:xfrm>
          <a:prstGeom prst="rect">
            <a:avLst/>
          </a:prstGeom>
          <a:solidFill>
            <a:schemeClr val="accent2">
              <a:lumMod val="20000"/>
              <a:lumOff val="80000"/>
            </a:schemeClr>
          </a:solidFill>
        </p:spPr>
        <p:txBody>
          <a:bodyPr>
            <a:spAutoFit/>
          </a:bodyPr>
          <a:lstStyle/>
          <a:p>
            <a:pPr marL="0" lvl="1">
              <a:defRPr/>
            </a:pPr>
            <a:r>
              <a:rPr lang="el-GR" sz="2000" dirty="0"/>
              <a:t>α</a:t>
            </a:r>
            <a:r>
              <a:rPr lang="en-US" sz="2000" dirty="0"/>
              <a:t> called </a:t>
            </a:r>
            <a:r>
              <a:rPr lang="en-US" sz="2000" b="1" dirty="0">
                <a:solidFill>
                  <a:schemeClr val="accent6"/>
                </a:solidFill>
              </a:rPr>
              <a:t>significance level</a:t>
            </a:r>
          </a:p>
        </p:txBody>
      </p:sp>
      <p:sp>
        <p:nvSpPr>
          <p:cNvPr id="7" name="TextBox 6"/>
          <p:cNvSpPr txBox="1"/>
          <p:nvPr/>
        </p:nvSpPr>
        <p:spPr>
          <a:xfrm>
            <a:off x="4267200" y="4114800"/>
            <a:ext cx="4724400" cy="400110"/>
          </a:xfrm>
          <a:prstGeom prst="rect">
            <a:avLst/>
          </a:prstGeom>
          <a:solidFill>
            <a:schemeClr val="accent2">
              <a:lumMod val="20000"/>
              <a:lumOff val="80000"/>
            </a:schemeClr>
          </a:solidFill>
        </p:spPr>
        <p:txBody>
          <a:bodyPr wrap="square">
            <a:spAutoFit/>
          </a:bodyPr>
          <a:lstStyle/>
          <a:p>
            <a:pPr marL="0" lvl="1">
              <a:defRPr/>
            </a:pPr>
            <a:r>
              <a:rPr lang="en-US" sz="2000" dirty="0"/>
              <a:t>1-</a:t>
            </a:r>
            <a:r>
              <a:rPr lang="el-GR" sz="2000" dirty="0"/>
              <a:t>β</a:t>
            </a:r>
            <a:r>
              <a:rPr lang="en-US" sz="2000" dirty="0"/>
              <a:t> called </a:t>
            </a:r>
            <a:r>
              <a:rPr lang="en-US" sz="2000" b="1" dirty="0">
                <a:solidFill>
                  <a:schemeClr val="accent6"/>
                </a:solidFill>
              </a:rPr>
              <a:t>power</a:t>
            </a:r>
            <a:r>
              <a:rPr lang="en-US" sz="2000" dirty="0"/>
              <a:t> of the hypothesis test</a:t>
            </a:r>
          </a:p>
        </p:txBody>
      </p:sp>
      <p:sp>
        <p:nvSpPr>
          <p:cNvPr id="110616" name="Slide Number Placeholder 7"/>
          <p:cNvSpPr>
            <a:spLocks noGrp="1"/>
          </p:cNvSpPr>
          <p:nvPr>
            <p:ph type="sldNum" sz="quarter" idx="12"/>
          </p:nvPr>
        </p:nvSpPr>
        <p:spPr>
          <a:noFill/>
        </p:spPr>
        <p:txBody>
          <a:bodyPr/>
          <a:lstStyle/>
          <a:p>
            <a:fld id="{7330EFBF-68E1-4A4E-948C-C43FF149C9A9}" type="slidenum">
              <a:rPr lang="en-US" smtClean="0"/>
              <a:pPr/>
              <a:t>87</a:t>
            </a:fld>
            <a:endParaRPr lang="en-US" smtClean="0"/>
          </a:p>
        </p:txBody>
      </p:sp>
      <p:sp>
        <p:nvSpPr>
          <p:cNvPr id="110617" name="Footer Placeholder 8"/>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685800" y="-152400"/>
            <a:ext cx="7772400" cy="1143000"/>
          </a:xfrm>
        </p:spPr>
        <p:txBody>
          <a:bodyPr/>
          <a:lstStyle/>
          <a:p>
            <a:r>
              <a:rPr lang="en-US" smtClean="0"/>
              <a:t>Hypothesis Testing</a:t>
            </a:r>
          </a:p>
        </p:txBody>
      </p:sp>
      <p:sp>
        <p:nvSpPr>
          <p:cNvPr id="3" name="Content Placeholder 2"/>
          <p:cNvSpPr>
            <a:spLocks noGrp="1"/>
          </p:cNvSpPr>
          <p:nvPr>
            <p:ph idx="1"/>
          </p:nvPr>
        </p:nvSpPr>
        <p:spPr>
          <a:xfrm>
            <a:off x="152400" y="838200"/>
            <a:ext cx="8839200" cy="3276600"/>
          </a:xfrm>
        </p:spPr>
        <p:txBody>
          <a:bodyPr/>
          <a:lstStyle/>
          <a:p>
            <a:pPr>
              <a:defRPr/>
            </a:pPr>
            <a:r>
              <a:rPr lang="en-US" sz="2400" dirty="0" smtClean="0"/>
              <a:t>How to decide to accept or reject H</a:t>
            </a:r>
            <a:r>
              <a:rPr lang="en-US" sz="2400" baseline="-25000" dirty="0" smtClean="0"/>
              <a:t>0</a:t>
            </a:r>
            <a:r>
              <a:rPr lang="en-US" sz="2400" dirty="0" smtClean="0"/>
              <a:t>? How to choose critical values?</a:t>
            </a:r>
          </a:p>
          <a:p>
            <a:pPr lvl="1">
              <a:spcBef>
                <a:spcPts val="600"/>
              </a:spcBef>
              <a:spcAft>
                <a:spcPts val="0"/>
              </a:spcAft>
              <a:buFont typeface="Arial" pitchFamily="34" charset="0"/>
              <a:buChar char="•"/>
              <a:defRPr/>
            </a:pPr>
            <a:r>
              <a:rPr lang="en-US" sz="2000" dirty="0" smtClean="0"/>
              <a:t>State H</a:t>
            </a:r>
            <a:r>
              <a:rPr lang="en-US" sz="2000" baseline="-25000" dirty="0" smtClean="0"/>
              <a:t>0</a:t>
            </a:r>
            <a:r>
              <a:rPr lang="en-US" sz="2000" dirty="0" smtClean="0"/>
              <a:t> and H</a:t>
            </a:r>
            <a:r>
              <a:rPr lang="en-US" sz="2000" baseline="-25000" dirty="0" smtClean="0"/>
              <a:t>1 </a:t>
            </a:r>
          </a:p>
          <a:p>
            <a:pPr lvl="1">
              <a:spcBef>
                <a:spcPts val="600"/>
              </a:spcBef>
              <a:spcAft>
                <a:spcPts val="0"/>
              </a:spcAft>
              <a:buFont typeface="Arial" pitchFamily="34" charset="0"/>
              <a:buChar char="•"/>
              <a:defRPr/>
            </a:pPr>
            <a:r>
              <a:rPr lang="en-US" sz="2000" dirty="0" smtClean="0"/>
              <a:t>Choose significance level, </a:t>
            </a:r>
            <a:r>
              <a:rPr lang="el-GR" sz="2000" dirty="0" smtClean="0"/>
              <a:t>α</a:t>
            </a:r>
            <a:endParaRPr lang="en-US" sz="2000" dirty="0" smtClean="0"/>
          </a:p>
          <a:p>
            <a:pPr lvl="1">
              <a:spcBef>
                <a:spcPts val="600"/>
              </a:spcBef>
              <a:spcAft>
                <a:spcPts val="0"/>
              </a:spcAft>
              <a:buFont typeface="Arial" pitchFamily="34" charset="0"/>
              <a:buChar char="•"/>
              <a:defRPr/>
            </a:pPr>
            <a:r>
              <a:rPr lang="en-US" sz="2000" dirty="0" smtClean="0"/>
              <a:t>Take sample and calculate sample statistics</a:t>
            </a:r>
          </a:p>
          <a:p>
            <a:pPr lvl="1">
              <a:spcBef>
                <a:spcPts val="600"/>
              </a:spcBef>
              <a:spcAft>
                <a:spcPts val="0"/>
              </a:spcAft>
              <a:buFont typeface="Arial" pitchFamily="34" charset="0"/>
              <a:buChar char="•"/>
              <a:defRPr/>
            </a:pPr>
            <a:r>
              <a:rPr lang="en-US" sz="2000" dirty="0" smtClean="0"/>
              <a:t>Use the </a:t>
            </a:r>
            <a:r>
              <a:rPr lang="en-US" sz="2000" b="1" dirty="0" smtClean="0">
                <a:solidFill>
                  <a:schemeClr val="accent6"/>
                </a:solidFill>
              </a:rPr>
              <a:t>sampling distribution </a:t>
            </a:r>
            <a:r>
              <a:rPr lang="en-US" sz="2000" dirty="0" smtClean="0"/>
              <a:t>of the appropriate sample statistic to determine critical values and therefore whether to accept or reject H</a:t>
            </a:r>
            <a:r>
              <a:rPr lang="en-US" sz="2000" baseline="-25000" dirty="0" smtClean="0"/>
              <a:t>0</a:t>
            </a:r>
          </a:p>
        </p:txBody>
      </p:sp>
      <p:sp>
        <p:nvSpPr>
          <p:cNvPr id="111620" name="Slide Number Placeholder 3"/>
          <p:cNvSpPr>
            <a:spLocks noGrp="1"/>
          </p:cNvSpPr>
          <p:nvPr>
            <p:ph type="sldNum" sz="quarter" idx="12"/>
          </p:nvPr>
        </p:nvSpPr>
        <p:spPr>
          <a:noFill/>
        </p:spPr>
        <p:txBody>
          <a:bodyPr/>
          <a:lstStyle/>
          <a:p>
            <a:fld id="{365E7B17-CC3F-45B4-B53E-7904B9B50619}" type="slidenum">
              <a:rPr lang="en-US" smtClean="0"/>
              <a:pPr/>
              <a:t>88</a:t>
            </a:fld>
            <a:endParaRPr lang="en-US" smtClean="0"/>
          </a:p>
        </p:txBody>
      </p:sp>
      <p:sp>
        <p:nvSpPr>
          <p:cNvPr id="111621" name="Footer Placeholder 4"/>
          <p:cNvSpPr>
            <a:spLocks noGrp="1"/>
          </p:cNvSpPr>
          <p:nvPr>
            <p:ph type="ftr" sz="quarter" idx="11"/>
          </p:nvPr>
        </p:nvSpPr>
        <p:spPr>
          <a:noFill/>
        </p:spPr>
        <p:txBody>
          <a:bodyPr/>
          <a:lstStyle/>
          <a:p>
            <a:r>
              <a:rPr lang="de-DE" smtClean="0"/>
              <a:t>IE 563  Dr. Erin Gerber, P.E.,  UofL</a:t>
            </a:r>
            <a:endParaRPr lang="en-US" smtClean="0"/>
          </a:p>
        </p:txBody>
      </p:sp>
      <p:sp>
        <p:nvSpPr>
          <p:cNvPr id="6" name="TextBox 5"/>
          <p:cNvSpPr txBox="1"/>
          <p:nvPr/>
        </p:nvSpPr>
        <p:spPr>
          <a:xfrm>
            <a:off x="152400" y="4343400"/>
            <a:ext cx="2667000" cy="1754326"/>
          </a:xfrm>
          <a:prstGeom prst="rect">
            <a:avLst/>
          </a:prstGeom>
          <a:noFill/>
        </p:spPr>
        <p:txBody>
          <a:bodyPr wrap="square" rtlCol="0">
            <a:spAutoFit/>
          </a:bodyPr>
          <a:lstStyle/>
          <a:p>
            <a:pPr marL="0" lvl="1"/>
            <a:r>
              <a:rPr lang="en-US" dirty="0" smtClean="0"/>
              <a:t>e.g. Use </a:t>
            </a:r>
            <a:r>
              <a:rPr lang="en-US" dirty="0" smtClean="0">
                <a:solidFill>
                  <a:schemeClr val="accent6"/>
                </a:solidFill>
              </a:rPr>
              <a:t>Normal distribution </a:t>
            </a:r>
            <a:r>
              <a:rPr lang="en-US" dirty="0" smtClean="0"/>
              <a:t>to find critical values for </a:t>
            </a:r>
            <a:r>
              <a:rPr lang="en-US" dirty="0" smtClean="0">
                <a:solidFill>
                  <a:schemeClr val="accent6"/>
                </a:solidFill>
              </a:rPr>
              <a:t>population mean</a:t>
            </a:r>
            <a:r>
              <a:rPr lang="en-US" dirty="0" smtClean="0"/>
              <a:t>, </a:t>
            </a:r>
            <a:r>
              <a:rPr lang="el-GR" dirty="0" smtClean="0"/>
              <a:t>μ</a:t>
            </a:r>
            <a:r>
              <a:rPr lang="en-US" dirty="0" smtClean="0"/>
              <a:t>, when n≥40</a:t>
            </a:r>
          </a:p>
          <a:p>
            <a:endParaRPr lang="en-US" dirty="0"/>
          </a:p>
        </p:txBody>
      </p:sp>
      <p:sp>
        <p:nvSpPr>
          <p:cNvPr id="7" name="TextBox 6"/>
          <p:cNvSpPr txBox="1"/>
          <p:nvPr/>
        </p:nvSpPr>
        <p:spPr>
          <a:xfrm>
            <a:off x="6629400" y="4267200"/>
            <a:ext cx="2057400" cy="1477328"/>
          </a:xfrm>
          <a:prstGeom prst="rect">
            <a:avLst/>
          </a:prstGeom>
          <a:noFill/>
        </p:spPr>
        <p:txBody>
          <a:bodyPr wrap="square" rtlCol="0">
            <a:spAutoFit/>
          </a:bodyPr>
          <a:lstStyle/>
          <a:p>
            <a:r>
              <a:rPr lang="en-US" dirty="0" smtClean="0"/>
              <a:t>The 100(1-</a:t>
            </a:r>
            <a:r>
              <a:rPr lang="el-GR" dirty="0" smtClean="0"/>
              <a:t>α</a:t>
            </a:r>
            <a:r>
              <a:rPr lang="en-US" dirty="0" smtClean="0"/>
              <a:t>)% sample means closest to </a:t>
            </a:r>
            <a:r>
              <a:rPr lang="el-GR" dirty="0" smtClean="0"/>
              <a:t>μ</a:t>
            </a:r>
            <a:r>
              <a:rPr lang="en-US" baseline="-25000" dirty="0" smtClean="0"/>
              <a:t>0</a:t>
            </a:r>
            <a:r>
              <a:rPr lang="en-US" dirty="0" smtClean="0"/>
              <a:t> are acceptance region</a:t>
            </a:r>
          </a:p>
          <a:p>
            <a:endParaRPr lang="en-US" dirty="0"/>
          </a:p>
        </p:txBody>
      </p:sp>
      <p:pic>
        <p:nvPicPr>
          <p:cNvPr id="174081" name="Picture 1"/>
          <p:cNvPicPr>
            <a:picLocks noChangeAspect="1" noChangeArrowheads="1"/>
          </p:cNvPicPr>
          <p:nvPr/>
        </p:nvPicPr>
        <p:blipFill>
          <a:blip r:embed="rId3" cstate="print"/>
          <a:srcRect/>
          <a:stretch>
            <a:fillRect/>
          </a:stretch>
        </p:blipFill>
        <p:spPr bwMode="auto">
          <a:xfrm>
            <a:off x="2570209" y="3581400"/>
            <a:ext cx="3830591" cy="3190875"/>
          </a:xfrm>
          <a:prstGeom prst="rect">
            <a:avLst/>
          </a:prstGeom>
          <a:noFill/>
          <a:ln w="9525">
            <a:noFill/>
            <a:miter lim="800000"/>
            <a:headEnd/>
            <a:tailEnd/>
          </a:ln>
          <a:effectLst/>
        </p:spPr>
      </p:pic>
      <p:sp>
        <p:nvSpPr>
          <p:cNvPr id="9" name="TextBox 8"/>
          <p:cNvSpPr txBox="1"/>
          <p:nvPr/>
        </p:nvSpPr>
        <p:spPr>
          <a:xfrm>
            <a:off x="6781800" y="5966936"/>
            <a:ext cx="2136775" cy="738664"/>
          </a:xfrm>
          <a:prstGeom prst="rect">
            <a:avLst/>
          </a:prstGeom>
          <a:solidFill>
            <a:schemeClr val="accent2">
              <a:lumMod val="20000"/>
              <a:lumOff val="80000"/>
            </a:schemeClr>
          </a:solidFill>
        </p:spPr>
        <p:txBody>
          <a:bodyPr wrap="square">
            <a:spAutoFit/>
          </a:bodyPr>
          <a:lstStyle/>
          <a:p>
            <a:pPr>
              <a:defRPr/>
            </a:pPr>
            <a:r>
              <a:rPr lang="en-US" sz="1400" dirty="0"/>
              <a:t>where </a:t>
            </a:r>
            <a:r>
              <a:rPr lang="en-US" sz="1400" i="1" dirty="0" err="1"/>
              <a:t>Z</a:t>
            </a:r>
            <a:r>
              <a:rPr lang="en-US" sz="1400" baseline="-25000" dirty="0" err="1"/>
              <a:t>α</a:t>
            </a:r>
            <a:r>
              <a:rPr lang="en-US" sz="1400" baseline="-25000" dirty="0"/>
              <a:t>/2</a:t>
            </a:r>
            <a:r>
              <a:rPr lang="en-US" sz="1400" dirty="0"/>
              <a:t> is the </a:t>
            </a:r>
            <a:r>
              <a:rPr lang="en-US" sz="1400" b="1" dirty="0">
                <a:solidFill>
                  <a:schemeClr val="accent6"/>
                </a:solidFill>
              </a:rPr>
              <a:t>upper</a:t>
            </a:r>
            <a:r>
              <a:rPr lang="en-US" sz="1400" dirty="0"/>
              <a:t> 100(α/2) percentage point of N(0,1)</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Box 25"/>
          <p:cNvSpPr txBox="1">
            <a:spLocks noChangeArrowheads="1"/>
          </p:cNvSpPr>
          <p:nvPr/>
        </p:nvSpPr>
        <p:spPr bwMode="auto">
          <a:xfrm>
            <a:off x="2362200" y="5238750"/>
            <a:ext cx="457200" cy="400050"/>
          </a:xfrm>
          <a:prstGeom prst="rect">
            <a:avLst/>
          </a:prstGeom>
          <a:solidFill>
            <a:schemeClr val="bg1"/>
          </a:solidFill>
          <a:ln w="9525">
            <a:noFill/>
            <a:miter lim="800000"/>
            <a:headEnd/>
            <a:tailEnd/>
          </a:ln>
        </p:spPr>
        <p:txBody>
          <a:bodyPr>
            <a:spAutoFit/>
          </a:bodyPr>
          <a:lstStyle/>
          <a:p>
            <a:r>
              <a:rPr lang="el-GR" sz="2000">
                <a:cs typeface="Arial" pitchFamily="34" charset="0"/>
              </a:rPr>
              <a:t>μ</a:t>
            </a:r>
            <a:r>
              <a:rPr lang="en-US" sz="2000" baseline="-25000">
                <a:cs typeface="Arial" pitchFamily="34" charset="0"/>
              </a:rPr>
              <a:t>0</a:t>
            </a:r>
          </a:p>
        </p:txBody>
      </p:sp>
      <p:grpSp>
        <p:nvGrpSpPr>
          <p:cNvPr id="18438" name="Group 29"/>
          <p:cNvGrpSpPr>
            <a:grpSpLocks/>
          </p:cNvGrpSpPr>
          <p:nvPr/>
        </p:nvGrpSpPr>
        <p:grpSpPr bwMode="auto">
          <a:xfrm>
            <a:off x="188913" y="2514600"/>
            <a:ext cx="4383087" cy="2801938"/>
            <a:chOff x="4803774" y="2209800"/>
            <a:chExt cx="4267200" cy="2844800"/>
          </a:xfrm>
        </p:grpSpPr>
        <p:pic>
          <p:nvPicPr>
            <p:cNvPr id="18451" name="Picture 9"/>
            <p:cNvPicPr>
              <a:picLocks noChangeAspect="1" noChangeArrowheads="1"/>
            </p:cNvPicPr>
            <p:nvPr/>
          </p:nvPicPr>
          <p:blipFill>
            <a:blip r:embed="rId4" cstate="print"/>
            <a:srcRect/>
            <a:stretch>
              <a:fillRect/>
            </a:stretch>
          </p:blipFill>
          <p:spPr bwMode="auto">
            <a:xfrm>
              <a:off x="4803774" y="2209800"/>
              <a:ext cx="4267200" cy="2844800"/>
            </a:xfrm>
            <a:prstGeom prst="rect">
              <a:avLst/>
            </a:prstGeom>
            <a:noFill/>
            <a:ln w="9525">
              <a:noFill/>
              <a:miter lim="800000"/>
              <a:headEnd/>
              <a:tailEnd/>
            </a:ln>
          </p:spPr>
        </p:pic>
        <p:sp>
          <p:nvSpPr>
            <p:cNvPr id="18452" name="TextBox 19"/>
            <p:cNvSpPr txBox="1">
              <a:spLocks noChangeArrowheads="1"/>
            </p:cNvSpPr>
            <p:nvPr/>
          </p:nvSpPr>
          <p:spPr bwMode="auto">
            <a:xfrm>
              <a:off x="6766531" y="3604655"/>
              <a:ext cx="820737"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1-</a:t>
              </a:r>
              <a:r>
                <a:rPr lang="el-GR" sz="2400">
                  <a:latin typeface="Times New Roman" pitchFamily="18" charset="0"/>
                  <a:cs typeface="Times New Roman" pitchFamily="18" charset="0"/>
                </a:rPr>
                <a:t>α</a:t>
              </a:r>
              <a:endParaRPr lang="en-US" sz="2400">
                <a:latin typeface="Times New Roman" pitchFamily="18" charset="0"/>
                <a:cs typeface="Times New Roman" pitchFamily="18" charset="0"/>
              </a:endParaRPr>
            </a:p>
          </p:txBody>
        </p:sp>
        <p:pic>
          <p:nvPicPr>
            <p:cNvPr id="18453" name="Picture 13"/>
            <p:cNvPicPr>
              <a:picLocks noChangeAspect="1" noChangeArrowheads="1"/>
            </p:cNvPicPr>
            <p:nvPr/>
          </p:nvPicPr>
          <p:blipFill>
            <a:blip r:embed="rId5" cstate="print"/>
            <a:srcRect/>
            <a:stretch>
              <a:fillRect/>
            </a:stretch>
          </p:blipFill>
          <p:spPr bwMode="auto">
            <a:xfrm>
              <a:off x="5473359" y="4276489"/>
              <a:ext cx="381000" cy="452438"/>
            </a:xfrm>
            <a:prstGeom prst="rect">
              <a:avLst/>
            </a:prstGeom>
            <a:noFill/>
            <a:ln w="9525">
              <a:noFill/>
              <a:miter lim="800000"/>
              <a:headEnd/>
              <a:tailEnd/>
            </a:ln>
          </p:spPr>
        </p:pic>
        <p:pic>
          <p:nvPicPr>
            <p:cNvPr id="18454" name="Picture 13"/>
            <p:cNvPicPr>
              <a:picLocks noChangeAspect="1" noChangeArrowheads="1"/>
            </p:cNvPicPr>
            <p:nvPr/>
          </p:nvPicPr>
          <p:blipFill>
            <a:blip r:embed="rId5" cstate="print"/>
            <a:srcRect/>
            <a:stretch>
              <a:fillRect/>
            </a:stretch>
          </p:blipFill>
          <p:spPr bwMode="auto">
            <a:xfrm>
              <a:off x="8316278" y="4344766"/>
              <a:ext cx="381000" cy="452437"/>
            </a:xfrm>
            <a:prstGeom prst="rect">
              <a:avLst/>
            </a:prstGeom>
            <a:noFill/>
            <a:ln w="9525">
              <a:noFill/>
              <a:miter lim="800000"/>
              <a:headEnd/>
              <a:tailEnd/>
            </a:ln>
          </p:spPr>
        </p:pic>
        <p:cxnSp>
          <p:nvCxnSpPr>
            <p:cNvPr id="33" name="Straight Connector 32"/>
            <p:cNvCxnSpPr/>
            <p:nvPr/>
          </p:nvCxnSpPr>
          <p:spPr>
            <a:xfrm rot="5400000">
              <a:off x="6975171" y="4915987"/>
              <a:ext cx="2288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39" name="Title 1"/>
          <p:cNvSpPr>
            <a:spLocks noGrp="1"/>
          </p:cNvSpPr>
          <p:nvPr>
            <p:ph type="title"/>
          </p:nvPr>
        </p:nvSpPr>
        <p:spPr>
          <a:xfrm>
            <a:off x="685800" y="-152400"/>
            <a:ext cx="7772400" cy="1143000"/>
          </a:xfrm>
        </p:spPr>
        <p:txBody>
          <a:bodyPr/>
          <a:lstStyle/>
          <a:p>
            <a:r>
              <a:rPr lang="en-US" smtClean="0"/>
              <a:t>Hypothesis Testing</a:t>
            </a:r>
          </a:p>
        </p:txBody>
      </p:sp>
      <p:sp>
        <p:nvSpPr>
          <p:cNvPr id="17415" name="Content Placeholder 2"/>
          <p:cNvSpPr>
            <a:spLocks noGrp="1"/>
          </p:cNvSpPr>
          <p:nvPr>
            <p:ph idx="1"/>
          </p:nvPr>
        </p:nvSpPr>
        <p:spPr>
          <a:xfrm>
            <a:off x="152400" y="1066800"/>
            <a:ext cx="8763000" cy="1752600"/>
          </a:xfrm>
        </p:spPr>
        <p:txBody>
          <a:bodyPr/>
          <a:lstStyle/>
          <a:p>
            <a:pPr marL="225425" lvl="1" indent="-225425">
              <a:spcBef>
                <a:spcPts val="600"/>
              </a:spcBef>
              <a:spcAft>
                <a:spcPts val="600"/>
              </a:spcAft>
              <a:buFontTx/>
              <a:buChar char="•"/>
              <a:defRPr/>
            </a:pPr>
            <a:r>
              <a:rPr lang="en-US" sz="2400" dirty="0"/>
              <a:t>Choose critical values based on specified probability of type 1 error, </a:t>
            </a:r>
            <a:r>
              <a:rPr lang="el-GR" sz="2400" b="1" dirty="0">
                <a:solidFill>
                  <a:schemeClr val="accent6"/>
                </a:solidFill>
              </a:rPr>
              <a:t>α</a:t>
            </a:r>
            <a:r>
              <a:rPr lang="en-US" sz="2400" dirty="0"/>
              <a:t> </a:t>
            </a:r>
            <a:endParaRPr lang="en-US" sz="2400" dirty="0" smtClean="0"/>
          </a:p>
          <a:p>
            <a:pPr marL="625475" lvl="1" indent="-225425">
              <a:spcBef>
                <a:spcPts val="600"/>
              </a:spcBef>
              <a:buFont typeface="Arial" pitchFamily="34" charset="0"/>
              <a:buChar char="•"/>
              <a:defRPr/>
            </a:pPr>
            <a:endParaRPr lang="en-US" sz="1400" dirty="0"/>
          </a:p>
          <a:p>
            <a:pPr marL="342900" lvl="1" indent="-342900">
              <a:spcBef>
                <a:spcPts val="600"/>
              </a:spcBef>
              <a:spcAft>
                <a:spcPts val="600"/>
              </a:spcAft>
              <a:buFontTx/>
              <a:buChar char="•"/>
              <a:defRPr/>
            </a:pPr>
            <a:endParaRPr lang="en-US" sz="2000" dirty="0" smtClean="0"/>
          </a:p>
          <a:p>
            <a:pPr>
              <a:spcBef>
                <a:spcPts val="600"/>
              </a:spcBef>
              <a:spcAft>
                <a:spcPts val="600"/>
              </a:spcAft>
              <a:defRPr/>
            </a:pPr>
            <a:endParaRPr lang="en-US" sz="2000" dirty="0" smtClean="0"/>
          </a:p>
        </p:txBody>
      </p:sp>
      <p:graphicFrame>
        <p:nvGraphicFramePr>
          <p:cNvPr id="18434" name="Object 20"/>
          <p:cNvGraphicFramePr>
            <a:graphicFrameLocks noChangeAspect="1"/>
          </p:cNvGraphicFramePr>
          <p:nvPr/>
        </p:nvGraphicFramePr>
        <p:xfrm>
          <a:off x="3133724" y="5270500"/>
          <a:ext cx="1212986" cy="596900"/>
        </p:xfrm>
        <a:graphic>
          <a:graphicData uri="http://schemas.openxmlformats.org/presentationml/2006/ole">
            <mc:AlternateContent xmlns:mc="http://schemas.openxmlformats.org/markup-compatibility/2006">
              <mc:Choice xmlns:v="urn:schemas-microsoft-com:vml" Requires="v">
                <p:oleObj spid="_x0000_s18566" name="Equation" r:id="rId6" imgW="850531" imgH="418918" progId="Equation.3">
                  <p:embed/>
                </p:oleObj>
              </mc:Choice>
              <mc:Fallback>
                <p:oleObj name="Equation" r:id="rId6" imgW="850531" imgH="418918" progId="Equation.3">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3724" y="5270500"/>
                        <a:ext cx="1212986"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5" name="Object 21"/>
          <p:cNvGraphicFramePr>
            <a:graphicFrameLocks noChangeAspect="1"/>
          </p:cNvGraphicFramePr>
          <p:nvPr/>
        </p:nvGraphicFramePr>
        <p:xfrm>
          <a:off x="862013" y="5280025"/>
          <a:ext cx="1173162" cy="587375"/>
        </p:xfrm>
        <a:graphic>
          <a:graphicData uri="http://schemas.openxmlformats.org/presentationml/2006/ole">
            <mc:AlternateContent xmlns:mc="http://schemas.openxmlformats.org/markup-compatibility/2006">
              <mc:Choice xmlns:v="urn:schemas-microsoft-com:vml" Requires="v">
                <p:oleObj spid="_x0000_s18567" name="Equation" r:id="rId8" imgW="838200" imgH="419100" progId="Equation.3">
                  <p:embed/>
                </p:oleObj>
              </mc:Choice>
              <mc:Fallback>
                <p:oleObj name="Equation" r:id="rId8" imgW="838200" imgH="41910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013" y="5280025"/>
                        <a:ext cx="1173162"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ight Arrow 23"/>
          <p:cNvSpPr/>
          <p:nvPr/>
        </p:nvSpPr>
        <p:spPr>
          <a:xfrm rot="19318981">
            <a:off x="2649538" y="5956300"/>
            <a:ext cx="762000" cy="32067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ight Arrow 27"/>
          <p:cNvSpPr/>
          <p:nvPr/>
        </p:nvSpPr>
        <p:spPr>
          <a:xfrm rot="2281019" flipH="1">
            <a:off x="1465263" y="5956300"/>
            <a:ext cx="762000" cy="32067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43" name="TextBox 22"/>
          <p:cNvSpPr txBox="1">
            <a:spLocks noChangeArrowheads="1"/>
          </p:cNvSpPr>
          <p:nvPr/>
        </p:nvSpPr>
        <p:spPr bwMode="auto">
          <a:xfrm>
            <a:off x="1371600" y="6091238"/>
            <a:ext cx="2206625" cy="461962"/>
          </a:xfrm>
          <a:prstGeom prst="rect">
            <a:avLst/>
          </a:prstGeom>
          <a:solidFill>
            <a:srgbClr val="FFC000"/>
          </a:solidFill>
          <a:ln w="9525">
            <a:noFill/>
            <a:miter lim="800000"/>
            <a:headEnd/>
            <a:tailEnd/>
          </a:ln>
        </p:spPr>
        <p:txBody>
          <a:bodyPr>
            <a:spAutoFit/>
          </a:bodyPr>
          <a:lstStyle/>
          <a:p>
            <a:pPr algn="ctr"/>
            <a:r>
              <a:rPr lang="en-US" sz="2400">
                <a:cs typeface="Arial" pitchFamily="34" charset="0"/>
              </a:rPr>
              <a:t>Critical values</a:t>
            </a:r>
          </a:p>
        </p:txBody>
      </p:sp>
      <p:pic>
        <p:nvPicPr>
          <p:cNvPr id="18444" name="Picture 18"/>
          <p:cNvPicPr>
            <a:picLocks noChangeAspect="1" noChangeArrowheads="1"/>
          </p:cNvPicPr>
          <p:nvPr/>
        </p:nvPicPr>
        <p:blipFill>
          <a:blip r:embed="rId10" cstate="print"/>
          <a:srcRect/>
          <a:stretch>
            <a:fillRect/>
          </a:stretch>
        </p:blipFill>
        <p:spPr bwMode="auto">
          <a:xfrm>
            <a:off x="3048000" y="2887663"/>
            <a:ext cx="1238250" cy="688975"/>
          </a:xfrm>
          <a:prstGeom prst="rect">
            <a:avLst/>
          </a:prstGeom>
          <a:noFill/>
          <a:ln w="9525">
            <a:noFill/>
            <a:miter lim="800000"/>
            <a:headEnd/>
            <a:tailEnd/>
          </a:ln>
        </p:spPr>
      </p:pic>
      <p:sp>
        <p:nvSpPr>
          <p:cNvPr id="18445" name="TextBox 18"/>
          <p:cNvSpPr txBox="1">
            <a:spLocks noChangeArrowheads="1"/>
          </p:cNvSpPr>
          <p:nvPr/>
        </p:nvSpPr>
        <p:spPr bwMode="auto">
          <a:xfrm>
            <a:off x="1828800" y="4495800"/>
            <a:ext cx="1371600" cy="400050"/>
          </a:xfrm>
          <a:prstGeom prst="rect">
            <a:avLst/>
          </a:prstGeom>
          <a:noFill/>
          <a:ln w="9525">
            <a:noFill/>
            <a:miter lim="800000"/>
            <a:headEnd/>
            <a:tailEnd/>
          </a:ln>
        </p:spPr>
        <p:txBody>
          <a:bodyPr>
            <a:spAutoFit/>
          </a:bodyPr>
          <a:lstStyle/>
          <a:p>
            <a:pPr algn="ctr"/>
            <a:r>
              <a:rPr lang="en-US" sz="2000"/>
              <a:t>Accept H</a:t>
            </a:r>
            <a:r>
              <a:rPr lang="en-US" sz="2000" baseline="-25000"/>
              <a:t>0</a:t>
            </a:r>
          </a:p>
        </p:txBody>
      </p:sp>
      <p:sp>
        <p:nvSpPr>
          <p:cNvPr id="18446" name="TextBox 19"/>
          <p:cNvSpPr txBox="1">
            <a:spLocks noChangeArrowheads="1"/>
          </p:cNvSpPr>
          <p:nvPr/>
        </p:nvSpPr>
        <p:spPr bwMode="auto">
          <a:xfrm>
            <a:off x="3505200" y="4114800"/>
            <a:ext cx="1371600" cy="400050"/>
          </a:xfrm>
          <a:prstGeom prst="rect">
            <a:avLst/>
          </a:prstGeom>
          <a:solidFill>
            <a:srgbClr val="FF99CC"/>
          </a:solidFill>
          <a:ln w="9525">
            <a:noFill/>
            <a:miter lim="800000"/>
            <a:headEnd/>
            <a:tailEnd/>
          </a:ln>
        </p:spPr>
        <p:txBody>
          <a:bodyPr>
            <a:spAutoFit/>
          </a:bodyPr>
          <a:lstStyle/>
          <a:p>
            <a:pPr algn="ctr"/>
            <a:r>
              <a:rPr lang="en-US" sz="2000">
                <a:cs typeface="Arial" pitchFamily="34" charset="0"/>
              </a:rPr>
              <a:t>Reject H</a:t>
            </a:r>
            <a:r>
              <a:rPr lang="en-US" sz="2000" baseline="-25000">
                <a:cs typeface="Arial" pitchFamily="34" charset="0"/>
              </a:rPr>
              <a:t>0</a:t>
            </a:r>
          </a:p>
        </p:txBody>
      </p:sp>
      <p:sp>
        <p:nvSpPr>
          <p:cNvPr id="18447" name="TextBox 22"/>
          <p:cNvSpPr txBox="1">
            <a:spLocks noChangeArrowheads="1"/>
          </p:cNvSpPr>
          <p:nvPr/>
        </p:nvSpPr>
        <p:spPr bwMode="auto">
          <a:xfrm>
            <a:off x="152400" y="4114800"/>
            <a:ext cx="1371600" cy="400050"/>
          </a:xfrm>
          <a:prstGeom prst="rect">
            <a:avLst/>
          </a:prstGeom>
          <a:solidFill>
            <a:srgbClr val="FF99CC"/>
          </a:solidFill>
          <a:ln w="9525">
            <a:noFill/>
            <a:miter lim="800000"/>
            <a:headEnd/>
            <a:tailEnd/>
          </a:ln>
        </p:spPr>
        <p:txBody>
          <a:bodyPr>
            <a:spAutoFit/>
          </a:bodyPr>
          <a:lstStyle/>
          <a:p>
            <a:pPr algn="ctr"/>
            <a:r>
              <a:rPr lang="en-US" sz="2000">
                <a:cs typeface="Arial" pitchFamily="34" charset="0"/>
              </a:rPr>
              <a:t>Reject H</a:t>
            </a:r>
            <a:r>
              <a:rPr lang="en-US" sz="2000" baseline="-25000">
                <a:cs typeface="Arial" pitchFamily="34" charset="0"/>
              </a:rPr>
              <a:t>0</a:t>
            </a:r>
          </a:p>
        </p:txBody>
      </p:sp>
      <p:sp>
        <p:nvSpPr>
          <p:cNvPr id="22" name="Content Placeholder 2"/>
          <p:cNvSpPr txBox="1">
            <a:spLocks/>
          </p:cNvSpPr>
          <p:nvPr/>
        </p:nvSpPr>
        <p:spPr bwMode="auto">
          <a:xfrm>
            <a:off x="5029200" y="1828800"/>
            <a:ext cx="3962400" cy="4648200"/>
          </a:xfrm>
          <a:prstGeom prst="rect">
            <a:avLst/>
          </a:prstGeom>
          <a:noFill/>
          <a:ln w="9525">
            <a:noFill/>
            <a:miter lim="800000"/>
            <a:headEnd/>
            <a:tailEnd/>
          </a:ln>
        </p:spPr>
        <p:txBody>
          <a:bodyPr/>
          <a:lstStyle/>
          <a:p>
            <a:pPr marL="225425" indent="-225425">
              <a:spcBef>
                <a:spcPts val="600"/>
              </a:spcBef>
              <a:buFont typeface="Arial" pitchFamily="34" charset="0"/>
              <a:buChar char="•"/>
              <a:defRPr/>
            </a:pPr>
            <a:r>
              <a:rPr lang="en-US" sz="2000" dirty="0" smtClean="0">
                <a:latin typeface="+mn-lt"/>
              </a:rPr>
              <a:t>Common values of </a:t>
            </a:r>
            <a:r>
              <a:rPr lang="el-GR" sz="2000" dirty="0" smtClean="0">
                <a:latin typeface="+mn-lt"/>
              </a:rPr>
              <a:t>α</a:t>
            </a:r>
            <a:endParaRPr lang="en-US" sz="2000" dirty="0" smtClean="0">
              <a:latin typeface="+mn-lt"/>
            </a:endParaRPr>
          </a:p>
          <a:p>
            <a:pPr marL="625475" lvl="1" indent="-225425">
              <a:spcBef>
                <a:spcPts val="600"/>
              </a:spcBef>
              <a:buFont typeface="Arial" pitchFamily="34" charset="0"/>
              <a:buChar char="•"/>
              <a:defRPr/>
            </a:pPr>
            <a:r>
              <a:rPr lang="el-GR" sz="2000" dirty="0" smtClean="0">
                <a:latin typeface="+mn-lt"/>
              </a:rPr>
              <a:t>α</a:t>
            </a:r>
            <a:r>
              <a:rPr lang="en-US" sz="2000" dirty="0" smtClean="0">
                <a:latin typeface="+mn-lt"/>
              </a:rPr>
              <a:t> = 0.05</a:t>
            </a:r>
          </a:p>
          <a:p>
            <a:pPr marL="625475" lvl="1" indent="-225425">
              <a:spcBef>
                <a:spcPts val="600"/>
              </a:spcBef>
              <a:buFont typeface="Arial" pitchFamily="34" charset="0"/>
              <a:buChar char="•"/>
              <a:defRPr/>
            </a:pPr>
            <a:r>
              <a:rPr lang="el-GR" sz="2000" dirty="0" smtClean="0">
                <a:latin typeface="+mn-lt"/>
              </a:rPr>
              <a:t>α</a:t>
            </a:r>
            <a:r>
              <a:rPr lang="en-US" sz="2000" dirty="0" smtClean="0">
                <a:latin typeface="+mn-lt"/>
              </a:rPr>
              <a:t> = 0.01</a:t>
            </a:r>
          </a:p>
          <a:p>
            <a:pPr marL="625475" lvl="1" indent="-225425">
              <a:spcBef>
                <a:spcPts val="600"/>
              </a:spcBef>
              <a:buFont typeface="Arial" pitchFamily="34" charset="0"/>
              <a:buChar char="•"/>
              <a:defRPr/>
            </a:pPr>
            <a:r>
              <a:rPr lang="el-GR" sz="2000" dirty="0" smtClean="0">
                <a:latin typeface="+mn-lt"/>
              </a:rPr>
              <a:t>α</a:t>
            </a:r>
            <a:r>
              <a:rPr lang="en-US" sz="2000" dirty="0" smtClean="0">
                <a:latin typeface="+mn-lt"/>
              </a:rPr>
              <a:t> = 0.10</a:t>
            </a:r>
          </a:p>
          <a:p>
            <a:pPr marL="168275" indent="-168275" eaLnBrk="0" hangingPunct="0">
              <a:spcBef>
                <a:spcPts val="600"/>
              </a:spcBef>
              <a:buFontTx/>
              <a:buChar char="•"/>
              <a:defRPr/>
            </a:pPr>
            <a:endParaRPr lang="en-US" sz="2000" kern="0" dirty="0" smtClean="0">
              <a:latin typeface="+mn-lt"/>
            </a:endParaRPr>
          </a:p>
          <a:p>
            <a:pPr marL="168275" indent="-168275" eaLnBrk="0" hangingPunct="0">
              <a:spcBef>
                <a:spcPts val="600"/>
              </a:spcBef>
              <a:buFontTx/>
              <a:buChar char="•"/>
              <a:defRPr/>
            </a:pPr>
            <a:r>
              <a:rPr lang="en-US" sz="2000" kern="0" dirty="0" smtClean="0">
                <a:latin typeface="+mn-lt"/>
              </a:rPr>
              <a:t>Why </a:t>
            </a:r>
            <a:r>
              <a:rPr lang="en-US" sz="2000" kern="0" dirty="0">
                <a:latin typeface="+mn-lt"/>
              </a:rPr>
              <a:t>not choose </a:t>
            </a:r>
            <a:r>
              <a:rPr lang="el-GR" sz="2000" kern="0" dirty="0">
                <a:latin typeface="+mn-lt"/>
              </a:rPr>
              <a:t>α</a:t>
            </a:r>
            <a:r>
              <a:rPr lang="en-US" sz="2000" kern="0" dirty="0">
                <a:latin typeface="+mn-lt"/>
              </a:rPr>
              <a:t>=0?  </a:t>
            </a:r>
            <a:endParaRPr lang="en-US" sz="2000" kern="0" dirty="0" smtClean="0">
              <a:latin typeface="+mn-lt"/>
            </a:endParaRPr>
          </a:p>
          <a:p>
            <a:pPr marL="168275" indent="-168275" eaLnBrk="0" hangingPunct="0">
              <a:spcBef>
                <a:spcPts val="600"/>
              </a:spcBef>
              <a:defRPr/>
            </a:pPr>
            <a:r>
              <a:rPr lang="en-US" sz="2000" kern="0" dirty="0" smtClean="0">
                <a:latin typeface="+mn-lt"/>
              </a:rPr>
              <a:t>	i.e</a:t>
            </a:r>
            <a:r>
              <a:rPr lang="en-US" sz="2000" kern="0" dirty="0">
                <a:latin typeface="+mn-lt"/>
              </a:rPr>
              <a:t>. no type I error</a:t>
            </a:r>
          </a:p>
          <a:p>
            <a:pPr marL="350838" lvl="1" indent="-168275" eaLnBrk="0" hangingPunct="0">
              <a:spcBef>
                <a:spcPts val="600"/>
              </a:spcBef>
              <a:buFont typeface="Arial" pitchFamily="34" charset="0"/>
              <a:buChar char="•"/>
              <a:defRPr/>
            </a:pPr>
            <a:r>
              <a:rPr lang="en-US" sz="2000" kern="0" dirty="0">
                <a:latin typeface="+mn-lt"/>
              </a:rPr>
              <a:t>As </a:t>
            </a:r>
            <a:r>
              <a:rPr lang="el-GR" sz="2000" kern="0" dirty="0">
                <a:latin typeface="+mn-lt"/>
              </a:rPr>
              <a:t>α</a:t>
            </a:r>
            <a:r>
              <a:rPr lang="en-US" sz="2000" kern="0" dirty="0">
                <a:latin typeface="+mn-lt"/>
              </a:rPr>
              <a:t> gets smaller, acceptance region gets bigger</a:t>
            </a:r>
          </a:p>
          <a:p>
            <a:pPr marL="350838" lvl="1" indent="-168275" eaLnBrk="0" hangingPunct="0">
              <a:spcBef>
                <a:spcPts val="600"/>
              </a:spcBef>
              <a:buFont typeface="Arial" pitchFamily="34" charset="0"/>
              <a:buChar char="•"/>
              <a:defRPr/>
            </a:pPr>
            <a:r>
              <a:rPr lang="en-US" sz="2000" kern="0" dirty="0">
                <a:latin typeface="+mn-lt"/>
              </a:rPr>
              <a:t>All sample mean will support H</a:t>
            </a:r>
            <a:r>
              <a:rPr lang="en-US" sz="2000" kern="0" baseline="-25000" dirty="0">
                <a:latin typeface="+mn-lt"/>
              </a:rPr>
              <a:t>0</a:t>
            </a:r>
            <a:r>
              <a:rPr lang="en-US" sz="2000" kern="0" dirty="0">
                <a:latin typeface="+mn-lt"/>
              </a:rPr>
              <a:t>: </a:t>
            </a:r>
            <a:r>
              <a:rPr lang="el-GR" sz="2000" kern="0" dirty="0">
                <a:latin typeface="+mn-lt"/>
              </a:rPr>
              <a:t>μ</a:t>
            </a:r>
            <a:r>
              <a:rPr lang="en-US" sz="2000" kern="0" dirty="0">
                <a:latin typeface="+mn-lt"/>
              </a:rPr>
              <a:t> = </a:t>
            </a:r>
            <a:r>
              <a:rPr lang="el-GR" sz="2000" kern="0" dirty="0">
                <a:latin typeface="+mn-lt"/>
              </a:rPr>
              <a:t>μ</a:t>
            </a:r>
            <a:r>
              <a:rPr lang="en-US" sz="2000" kern="0" baseline="-25000" dirty="0">
                <a:latin typeface="+mn-lt"/>
              </a:rPr>
              <a:t>0</a:t>
            </a:r>
          </a:p>
          <a:p>
            <a:pPr marL="350838" lvl="1" indent="-168275" eaLnBrk="0" hangingPunct="0">
              <a:spcBef>
                <a:spcPts val="600"/>
              </a:spcBef>
              <a:buFont typeface="Arial" pitchFamily="34" charset="0"/>
              <a:buChar char="•"/>
              <a:defRPr/>
            </a:pPr>
            <a:r>
              <a:rPr lang="en-US" sz="2000" kern="0" dirty="0">
                <a:latin typeface="+mn-lt"/>
              </a:rPr>
              <a:t>No meaningful info about </a:t>
            </a:r>
            <a:r>
              <a:rPr lang="el-GR" sz="2000" kern="0" dirty="0">
                <a:latin typeface="+mn-lt"/>
              </a:rPr>
              <a:t>μ</a:t>
            </a:r>
            <a:endParaRPr lang="en-US" sz="2000" kern="0" dirty="0">
              <a:latin typeface="+mn-lt"/>
            </a:endParaRPr>
          </a:p>
          <a:p>
            <a:pPr marL="342900" lvl="1" indent="-342900" eaLnBrk="0" hangingPunct="0">
              <a:spcBef>
                <a:spcPts val="600"/>
              </a:spcBef>
              <a:spcAft>
                <a:spcPts val="600"/>
              </a:spcAft>
              <a:buFontTx/>
              <a:buChar char="•"/>
              <a:defRPr/>
            </a:pPr>
            <a:endParaRPr lang="en-US" sz="2000" kern="0" dirty="0">
              <a:latin typeface="+mn-lt"/>
            </a:endParaRPr>
          </a:p>
          <a:p>
            <a:pPr marL="342900" indent="-342900" eaLnBrk="0" hangingPunct="0">
              <a:spcBef>
                <a:spcPts val="600"/>
              </a:spcBef>
              <a:spcAft>
                <a:spcPts val="600"/>
              </a:spcAft>
              <a:buFontTx/>
              <a:buChar char="•"/>
              <a:defRPr/>
            </a:pPr>
            <a:endParaRPr lang="en-US" sz="2000" kern="0" dirty="0">
              <a:latin typeface="+mn-lt"/>
            </a:endParaRPr>
          </a:p>
        </p:txBody>
      </p:sp>
      <p:sp>
        <p:nvSpPr>
          <p:cNvPr id="18449" name="Slide Number Placeholder 22"/>
          <p:cNvSpPr>
            <a:spLocks noGrp="1"/>
          </p:cNvSpPr>
          <p:nvPr>
            <p:ph type="sldNum" sz="quarter" idx="12"/>
          </p:nvPr>
        </p:nvSpPr>
        <p:spPr>
          <a:noFill/>
        </p:spPr>
        <p:txBody>
          <a:bodyPr/>
          <a:lstStyle/>
          <a:p>
            <a:fld id="{A5F8CC86-A9DB-42D4-8AA1-560365520EEC}" type="slidenum">
              <a:rPr lang="en-US" smtClean="0"/>
              <a:pPr/>
              <a:t>89</a:t>
            </a:fld>
            <a:endParaRPr lang="en-US" smtClean="0"/>
          </a:p>
        </p:txBody>
      </p:sp>
      <p:sp>
        <p:nvSpPr>
          <p:cNvPr id="18450" name="Footer Placeholder 24"/>
          <p:cNvSpPr>
            <a:spLocks noGrp="1"/>
          </p:cNvSpPr>
          <p:nvPr>
            <p:ph type="ftr" sz="quarter" idx="11"/>
          </p:nvPr>
        </p:nvSpPr>
        <p:spPr>
          <a:noFill/>
        </p:spPr>
        <p:txBody>
          <a:bodyPr/>
          <a:lstStyle/>
          <a:p>
            <a:r>
              <a:rPr lang="de-DE" smtClean="0"/>
              <a:t>IE 563  Dr. Erin Gerber, P.E.,  UofL</a:t>
            </a:r>
            <a:endParaRPr lang="en-US" smtClean="0"/>
          </a:p>
        </p:txBody>
      </p:sp>
      <p:sp>
        <p:nvSpPr>
          <p:cNvPr id="25" name="Rectangle 24"/>
          <p:cNvSpPr/>
          <p:nvPr/>
        </p:nvSpPr>
        <p:spPr>
          <a:xfrm>
            <a:off x="4343400" y="4876800"/>
            <a:ext cx="3810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436" name="Object 20"/>
          <p:cNvGraphicFramePr>
            <a:graphicFrameLocks noChangeAspect="1"/>
          </p:cNvGraphicFramePr>
          <p:nvPr/>
        </p:nvGraphicFramePr>
        <p:xfrm>
          <a:off x="4376738" y="4884738"/>
          <a:ext cx="347662" cy="373062"/>
        </p:xfrm>
        <a:graphic>
          <a:graphicData uri="http://schemas.openxmlformats.org/presentationml/2006/ole">
            <mc:AlternateContent xmlns:mc="http://schemas.openxmlformats.org/markup-compatibility/2006">
              <mc:Choice xmlns:v="urn:schemas-microsoft-com:vml" Requires="v">
                <p:oleObj spid="_x0000_s18568" name="Equation" r:id="rId11" imgW="177646" imgH="190335" progId="Equation.3">
                  <p:embed/>
                </p:oleObj>
              </mc:Choice>
              <mc:Fallback>
                <p:oleObj name="Equation" r:id="rId11" imgW="177646" imgH="190335" progId="Equation.3">
                  <p:embed/>
                  <p:pic>
                    <p:nvPicPr>
                      <p:cNvPr id="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6738" y="4884738"/>
                        <a:ext cx="347662" cy="37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304800" y="655638"/>
            <a:ext cx="8686800" cy="5668962"/>
          </a:xfrm>
        </p:spPr>
        <p:txBody>
          <a:bodyPr/>
          <a:lstStyle/>
          <a:p>
            <a:pPr eaLnBrk="1" hangingPunct="1">
              <a:lnSpc>
                <a:spcPct val="80000"/>
              </a:lnSpc>
            </a:pPr>
            <a:r>
              <a:rPr lang="en-US" sz="2800" smtClean="0">
                <a:sym typeface="Symbol" pitchFamily="18" charset="2"/>
              </a:rPr>
              <a:t>Some of the factors affect the location of the response variable (average or mean value).</a:t>
            </a:r>
          </a:p>
          <a:p>
            <a:pPr eaLnBrk="1" hangingPunct="1">
              <a:lnSpc>
                <a:spcPct val="80000"/>
              </a:lnSpc>
            </a:pPr>
            <a:endParaRPr lang="en-US" sz="2800" smtClean="0">
              <a:sym typeface="Symbol" pitchFamily="18" charset="2"/>
            </a:endParaRPr>
          </a:p>
          <a:p>
            <a:pPr eaLnBrk="1" hangingPunct="1">
              <a:lnSpc>
                <a:spcPct val="80000"/>
              </a:lnSpc>
            </a:pPr>
            <a:r>
              <a:rPr lang="en-US" sz="2800" smtClean="0">
                <a:sym typeface="Symbol" pitchFamily="18" charset="2"/>
              </a:rPr>
              <a:t>Some affect the response dispersion (standard deviation).</a:t>
            </a:r>
          </a:p>
          <a:p>
            <a:pPr eaLnBrk="1" hangingPunct="1">
              <a:lnSpc>
                <a:spcPct val="80000"/>
              </a:lnSpc>
            </a:pPr>
            <a:endParaRPr lang="en-US" sz="2800" smtClean="0">
              <a:sym typeface="Symbol" pitchFamily="18" charset="2"/>
            </a:endParaRPr>
          </a:p>
          <a:p>
            <a:pPr eaLnBrk="1" hangingPunct="1">
              <a:lnSpc>
                <a:spcPct val="80000"/>
              </a:lnSpc>
            </a:pPr>
            <a:r>
              <a:rPr lang="en-US" sz="2800" smtClean="0">
                <a:sym typeface="Symbol" pitchFamily="18" charset="2"/>
              </a:rPr>
              <a:t>Some affect both response location and dispersion.</a:t>
            </a:r>
          </a:p>
          <a:p>
            <a:pPr eaLnBrk="1" hangingPunct="1">
              <a:lnSpc>
                <a:spcPct val="80000"/>
              </a:lnSpc>
            </a:pPr>
            <a:endParaRPr lang="en-US" sz="2800" smtClean="0">
              <a:sym typeface="Symbol" pitchFamily="18" charset="2"/>
            </a:endParaRPr>
          </a:p>
          <a:p>
            <a:pPr eaLnBrk="1" hangingPunct="1">
              <a:lnSpc>
                <a:spcPct val="80000"/>
              </a:lnSpc>
            </a:pPr>
            <a:r>
              <a:rPr lang="en-US" sz="2800" smtClean="0">
                <a:sym typeface="Symbol" pitchFamily="18" charset="2"/>
              </a:rPr>
              <a:t>The rest have no influence on the response variables.</a:t>
            </a:r>
          </a:p>
          <a:p>
            <a:pPr eaLnBrk="1" hangingPunct="1">
              <a:lnSpc>
                <a:spcPct val="80000"/>
              </a:lnSpc>
            </a:pPr>
            <a:endParaRPr lang="en-US" sz="2800" smtClean="0">
              <a:sym typeface="Symbol" pitchFamily="18" charset="2"/>
            </a:endParaRPr>
          </a:p>
          <a:p>
            <a:pPr eaLnBrk="1" hangingPunct="1">
              <a:lnSpc>
                <a:spcPct val="80000"/>
              </a:lnSpc>
            </a:pPr>
            <a:r>
              <a:rPr lang="en-US" sz="2800" smtClean="0">
                <a:sym typeface="Symbol" pitchFamily="18" charset="2"/>
              </a:rPr>
              <a:t>One objective of the data analysis is to determine which of these factors affect the response average, which affect the standard deviation, which affect both, and which have no affect.</a:t>
            </a:r>
          </a:p>
          <a:p>
            <a:pPr eaLnBrk="1" hangingPunct="1">
              <a:lnSpc>
                <a:spcPct val="80000"/>
              </a:lnSpc>
            </a:pPr>
            <a:endParaRPr lang="en-US" sz="2000" smtClean="0"/>
          </a:p>
        </p:txBody>
      </p:sp>
      <p:sp>
        <p:nvSpPr>
          <p:cNvPr id="35843" name="Slide Number Placeholder 2"/>
          <p:cNvSpPr>
            <a:spLocks noGrp="1"/>
          </p:cNvSpPr>
          <p:nvPr>
            <p:ph type="sldNum" sz="quarter" idx="12"/>
          </p:nvPr>
        </p:nvSpPr>
        <p:spPr>
          <a:noFill/>
        </p:spPr>
        <p:txBody>
          <a:bodyPr/>
          <a:lstStyle/>
          <a:p>
            <a:fld id="{CF59F9D0-5242-4873-87FF-2FB5604F3AF0}" type="slidenum">
              <a:rPr lang="en-US" smtClean="0"/>
              <a:pPr/>
              <a:t>9</a:t>
            </a:fld>
            <a:endParaRPr lang="en-US" smtClean="0"/>
          </a:p>
        </p:txBody>
      </p:sp>
      <p:sp>
        <p:nvSpPr>
          <p:cNvPr id="5" name="Footer Placeholder 4"/>
          <p:cNvSpPr>
            <a:spLocks noGrp="1"/>
          </p:cNvSpPr>
          <p:nvPr>
            <p:ph type="ftr" sz="quarter" idx="11"/>
          </p:nvPr>
        </p:nvSpPr>
        <p:spPr>
          <a:xfrm>
            <a:off x="0" y="0"/>
            <a:ext cx="3810000" cy="476250"/>
          </a:xfrm>
          <a:noFill/>
        </p:spPr>
        <p:txBody>
          <a:bodyPr/>
          <a:lstStyle/>
          <a:p>
            <a:r>
              <a:rPr lang="de-DE" smtClean="0"/>
              <a:t>IE 563  Dr. Erin Gerber, P.E.,  UofL</a:t>
            </a:r>
            <a:endParaRPr lang="en-US"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smtClean="0"/>
              <a:t>Hypothesis Testing</a:t>
            </a:r>
          </a:p>
        </p:txBody>
      </p:sp>
      <p:sp>
        <p:nvSpPr>
          <p:cNvPr id="115715" name="Rectangle 3"/>
          <p:cNvSpPr>
            <a:spLocks noGrp="1" noChangeArrowheads="1"/>
          </p:cNvSpPr>
          <p:nvPr>
            <p:ph type="body" idx="1"/>
          </p:nvPr>
        </p:nvSpPr>
        <p:spPr>
          <a:xfrm>
            <a:off x="228600" y="1295400"/>
            <a:ext cx="8839200" cy="5029200"/>
          </a:xfrm>
        </p:spPr>
        <p:txBody>
          <a:bodyPr/>
          <a:lstStyle/>
          <a:p>
            <a:pPr eaLnBrk="1" hangingPunct="1">
              <a:lnSpc>
                <a:spcPct val="95000"/>
              </a:lnSpc>
              <a:spcBef>
                <a:spcPct val="35000"/>
              </a:spcBef>
              <a:spcAft>
                <a:spcPct val="35000"/>
              </a:spcAft>
              <a:defRPr/>
            </a:pPr>
            <a:r>
              <a:rPr lang="en-US" sz="2400" dirty="0" smtClean="0"/>
              <a:t>The “strongest” inference is available when the null hypothesis is rejected.</a:t>
            </a:r>
          </a:p>
          <a:p>
            <a:pPr lvl="1" eaLnBrk="1" hangingPunct="1">
              <a:lnSpc>
                <a:spcPct val="95000"/>
              </a:lnSpc>
              <a:spcBef>
                <a:spcPct val="35000"/>
              </a:spcBef>
              <a:spcAft>
                <a:spcPct val="35000"/>
              </a:spcAft>
              <a:defRPr/>
            </a:pPr>
            <a:r>
              <a:rPr lang="en-US" sz="2000" dirty="0" smtClean="0"/>
              <a:t>Sample provides overwhelming evidence H</a:t>
            </a:r>
            <a:r>
              <a:rPr lang="en-US" sz="2000" baseline="-25000" dirty="0" smtClean="0"/>
              <a:t>0</a:t>
            </a:r>
            <a:r>
              <a:rPr lang="en-US" sz="2000" dirty="0" smtClean="0"/>
              <a:t> is not believable</a:t>
            </a:r>
          </a:p>
          <a:p>
            <a:pPr eaLnBrk="1" hangingPunct="1">
              <a:lnSpc>
                <a:spcPct val="95000"/>
              </a:lnSpc>
              <a:spcBef>
                <a:spcPct val="35000"/>
              </a:spcBef>
              <a:spcAft>
                <a:spcPct val="35000"/>
              </a:spcAft>
              <a:defRPr/>
            </a:pPr>
            <a:r>
              <a:rPr lang="en-US" sz="2400" dirty="0" smtClean="0"/>
              <a:t>This point is important when an experimenter decides what should be the null hypothesis and what should be the alternative hypothesis for </a:t>
            </a:r>
            <a:r>
              <a:rPr lang="en-US" sz="2400" u="sng" dirty="0" smtClean="0"/>
              <a:t>one-sided problems</a:t>
            </a:r>
            <a:r>
              <a:rPr lang="en-US" sz="2400" dirty="0" smtClean="0"/>
              <a:t>.</a:t>
            </a:r>
          </a:p>
          <a:p>
            <a:pPr eaLnBrk="1" hangingPunct="1">
              <a:lnSpc>
                <a:spcPct val="95000"/>
              </a:lnSpc>
              <a:spcBef>
                <a:spcPct val="35000"/>
              </a:spcBef>
              <a:spcAft>
                <a:spcPct val="35000"/>
              </a:spcAft>
              <a:defRPr/>
            </a:pPr>
            <a:r>
              <a:rPr lang="en-US" sz="2400" dirty="0" smtClean="0"/>
              <a:t>In order to “prove” or establish a statement (say </a:t>
            </a:r>
            <a:r>
              <a:rPr lang="el-GR" sz="2400" dirty="0" smtClean="0"/>
              <a:t>μ</a:t>
            </a:r>
            <a:r>
              <a:rPr lang="en-US" sz="2400" dirty="0" smtClean="0"/>
              <a:t> &gt; </a:t>
            </a:r>
            <a:r>
              <a:rPr lang="el-GR" sz="2400" dirty="0" smtClean="0"/>
              <a:t>μ</a:t>
            </a:r>
            <a:r>
              <a:rPr lang="en-US" sz="2400" baseline="-25000" dirty="0" smtClean="0"/>
              <a:t>0</a:t>
            </a:r>
            <a:r>
              <a:rPr lang="en-US" sz="2400" dirty="0" smtClean="0"/>
              <a:t>) it is necessary to make it the alternative hypothesis (H</a:t>
            </a:r>
            <a:r>
              <a:rPr lang="en-US" sz="2400" baseline="-25000" dirty="0" smtClean="0"/>
              <a:t>1</a:t>
            </a:r>
            <a:r>
              <a:rPr lang="en-US" sz="2400" dirty="0" smtClean="0"/>
              <a:t>). </a:t>
            </a:r>
          </a:p>
          <a:p>
            <a:pPr eaLnBrk="1" hangingPunct="1">
              <a:lnSpc>
                <a:spcPct val="95000"/>
              </a:lnSpc>
              <a:spcBef>
                <a:spcPct val="35000"/>
              </a:spcBef>
              <a:spcAft>
                <a:spcPct val="35000"/>
              </a:spcAft>
              <a:defRPr/>
            </a:pPr>
            <a:r>
              <a:rPr lang="en-US" sz="2400" dirty="0" smtClean="0">
                <a:solidFill>
                  <a:schemeClr val="accent6"/>
                </a:solidFill>
              </a:rPr>
              <a:t>For one-sided hypothesis test, make H</a:t>
            </a:r>
            <a:r>
              <a:rPr lang="en-US" sz="2400" baseline="-25000" dirty="0" smtClean="0">
                <a:solidFill>
                  <a:schemeClr val="accent6"/>
                </a:solidFill>
              </a:rPr>
              <a:t>1</a:t>
            </a:r>
            <a:r>
              <a:rPr lang="en-US" sz="2400" dirty="0" smtClean="0">
                <a:solidFill>
                  <a:schemeClr val="accent6"/>
                </a:solidFill>
              </a:rPr>
              <a:t> the statement you are evaluating</a:t>
            </a:r>
          </a:p>
        </p:txBody>
      </p:sp>
      <p:sp>
        <p:nvSpPr>
          <p:cNvPr id="112644" name="Slide Number Placeholder 3"/>
          <p:cNvSpPr>
            <a:spLocks noGrp="1"/>
          </p:cNvSpPr>
          <p:nvPr>
            <p:ph type="sldNum" sz="quarter" idx="12"/>
          </p:nvPr>
        </p:nvSpPr>
        <p:spPr>
          <a:noFill/>
        </p:spPr>
        <p:txBody>
          <a:bodyPr/>
          <a:lstStyle/>
          <a:p>
            <a:fld id="{AA8075DD-D70F-44DC-9325-02B1D3F37563}" type="slidenum">
              <a:rPr lang="en-US" smtClean="0"/>
              <a:pPr/>
              <a:t>90</a:t>
            </a:fld>
            <a:endParaRPr lang="en-US" smtClean="0"/>
          </a:p>
        </p:txBody>
      </p:sp>
      <p:sp>
        <p:nvSpPr>
          <p:cNvPr id="112645"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228600" y="0"/>
            <a:ext cx="8458200" cy="1143000"/>
          </a:xfrm>
        </p:spPr>
        <p:txBody>
          <a:bodyPr/>
          <a:lstStyle/>
          <a:p>
            <a:pPr eaLnBrk="1" hangingPunct="1"/>
            <a:r>
              <a:rPr lang="en-US" sz="3600" smtClean="0"/>
              <a:t>Simple Experiments: Hypothesis Testing</a:t>
            </a:r>
          </a:p>
        </p:txBody>
      </p:sp>
      <p:sp>
        <p:nvSpPr>
          <p:cNvPr id="8198" name="Rectangle 3"/>
          <p:cNvSpPr>
            <a:spLocks noGrp="1" noChangeArrowheads="1"/>
          </p:cNvSpPr>
          <p:nvPr>
            <p:ph type="body" idx="1"/>
          </p:nvPr>
        </p:nvSpPr>
        <p:spPr>
          <a:xfrm>
            <a:off x="457200" y="1143000"/>
            <a:ext cx="8458200" cy="1828800"/>
          </a:xfrm>
        </p:spPr>
        <p:txBody>
          <a:bodyPr/>
          <a:lstStyle/>
          <a:p>
            <a:pPr eaLnBrk="1" hangingPunct="1">
              <a:buFontTx/>
              <a:buNone/>
              <a:defRPr/>
            </a:pPr>
            <a:r>
              <a:rPr lang="en-US" sz="3600" dirty="0" smtClean="0"/>
              <a:t>Single population</a:t>
            </a:r>
          </a:p>
          <a:p>
            <a:pPr eaLnBrk="1" hangingPunct="1">
              <a:defRPr/>
            </a:pPr>
            <a:r>
              <a:rPr lang="en-US" sz="2400" b="1" dirty="0" smtClean="0">
                <a:solidFill>
                  <a:schemeClr val="accent6"/>
                </a:solidFill>
              </a:rPr>
              <a:t>Test on mean, </a:t>
            </a:r>
            <a:r>
              <a:rPr lang="en-US" sz="2400" b="1" dirty="0" smtClean="0">
                <a:solidFill>
                  <a:schemeClr val="accent6"/>
                </a:solidFill>
                <a:cs typeface="Arial" pitchFamily="34" charset="0"/>
              </a:rPr>
              <a:t>µ,</a:t>
            </a:r>
            <a:r>
              <a:rPr lang="en-US" sz="2400" b="1" dirty="0" smtClean="0">
                <a:solidFill>
                  <a:schemeClr val="accent6"/>
                </a:solidFill>
              </a:rPr>
              <a:t> large sample (n</a:t>
            </a:r>
            <a:r>
              <a:rPr lang="en-US" sz="2400" b="1" dirty="0" smtClean="0">
                <a:solidFill>
                  <a:schemeClr val="accent6"/>
                </a:solidFill>
                <a:cs typeface="Arial" pitchFamily="34" charset="0"/>
              </a:rPr>
              <a:t>≥40</a:t>
            </a:r>
            <a:r>
              <a:rPr lang="en-US" sz="2400" b="1" dirty="0" smtClean="0">
                <a:solidFill>
                  <a:schemeClr val="accent6"/>
                </a:solidFill>
              </a:rPr>
              <a:t>)</a:t>
            </a:r>
          </a:p>
          <a:p>
            <a:pPr eaLnBrk="1" hangingPunct="1">
              <a:defRPr/>
            </a:pPr>
            <a:r>
              <a:rPr lang="en-US" sz="2400" dirty="0" smtClean="0"/>
              <a:t>Null hypothesis:	H</a:t>
            </a:r>
            <a:r>
              <a:rPr lang="en-US" sz="2400" baseline="-25000" dirty="0" smtClean="0"/>
              <a:t>0</a:t>
            </a:r>
            <a:r>
              <a:rPr lang="en-US" sz="2400" dirty="0" smtClean="0"/>
              <a:t>: </a:t>
            </a:r>
            <a:r>
              <a:rPr lang="el-GR" sz="2400" dirty="0" smtClean="0"/>
              <a:t>μ</a:t>
            </a:r>
            <a:r>
              <a:rPr lang="en-US" sz="2400" dirty="0" smtClean="0"/>
              <a:t>=</a:t>
            </a:r>
            <a:r>
              <a:rPr lang="el-GR" sz="2400" dirty="0" smtClean="0"/>
              <a:t>μ</a:t>
            </a:r>
            <a:r>
              <a:rPr lang="en-US" sz="2400" baseline="-25000" dirty="0" smtClean="0"/>
              <a:t>0</a:t>
            </a:r>
          </a:p>
          <a:p>
            <a:pPr eaLnBrk="1" hangingPunct="1">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114692" name="TextBox 1"/>
          <p:cNvSpPr txBox="1">
            <a:spLocks noChangeArrowheads="1"/>
          </p:cNvSpPr>
          <p:nvPr/>
        </p:nvSpPr>
        <p:spPr bwMode="auto">
          <a:xfrm>
            <a:off x="228600" y="3124200"/>
            <a:ext cx="8763000" cy="1200150"/>
          </a:xfrm>
          <a:prstGeom prst="rect">
            <a:avLst/>
          </a:prstGeom>
          <a:noFill/>
          <a:ln w="9525">
            <a:noFill/>
            <a:miter lim="800000"/>
            <a:headEnd/>
            <a:tailEnd/>
          </a:ln>
        </p:spPr>
        <p:txBody>
          <a:bodyPr>
            <a:spAutoFit/>
          </a:bodyPr>
          <a:lstStyle/>
          <a:p>
            <a:r>
              <a:rPr lang="en-US" sz="2400"/>
              <a:t>Test 			Alternative 		</a:t>
            </a:r>
          </a:p>
          <a:p>
            <a:r>
              <a:rPr lang="en-US" sz="2400" u="sng"/>
              <a:t>Statistic		Hypothesis		H</a:t>
            </a:r>
            <a:r>
              <a:rPr lang="en-US" sz="2400" u="sng" baseline="-25000"/>
              <a:t>0</a:t>
            </a:r>
            <a:r>
              <a:rPr lang="en-US" sz="2400" u="sng"/>
              <a:t> Rejection Criteria</a:t>
            </a:r>
          </a:p>
          <a:p>
            <a:endParaRPr lang="en-US" sz="2400" u="sng"/>
          </a:p>
        </p:txBody>
      </p:sp>
      <p:pic>
        <p:nvPicPr>
          <p:cNvPr id="10" name="Picture 9"/>
          <p:cNvPicPr>
            <a:picLocks noChangeAspect="1" noChangeArrowheads="1"/>
          </p:cNvPicPr>
          <p:nvPr/>
        </p:nvPicPr>
        <p:blipFill>
          <a:blip r:embed="rId3" cstate="print"/>
          <a:srcRect/>
          <a:stretch>
            <a:fillRect/>
          </a:stretch>
        </p:blipFill>
        <p:spPr bwMode="auto">
          <a:xfrm>
            <a:off x="228600" y="4324350"/>
            <a:ext cx="1728788" cy="1182688"/>
          </a:xfrm>
          <a:prstGeom prst="rect">
            <a:avLst/>
          </a:prstGeom>
          <a:solidFill>
            <a:schemeClr val="accent5"/>
          </a:solidFill>
          <a:ln w="9525">
            <a:noFill/>
            <a:miter lim="800000"/>
            <a:headEnd/>
            <a:tailEnd/>
          </a:ln>
        </p:spPr>
      </p:pic>
      <p:sp>
        <p:nvSpPr>
          <p:cNvPr id="11" name="Text Box 13"/>
          <p:cNvSpPr txBox="1">
            <a:spLocks noChangeArrowheads="1"/>
          </p:cNvSpPr>
          <p:nvPr/>
        </p:nvSpPr>
        <p:spPr bwMode="auto">
          <a:xfrm>
            <a:off x="3048000" y="4191000"/>
            <a:ext cx="5257800" cy="1422400"/>
          </a:xfrm>
          <a:prstGeom prst="rect">
            <a:avLst/>
          </a:prstGeom>
          <a:noFill/>
          <a:ln w="9525">
            <a:noFill/>
            <a:miter lim="800000"/>
            <a:headEnd/>
            <a:tailEnd/>
          </a:ln>
        </p:spPr>
        <p:txBody>
          <a:bodyPr>
            <a:spAutoFit/>
          </a:bodyPr>
          <a:lstStyle/>
          <a:p>
            <a:pPr>
              <a:spcBef>
                <a:spcPct val="15000"/>
              </a:spcBef>
              <a:spcAft>
                <a:spcPct val="150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dirty="0">
                <a:latin typeface="+mn-lt"/>
                <a:cs typeface="Times New Roman" pitchFamily="18" charset="0"/>
              </a:rPr>
              <a:t> ≠ </a:t>
            </a:r>
            <a:r>
              <a:rPr lang="el-GR" sz="2400" dirty="0">
                <a:latin typeface="+mn-lt"/>
                <a:cs typeface="Times New Roman" pitchFamily="18" charset="0"/>
              </a:rPr>
              <a:t>μ</a:t>
            </a:r>
            <a:r>
              <a:rPr lang="en-US" sz="2400" baseline="-25000" dirty="0">
                <a:latin typeface="+mn-lt"/>
                <a:cs typeface="Times New Roman" pitchFamily="18" charset="0"/>
              </a:rPr>
              <a:t>0</a:t>
            </a:r>
            <a:r>
              <a:rPr lang="en-US" sz="2400" dirty="0">
                <a:latin typeface="+mn-lt"/>
                <a:cs typeface="Times New Roman" pitchFamily="18" charset="0"/>
              </a:rPr>
              <a:t>		|Z</a:t>
            </a:r>
            <a:r>
              <a:rPr lang="en-US" sz="2400" baseline="-25000" dirty="0">
                <a:latin typeface="+mn-lt"/>
                <a:cs typeface="Times New Roman" pitchFamily="18" charset="0"/>
              </a:rPr>
              <a:t>0</a:t>
            </a:r>
            <a:r>
              <a:rPr lang="en-US" sz="2400" dirty="0">
                <a:latin typeface="+mn-lt"/>
                <a:cs typeface="Times New Roman" pitchFamily="18" charset="0"/>
              </a:rPr>
              <a:t>| &gt; Z </a:t>
            </a:r>
            <a:r>
              <a:rPr lang="en-US" sz="2400" baseline="-25000" dirty="0">
                <a:latin typeface="+mn-lt"/>
                <a:cs typeface="Times New Roman" pitchFamily="18" charset="0"/>
              </a:rPr>
              <a:t>α/2</a:t>
            </a:r>
          </a:p>
          <a:p>
            <a:pPr>
              <a:spcBef>
                <a:spcPct val="15000"/>
              </a:spcBef>
              <a:spcAft>
                <a:spcPct val="150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dirty="0">
                <a:latin typeface="+mn-lt"/>
                <a:cs typeface="Times New Roman" pitchFamily="18" charset="0"/>
              </a:rPr>
              <a:t> &gt; </a:t>
            </a:r>
            <a:r>
              <a:rPr lang="el-GR" sz="2400" dirty="0">
                <a:latin typeface="+mn-lt"/>
                <a:cs typeface="Times New Roman" pitchFamily="18" charset="0"/>
              </a:rPr>
              <a:t>μ</a:t>
            </a:r>
            <a:r>
              <a:rPr lang="en-US" sz="2400" baseline="-25000" dirty="0">
                <a:latin typeface="+mn-lt"/>
                <a:cs typeface="Times New Roman" pitchFamily="18" charset="0"/>
              </a:rPr>
              <a:t>0</a:t>
            </a:r>
            <a:r>
              <a:rPr lang="en-US" sz="2400" dirty="0">
                <a:latin typeface="+mn-lt"/>
                <a:cs typeface="Times New Roman" pitchFamily="18" charset="0"/>
              </a:rPr>
              <a:t>		Z</a:t>
            </a:r>
            <a:r>
              <a:rPr lang="en-US" sz="2400" baseline="-25000" dirty="0">
                <a:latin typeface="+mn-lt"/>
                <a:cs typeface="Times New Roman" pitchFamily="18" charset="0"/>
              </a:rPr>
              <a:t>0</a:t>
            </a:r>
            <a:r>
              <a:rPr lang="en-US" sz="2400" dirty="0">
                <a:latin typeface="+mn-lt"/>
                <a:cs typeface="Times New Roman" pitchFamily="18" charset="0"/>
              </a:rPr>
              <a:t> &gt; Z </a:t>
            </a:r>
            <a:r>
              <a:rPr lang="en-US" sz="2400" baseline="-25000" dirty="0">
                <a:latin typeface="+mn-lt"/>
                <a:cs typeface="Times New Roman" pitchFamily="18" charset="0"/>
              </a:rPr>
              <a:t>α</a:t>
            </a:r>
          </a:p>
          <a:p>
            <a:pPr>
              <a:spcBef>
                <a:spcPct val="15000"/>
              </a:spcBef>
              <a:spcAft>
                <a:spcPct val="150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dirty="0">
                <a:latin typeface="+mn-lt"/>
                <a:cs typeface="Times New Roman" pitchFamily="18" charset="0"/>
              </a:rPr>
              <a:t> &lt; </a:t>
            </a:r>
            <a:r>
              <a:rPr lang="el-GR" sz="2400" dirty="0">
                <a:latin typeface="+mn-lt"/>
                <a:cs typeface="Times New Roman" pitchFamily="18" charset="0"/>
              </a:rPr>
              <a:t>μ</a:t>
            </a:r>
            <a:r>
              <a:rPr lang="en-US" sz="2400" baseline="-25000" dirty="0">
                <a:latin typeface="+mn-lt"/>
                <a:cs typeface="Times New Roman" pitchFamily="18" charset="0"/>
              </a:rPr>
              <a:t>0</a:t>
            </a:r>
            <a:r>
              <a:rPr lang="en-US" sz="2400" dirty="0">
                <a:latin typeface="+mn-lt"/>
                <a:cs typeface="Times New Roman" pitchFamily="18" charset="0"/>
              </a:rPr>
              <a:t>		Z</a:t>
            </a:r>
            <a:r>
              <a:rPr lang="en-US" sz="2400" baseline="-25000" dirty="0">
                <a:latin typeface="+mn-lt"/>
                <a:cs typeface="Times New Roman" pitchFamily="18" charset="0"/>
              </a:rPr>
              <a:t>0</a:t>
            </a:r>
            <a:r>
              <a:rPr lang="en-US" sz="2400" dirty="0">
                <a:latin typeface="+mn-lt"/>
                <a:cs typeface="Times New Roman" pitchFamily="18" charset="0"/>
              </a:rPr>
              <a:t> &lt; −Z </a:t>
            </a:r>
            <a:r>
              <a:rPr lang="en-US" sz="2400" baseline="-25000" dirty="0">
                <a:latin typeface="+mn-lt"/>
                <a:cs typeface="Times New Roman" pitchFamily="18" charset="0"/>
              </a:rPr>
              <a:t>α</a:t>
            </a:r>
          </a:p>
        </p:txBody>
      </p:sp>
      <p:sp>
        <p:nvSpPr>
          <p:cNvPr id="114695" name="Slide Number Placeholder 6"/>
          <p:cNvSpPr>
            <a:spLocks noGrp="1"/>
          </p:cNvSpPr>
          <p:nvPr>
            <p:ph type="sldNum" sz="quarter" idx="12"/>
          </p:nvPr>
        </p:nvSpPr>
        <p:spPr>
          <a:noFill/>
        </p:spPr>
        <p:txBody>
          <a:bodyPr/>
          <a:lstStyle/>
          <a:p>
            <a:fld id="{965D46E8-FB05-46BF-8E5E-54CECF1085C1}" type="slidenum">
              <a:rPr lang="en-US" smtClean="0"/>
              <a:pPr/>
              <a:t>91</a:t>
            </a:fld>
            <a:endParaRPr lang="en-US" smtClean="0"/>
          </a:p>
        </p:txBody>
      </p:sp>
      <p:sp>
        <p:nvSpPr>
          <p:cNvPr id="114696" name="Footer Placeholder 7"/>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0"/>
            <a:ext cx="8458200" cy="1143000"/>
          </a:xfrm>
        </p:spPr>
        <p:txBody>
          <a:bodyPr/>
          <a:lstStyle/>
          <a:p>
            <a:pPr eaLnBrk="1" hangingPunct="1"/>
            <a:r>
              <a:rPr lang="en-US" sz="3600" smtClean="0"/>
              <a:t>Simple Experiments: Hypothesis Testing</a:t>
            </a:r>
          </a:p>
        </p:txBody>
      </p:sp>
      <p:sp>
        <p:nvSpPr>
          <p:cNvPr id="8198" name="Rectangle 3"/>
          <p:cNvSpPr>
            <a:spLocks noGrp="1" noChangeArrowheads="1"/>
          </p:cNvSpPr>
          <p:nvPr>
            <p:ph type="body" idx="1"/>
          </p:nvPr>
        </p:nvSpPr>
        <p:spPr>
          <a:xfrm>
            <a:off x="457200" y="1143000"/>
            <a:ext cx="8458200" cy="1828800"/>
          </a:xfrm>
        </p:spPr>
        <p:txBody>
          <a:bodyPr/>
          <a:lstStyle/>
          <a:p>
            <a:pPr eaLnBrk="1" hangingPunct="1">
              <a:buFontTx/>
              <a:buNone/>
              <a:defRPr/>
            </a:pPr>
            <a:r>
              <a:rPr lang="en-US" sz="3600" dirty="0" smtClean="0"/>
              <a:t>Single population</a:t>
            </a:r>
          </a:p>
          <a:p>
            <a:pPr eaLnBrk="1" hangingPunct="1">
              <a:defRPr/>
            </a:pPr>
            <a:r>
              <a:rPr lang="en-US" sz="2400" b="1" dirty="0">
                <a:solidFill>
                  <a:schemeClr val="accent6"/>
                </a:solidFill>
              </a:rPr>
              <a:t>Test on mean, </a:t>
            </a:r>
            <a:r>
              <a:rPr lang="en-US" sz="2400" b="1" dirty="0">
                <a:solidFill>
                  <a:schemeClr val="accent6"/>
                </a:solidFill>
                <a:cs typeface="Arial" pitchFamily="34" charset="0"/>
              </a:rPr>
              <a:t>µ,</a:t>
            </a:r>
            <a:r>
              <a:rPr lang="en-US" sz="2400" b="1" dirty="0">
                <a:solidFill>
                  <a:schemeClr val="accent6"/>
                </a:solidFill>
              </a:rPr>
              <a:t> small sample (n&lt;40)</a:t>
            </a:r>
          </a:p>
          <a:p>
            <a:pPr eaLnBrk="1" hangingPunct="1">
              <a:defRPr/>
            </a:pPr>
            <a:r>
              <a:rPr lang="en-US" sz="2400" dirty="0" smtClean="0"/>
              <a:t>Null hypothesis:	H</a:t>
            </a:r>
            <a:r>
              <a:rPr lang="en-US" sz="2400" baseline="-25000" dirty="0" smtClean="0"/>
              <a:t>0</a:t>
            </a:r>
            <a:r>
              <a:rPr lang="en-US" sz="2400" dirty="0" smtClean="0"/>
              <a:t>: </a:t>
            </a:r>
            <a:r>
              <a:rPr lang="el-GR" sz="2400" dirty="0" smtClean="0"/>
              <a:t>μ</a:t>
            </a:r>
            <a:r>
              <a:rPr lang="en-US" sz="2400" dirty="0" smtClean="0"/>
              <a:t>=</a:t>
            </a:r>
            <a:r>
              <a:rPr lang="el-GR" sz="2400" dirty="0" smtClean="0"/>
              <a:t>μ</a:t>
            </a:r>
            <a:r>
              <a:rPr lang="en-US" sz="2400" baseline="-25000" dirty="0" smtClean="0"/>
              <a:t>0</a:t>
            </a:r>
          </a:p>
          <a:p>
            <a:pPr eaLnBrk="1" hangingPunct="1">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115716" name="TextBox 1"/>
          <p:cNvSpPr txBox="1">
            <a:spLocks noChangeArrowheads="1"/>
          </p:cNvSpPr>
          <p:nvPr/>
        </p:nvSpPr>
        <p:spPr bwMode="auto">
          <a:xfrm>
            <a:off x="228600" y="3124200"/>
            <a:ext cx="8763000" cy="1200150"/>
          </a:xfrm>
          <a:prstGeom prst="rect">
            <a:avLst/>
          </a:prstGeom>
          <a:noFill/>
          <a:ln w="9525">
            <a:noFill/>
            <a:miter lim="800000"/>
            <a:headEnd/>
            <a:tailEnd/>
          </a:ln>
        </p:spPr>
        <p:txBody>
          <a:bodyPr>
            <a:spAutoFit/>
          </a:bodyPr>
          <a:lstStyle/>
          <a:p>
            <a:r>
              <a:rPr lang="en-US" sz="2400"/>
              <a:t>Test 			Alternative 		</a:t>
            </a:r>
          </a:p>
          <a:p>
            <a:r>
              <a:rPr lang="en-US" sz="2400" u="sng"/>
              <a:t>Statistic		Hypothesis		H</a:t>
            </a:r>
            <a:r>
              <a:rPr lang="en-US" sz="2400" u="sng" baseline="-25000"/>
              <a:t>0</a:t>
            </a:r>
            <a:r>
              <a:rPr lang="en-US" sz="2400" u="sng"/>
              <a:t> Rejection Criteria</a:t>
            </a:r>
          </a:p>
          <a:p>
            <a:endParaRPr lang="en-US" sz="2400" u="sng"/>
          </a:p>
        </p:txBody>
      </p:sp>
      <p:pic>
        <p:nvPicPr>
          <p:cNvPr id="12" name="Picture 3"/>
          <p:cNvPicPr>
            <a:picLocks noChangeAspect="1" noChangeArrowheads="1"/>
          </p:cNvPicPr>
          <p:nvPr/>
        </p:nvPicPr>
        <p:blipFill>
          <a:blip r:embed="rId3" cstate="print"/>
          <a:srcRect/>
          <a:stretch>
            <a:fillRect/>
          </a:stretch>
        </p:blipFill>
        <p:spPr bwMode="auto">
          <a:xfrm>
            <a:off x="255588" y="4160838"/>
            <a:ext cx="1774825" cy="1279525"/>
          </a:xfrm>
          <a:prstGeom prst="rect">
            <a:avLst/>
          </a:prstGeom>
          <a:solidFill>
            <a:schemeClr val="accent5"/>
          </a:solidFill>
          <a:ln w="9525">
            <a:noFill/>
            <a:miter lim="800000"/>
            <a:headEnd/>
            <a:tailEnd/>
          </a:ln>
          <a:effectLst/>
        </p:spPr>
      </p:pic>
      <p:sp>
        <p:nvSpPr>
          <p:cNvPr id="13" name="Text Box 13"/>
          <p:cNvSpPr txBox="1">
            <a:spLocks noChangeArrowheads="1"/>
          </p:cNvSpPr>
          <p:nvPr/>
        </p:nvSpPr>
        <p:spPr bwMode="auto">
          <a:xfrm>
            <a:off x="2819400" y="4140200"/>
            <a:ext cx="5943600" cy="1422400"/>
          </a:xfrm>
          <a:prstGeom prst="rect">
            <a:avLst/>
          </a:prstGeom>
          <a:noFill/>
          <a:ln w="9525">
            <a:noFill/>
            <a:miter lim="800000"/>
            <a:headEnd/>
            <a:tailEnd/>
          </a:ln>
        </p:spPr>
        <p:txBody>
          <a:bodyPr>
            <a:spAutoFit/>
          </a:bodyPr>
          <a:lstStyle/>
          <a:p>
            <a:pPr>
              <a:spcBef>
                <a:spcPct val="15000"/>
              </a:spcBef>
              <a:spcAft>
                <a:spcPct val="150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dirty="0">
                <a:latin typeface="+mn-lt"/>
                <a:cs typeface="Times New Roman" pitchFamily="18" charset="0"/>
              </a:rPr>
              <a:t> ≠ </a:t>
            </a:r>
            <a:r>
              <a:rPr lang="el-GR" sz="2400" dirty="0">
                <a:latin typeface="+mn-lt"/>
                <a:cs typeface="Times New Roman" pitchFamily="18" charset="0"/>
              </a:rPr>
              <a:t>μ</a:t>
            </a:r>
            <a:r>
              <a:rPr lang="en-US" sz="2400" baseline="-25000" dirty="0">
                <a:latin typeface="+mn-lt"/>
                <a:cs typeface="Times New Roman" pitchFamily="18" charset="0"/>
              </a:rPr>
              <a:t>0</a:t>
            </a:r>
            <a:r>
              <a:rPr lang="en-US" sz="2400" dirty="0">
                <a:latin typeface="+mn-lt"/>
                <a:cs typeface="Times New Roman" pitchFamily="18" charset="0"/>
              </a:rPr>
              <a:t>		|T</a:t>
            </a:r>
            <a:r>
              <a:rPr lang="en-US" sz="2400" baseline="-25000" dirty="0">
                <a:latin typeface="+mn-lt"/>
                <a:cs typeface="Times New Roman" pitchFamily="18" charset="0"/>
              </a:rPr>
              <a:t>0</a:t>
            </a:r>
            <a:r>
              <a:rPr lang="en-US" sz="2400" dirty="0">
                <a:latin typeface="+mn-lt"/>
                <a:cs typeface="Times New Roman" pitchFamily="18" charset="0"/>
              </a:rPr>
              <a:t>| &gt; t </a:t>
            </a:r>
            <a:r>
              <a:rPr lang="en-US" sz="2400" baseline="-25000" dirty="0">
                <a:latin typeface="+mn-lt"/>
                <a:cs typeface="Times New Roman" pitchFamily="18" charset="0"/>
              </a:rPr>
              <a:t>α/2,n-1</a:t>
            </a:r>
          </a:p>
          <a:p>
            <a:pPr>
              <a:spcBef>
                <a:spcPct val="15000"/>
              </a:spcBef>
              <a:spcAft>
                <a:spcPct val="150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dirty="0">
                <a:latin typeface="+mn-lt"/>
                <a:cs typeface="Times New Roman" pitchFamily="18" charset="0"/>
              </a:rPr>
              <a:t> &gt; </a:t>
            </a:r>
            <a:r>
              <a:rPr lang="el-GR" sz="2400" dirty="0">
                <a:latin typeface="+mn-lt"/>
                <a:cs typeface="Times New Roman" pitchFamily="18" charset="0"/>
              </a:rPr>
              <a:t>μ</a:t>
            </a:r>
            <a:r>
              <a:rPr lang="en-US" sz="2400" baseline="-25000" dirty="0">
                <a:latin typeface="+mn-lt"/>
                <a:cs typeface="Times New Roman" pitchFamily="18" charset="0"/>
              </a:rPr>
              <a:t>0</a:t>
            </a:r>
            <a:r>
              <a:rPr lang="en-US" sz="2400" dirty="0">
                <a:latin typeface="+mn-lt"/>
                <a:cs typeface="Times New Roman" pitchFamily="18" charset="0"/>
              </a:rPr>
              <a:t>		T</a:t>
            </a:r>
            <a:r>
              <a:rPr lang="en-US" sz="2400" baseline="-25000" dirty="0">
                <a:latin typeface="+mn-lt"/>
                <a:cs typeface="Times New Roman" pitchFamily="18" charset="0"/>
              </a:rPr>
              <a:t>0</a:t>
            </a:r>
            <a:r>
              <a:rPr lang="en-US" sz="2400" dirty="0">
                <a:latin typeface="+mn-lt"/>
                <a:cs typeface="Times New Roman" pitchFamily="18" charset="0"/>
              </a:rPr>
              <a:t> &gt; t </a:t>
            </a:r>
            <a:r>
              <a:rPr lang="en-US" sz="2400" baseline="-25000" dirty="0">
                <a:latin typeface="+mn-lt"/>
                <a:cs typeface="Times New Roman" pitchFamily="18" charset="0"/>
              </a:rPr>
              <a:t>α,n-1</a:t>
            </a:r>
          </a:p>
          <a:p>
            <a:pPr>
              <a:spcBef>
                <a:spcPct val="15000"/>
              </a:spcBef>
              <a:spcAft>
                <a:spcPct val="150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dirty="0">
                <a:latin typeface="+mn-lt"/>
                <a:cs typeface="Times New Roman" pitchFamily="18" charset="0"/>
              </a:rPr>
              <a:t> &lt; </a:t>
            </a:r>
            <a:r>
              <a:rPr lang="el-GR" sz="2400" dirty="0">
                <a:latin typeface="+mn-lt"/>
                <a:cs typeface="Times New Roman" pitchFamily="18" charset="0"/>
              </a:rPr>
              <a:t>μ</a:t>
            </a:r>
            <a:r>
              <a:rPr lang="en-US" sz="2400" baseline="-25000" dirty="0">
                <a:latin typeface="+mn-lt"/>
                <a:cs typeface="Times New Roman" pitchFamily="18" charset="0"/>
              </a:rPr>
              <a:t>0</a:t>
            </a:r>
            <a:r>
              <a:rPr lang="en-US" sz="2400" dirty="0">
                <a:latin typeface="+mn-lt"/>
                <a:cs typeface="Times New Roman" pitchFamily="18" charset="0"/>
              </a:rPr>
              <a:t>		T</a:t>
            </a:r>
            <a:r>
              <a:rPr lang="en-US" sz="2400" baseline="-25000" dirty="0">
                <a:latin typeface="+mn-lt"/>
                <a:cs typeface="Times New Roman" pitchFamily="18" charset="0"/>
              </a:rPr>
              <a:t>0</a:t>
            </a:r>
            <a:r>
              <a:rPr lang="en-US" sz="2400" dirty="0">
                <a:latin typeface="+mn-lt"/>
                <a:cs typeface="Times New Roman" pitchFamily="18" charset="0"/>
              </a:rPr>
              <a:t> &lt; −t </a:t>
            </a:r>
            <a:r>
              <a:rPr lang="en-US" sz="2400" baseline="-25000" dirty="0">
                <a:latin typeface="+mn-lt"/>
                <a:cs typeface="Times New Roman" pitchFamily="18" charset="0"/>
              </a:rPr>
              <a:t>α, n-1</a:t>
            </a:r>
          </a:p>
        </p:txBody>
      </p:sp>
      <p:sp>
        <p:nvSpPr>
          <p:cNvPr id="115719" name="Slide Number Placeholder 6"/>
          <p:cNvSpPr>
            <a:spLocks noGrp="1"/>
          </p:cNvSpPr>
          <p:nvPr>
            <p:ph type="sldNum" sz="quarter" idx="12"/>
          </p:nvPr>
        </p:nvSpPr>
        <p:spPr>
          <a:noFill/>
        </p:spPr>
        <p:txBody>
          <a:bodyPr/>
          <a:lstStyle/>
          <a:p>
            <a:fld id="{C8D94E3C-4A95-498A-A217-D52A9E928D2E}" type="slidenum">
              <a:rPr lang="en-US" smtClean="0"/>
              <a:pPr/>
              <a:t>92</a:t>
            </a:fld>
            <a:endParaRPr lang="en-US" smtClean="0"/>
          </a:p>
        </p:txBody>
      </p:sp>
      <p:sp>
        <p:nvSpPr>
          <p:cNvPr id="115720" name="Footer Placeholder 7"/>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28600" y="0"/>
            <a:ext cx="8458200" cy="1143000"/>
          </a:xfrm>
        </p:spPr>
        <p:txBody>
          <a:bodyPr/>
          <a:lstStyle/>
          <a:p>
            <a:pPr eaLnBrk="1" hangingPunct="1"/>
            <a:r>
              <a:rPr lang="en-US" sz="3600" smtClean="0"/>
              <a:t>Simple Experiments: Hypothesis Testing</a:t>
            </a:r>
          </a:p>
        </p:txBody>
      </p:sp>
      <p:sp>
        <p:nvSpPr>
          <p:cNvPr id="117765" name="Rectangle 3"/>
          <p:cNvSpPr>
            <a:spLocks noGrp="1" noChangeArrowheads="1"/>
          </p:cNvSpPr>
          <p:nvPr>
            <p:ph type="body" idx="1"/>
          </p:nvPr>
        </p:nvSpPr>
        <p:spPr>
          <a:xfrm>
            <a:off x="457200" y="1143000"/>
            <a:ext cx="8458200" cy="1828800"/>
          </a:xfrm>
        </p:spPr>
        <p:txBody>
          <a:bodyPr/>
          <a:lstStyle/>
          <a:p>
            <a:pPr eaLnBrk="1" hangingPunct="1">
              <a:buFontTx/>
              <a:buNone/>
              <a:defRPr/>
            </a:pPr>
            <a:r>
              <a:rPr lang="en-US" sz="3600" dirty="0" smtClean="0"/>
              <a:t>Single population</a:t>
            </a:r>
          </a:p>
          <a:p>
            <a:pPr eaLnBrk="1" hangingPunct="1">
              <a:defRPr/>
            </a:pPr>
            <a:r>
              <a:rPr lang="en-US" sz="2400" b="1" dirty="0" smtClean="0">
                <a:solidFill>
                  <a:schemeClr val="accent6"/>
                </a:solidFill>
              </a:rPr>
              <a:t>Test on variance, </a:t>
            </a:r>
            <a:r>
              <a:rPr lang="el-GR" sz="2400" b="1" dirty="0" smtClean="0">
                <a:solidFill>
                  <a:schemeClr val="accent6"/>
                </a:solidFill>
                <a:cs typeface="Arial" pitchFamily="34" charset="0"/>
              </a:rPr>
              <a:t>σ</a:t>
            </a:r>
            <a:r>
              <a:rPr lang="en-US" sz="2400" b="1" baseline="30000" dirty="0" smtClean="0">
                <a:solidFill>
                  <a:schemeClr val="accent6"/>
                </a:solidFill>
                <a:cs typeface="Arial" pitchFamily="34" charset="0"/>
              </a:rPr>
              <a:t>2 </a:t>
            </a:r>
          </a:p>
          <a:p>
            <a:pPr eaLnBrk="1" hangingPunct="1">
              <a:defRPr/>
            </a:pPr>
            <a:r>
              <a:rPr lang="en-US" sz="2400" dirty="0" smtClean="0"/>
              <a:t>Null hypothesis:	H</a:t>
            </a:r>
            <a:r>
              <a:rPr lang="en-US" sz="2400" baseline="-25000" dirty="0" smtClean="0"/>
              <a:t>0</a:t>
            </a:r>
            <a:r>
              <a:rPr lang="en-US" sz="2400" dirty="0" smtClean="0"/>
              <a:t>: </a:t>
            </a:r>
            <a:r>
              <a:rPr lang="el-GR" sz="2400" dirty="0" smtClean="0">
                <a:cs typeface="Arial" pitchFamily="34" charset="0"/>
              </a:rPr>
              <a:t>σ</a:t>
            </a:r>
            <a:r>
              <a:rPr lang="en-US" sz="2400" baseline="30000" dirty="0" smtClean="0">
                <a:cs typeface="Arial" pitchFamily="34" charset="0"/>
              </a:rPr>
              <a:t>2 </a:t>
            </a:r>
            <a:r>
              <a:rPr lang="en-US" sz="2400" dirty="0" smtClean="0"/>
              <a:t>=</a:t>
            </a:r>
            <a:r>
              <a:rPr lang="el-GR" sz="2400" dirty="0" smtClean="0">
                <a:cs typeface="Arial" pitchFamily="34" charset="0"/>
              </a:rPr>
              <a:t> σ</a:t>
            </a:r>
            <a:r>
              <a:rPr lang="en-US" sz="2400" baseline="-25000" dirty="0" smtClean="0">
                <a:cs typeface="Arial" pitchFamily="34" charset="0"/>
              </a:rPr>
              <a:t>0</a:t>
            </a:r>
            <a:r>
              <a:rPr lang="en-US" sz="2400" baseline="30000" dirty="0" smtClean="0">
                <a:cs typeface="Arial" pitchFamily="34" charset="0"/>
              </a:rPr>
              <a:t>2</a:t>
            </a:r>
            <a:endParaRPr lang="en-US" sz="2400" baseline="-25000" dirty="0" smtClean="0"/>
          </a:p>
          <a:p>
            <a:pPr eaLnBrk="1" hangingPunct="1">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116740" name="TextBox 1"/>
          <p:cNvSpPr txBox="1">
            <a:spLocks noChangeArrowheads="1"/>
          </p:cNvSpPr>
          <p:nvPr/>
        </p:nvSpPr>
        <p:spPr bwMode="auto">
          <a:xfrm>
            <a:off x="228600" y="3124200"/>
            <a:ext cx="8763000" cy="1200150"/>
          </a:xfrm>
          <a:prstGeom prst="rect">
            <a:avLst/>
          </a:prstGeom>
          <a:noFill/>
          <a:ln w="9525">
            <a:noFill/>
            <a:miter lim="800000"/>
            <a:headEnd/>
            <a:tailEnd/>
          </a:ln>
        </p:spPr>
        <p:txBody>
          <a:bodyPr>
            <a:spAutoFit/>
          </a:bodyPr>
          <a:lstStyle/>
          <a:p>
            <a:r>
              <a:rPr lang="en-US" sz="2400"/>
              <a:t>Test 			Alternative 		</a:t>
            </a:r>
          </a:p>
          <a:p>
            <a:r>
              <a:rPr lang="en-US" sz="2400" u="sng"/>
              <a:t>Statistic		Hypothesis		H</a:t>
            </a:r>
            <a:r>
              <a:rPr lang="en-US" sz="2400" u="sng" baseline="-25000"/>
              <a:t>0</a:t>
            </a:r>
            <a:r>
              <a:rPr lang="en-US" sz="2400" u="sng"/>
              <a:t> Rejection Criteria</a:t>
            </a:r>
          </a:p>
          <a:p>
            <a:endParaRPr lang="en-US" sz="2400" u="sng"/>
          </a:p>
        </p:txBody>
      </p:sp>
      <p:pic>
        <p:nvPicPr>
          <p:cNvPr id="9" name="Picture 11"/>
          <p:cNvPicPr>
            <a:picLocks noChangeAspect="1" noChangeArrowheads="1"/>
          </p:cNvPicPr>
          <p:nvPr/>
        </p:nvPicPr>
        <p:blipFill>
          <a:blip r:embed="rId3" cstate="print"/>
          <a:srcRect/>
          <a:stretch>
            <a:fillRect/>
          </a:stretch>
        </p:blipFill>
        <p:spPr bwMode="auto">
          <a:xfrm>
            <a:off x="304800" y="4343400"/>
            <a:ext cx="1905000" cy="927100"/>
          </a:xfrm>
          <a:prstGeom prst="rect">
            <a:avLst/>
          </a:prstGeom>
          <a:solidFill>
            <a:schemeClr val="accent5"/>
          </a:solidFill>
          <a:ln w="9525">
            <a:noFill/>
            <a:miter lim="800000"/>
            <a:headEnd/>
            <a:tailEnd/>
          </a:ln>
        </p:spPr>
      </p:pic>
      <p:sp>
        <p:nvSpPr>
          <p:cNvPr id="10" name="Text Box 13"/>
          <p:cNvSpPr txBox="1">
            <a:spLocks noChangeArrowheads="1"/>
          </p:cNvSpPr>
          <p:nvPr/>
        </p:nvSpPr>
        <p:spPr bwMode="auto">
          <a:xfrm>
            <a:off x="2895600" y="4210050"/>
            <a:ext cx="6400800" cy="1200150"/>
          </a:xfrm>
          <a:prstGeom prst="rect">
            <a:avLst/>
          </a:prstGeom>
          <a:noFill/>
          <a:ln w="9525">
            <a:noFill/>
            <a:miter lim="800000"/>
            <a:headEnd/>
            <a:tailEnd/>
          </a:ln>
        </p:spPr>
        <p:txBody>
          <a:bodyPr>
            <a:spAutoFit/>
          </a:bodyPr>
          <a:lstStyle/>
          <a:p>
            <a:pPr>
              <a:spcBef>
                <a:spcPct val="15000"/>
              </a:spcBef>
              <a:spcAft>
                <a:spcPct val="15000"/>
              </a:spcAft>
              <a:defRPr/>
            </a:pPr>
            <a:r>
              <a:rPr lang="en-US" sz="2000" dirty="0">
                <a:latin typeface="+mn-lt"/>
                <a:cs typeface="Times New Roman" pitchFamily="18" charset="0"/>
              </a:rPr>
              <a:t>H</a:t>
            </a:r>
            <a:r>
              <a:rPr lang="en-US" sz="2000" baseline="-25000" dirty="0">
                <a:latin typeface="+mn-lt"/>
                <a:cs typeface="Times New Roman" pitchFamily="18" charset="0"/>
              </a:rPr>
              <a:t>1</a:t>
            </a:r>
            <a:r>
              <a:rPr lang="en-US" sz="2000" dirty="0">
                <a:latin typeface="+mn-lt"/>
                <a:cs typeface="Times New Roman" pitchFamily="18" charset="0"/>
              </a:rPr>
              <a:t>: </a:t>
            </a:r>
            <a:r>
              <a:rPr lang="el-GR" sz="2000" dirty="0">
                <a:latin typeface="+mn-lt"/>
                <a:cs typeface="Times New Roman" pitchFamily="18" charset="0"/>
              </a:rPr>
              <a:t>σ</a:t>
            </a:r>
            <a:r>
              <a:rPr lang="en-US" sz="2000" baseline="30000" dirty="0">
                <a:latin typeface="+mn-lt"/>
                <a:cs typeface="Times New Roman" pitchFamily="18" charset="0"/>
              </a:rPr>
              <a:t>2</a:t>
            </a:r>
            <a:r>
              <a:rPr lang="en-US" sz="2000" dirty="0">
                <a:latin typeface="+mn-lt"/>
                <a:cs typeface="Times New Roman" pitchFamily="18" charset="0"/>
              </a:rPr>
              <a:t> ≠ </a:t>
            </a:r>
            <a:r>
              <a:rPr lang="el-GR" sz="2000" dirty="0">
                <a:latin typeface="+mn-lt"/>
                <a:cs typeface="Times New Roman" pitchFamily="18" charset="0"/>
              </a:rPr>
              <a:t>σ</a:t>
            </a:r>
            <a:r>
              <a:rPr lang="en-US" sz="2000" baseline="-25000" dirty="0">
                <a:latin typeface="+mn-lt"/>
                <a:cs typeface="Times New Roman" pitchFamily="18" charset="0"/>
              </a:rPr>
              <a:t>0</a:t>
            </a:r>
            <a:r>
              <a:rPr lang="en-US" sz="2000" baseline="30000" dirty="0">
                <a:latin typeface="+mn-lt"/>
                <a:cs typeface="Times New Roman" pitchFamily="18" charset="0"/>
              </a:rPr>
              <a:t>2 </a:t>
            </a:r>
            <a:r>
              <a:rPr lang="en-US" sz="2000" dirty="0">
                <a:latin typeface="+mn-lt"/>
                <a:cs typeface="Times New Roman" pitchFamily="18" charset="0"/>
              </a:rPr>
              <a:t>	    X</a:t>
            </a:r>
            <a:r>
              <a:rPr lang="en-US" sz="2000" baseline="-25000" dirty="0">
                <a:latin typeface="+mn-lt"/>
                <a:cs typeface="Times New Roman" pitchFamily="18" charset="0"/>
              </a:rPr>
              <a:t>0</a:t>
            </a:r>
            <a:r>
              <a:rPr lang="en-US" sz="2000" baseline="30000" dirty="0">
                <a:latin typeface="+mn-lt"/>
                <a:cs typeface="Times New Roman" pitchFamily="18" charset="0"/>
              </a:rPr>
              <a:t>2</a:t>
            </a:r>
            <a:r>
              <a:rPr lang="en-US" sz="2000" dirty="0">
                <a:latin typeface="+mn-lt"/>
                <a:cs typeface="Times New Roman" pitchFamily="18" charset="0"/>
              </a:rPr>
              <a:t> &gt; X</a:t>
            </a:r>
            <a:r>
              <a:rPr lang="en-US" sz="2000" baseline="30000" dirty="0">
                <a:latin typeface="+mn-lt"/>
                <a:cs typeface="Times New Roman" pitchFamily="18" charset="0"/>
              </a:rPr>
              <a:t>2</a:t>
            </a:r>
            <a:r>
              <a:rPr lang="el-GR" sz="2000" baseline="-25000" dirty="0">
                <a:latin typeface="+mn-lt"/>
                <a:cs typeface="Times New Roman" pitchFamily="18" charset="0"/>
              </a:rPr>
              <a:t>α</a:t>
            </a:r>
            <a:r>
              <a:rPr lang="en-US" sz="2000" baseline="-25000" dirty="0">
                <a:latin typeface="+mn-lt"/>
                <a:cs typeface="Times New Roman" pitchFamily="18" charset="0"/>
              </a:rPr>
              <a:t>/2,n-1  </a:t>
            </a:r>
            <a:r>
              <a:rPr lang="en-US" sz="2000" dirty="0">
                <a:latin typeface="+mn-lt"/>
                <a:cs typeface="Times New Roman" pitchFamily="18" charset="0"/>
              </a:rPr>
              <a:t>or  X</a:t>
            </a:r>
            <a:r>
              <a:rPr lang="en-US" sz="2000" baseline="-25000" dirty="0">
                <a:latin typeface="+mn-lt"/>
                <a:cs typeface="Times New Roman" pitchFamily="18" charset="0"/>
              </a:rPr>
              <a:t>0</a:t>
            </a:r>
            <a:r>
              <a:rPr lang="en-US" sz="2000" baseline="30000" dirty="0">
                <a:latin typeface="+mn-lt"/>
                <a:cs typeface="Times New Roman" pitchFamily="18" charset="0"/>
              </a:rPr>
              <a:t>2</a:t>
            </a:r>
            <a:r>
              <a:rPr lang="en-US" sz="2000" dirty="0">
                <a:latin typeface="+mn-lt"/>
                <a:cs typeface="Times New Roman" pitchFamily="18" charset="0"/>
              </a:rPr>
              <a:t> &lt; X</a:t>
            </a:r>
            <a:r>
              <a:rPr lang="en-US" sz="2000" baseline="30000" dirty="0">
                <a:latin typeface="+mn-lt"/>
                <a:cs typeface="Times New Roman" pitchFamily="18" charset="0"/>
              </a:rPr>
              <a:t>2</a:t>
            </a:r>
            <a:r>
              <a:rPr lang="en-US" sz="2000" baseline="-25000" dirty="0">
                <a:latin typeface="+mn-lt"/>
                <a:cs typeface="Times New Roman" pitchFamily="18" charset="0"/>
              </a:rPr>
              <a:t>1-(</a:t>
            </a:r>
            <a:r>
              <a:rPr lang="el-GR" sz="2000" baseline="-25000" dirty="0">
                <a:latin typeface="+mn-lt"/>
                <a:cs typeface="Times New Roman" pitchFamily="18" charset="0"/>
              </a:rPr>
              <a:t>α</a:t>
            </a:r>
            <a:r>
              <a:rPr lang="en-US" sz="2000" baseline="-25000" dirty="0">
                <a:latin typeface="+mn-lt"/>
                <a:cs typeface="Times New Roman" pitchFamily="18" charset="0"/>
              </a:rPr>
              <a:t>/2),n-1</a:t>
            </a:r>
          </a:p>
          <a:p>
            <a:pPr>
              <a:spcBef>
                <a:spcPct val="15000"/>
              </a:spcBef>
              <a:spcAft>
                <a:spcPct val="15000"/>
              </a:spcAft>
              <a:defRPr/>
            </a:pPr>
            <a:r>
              <a:rPr lang="en-US" sz="2000" dirty="0">
                <a:latin typeface="+mn-lt"/>
                <a:cs typeface="Times New Roman" pitchFamily="18" charset="0"/>
              </a:rPr>
              <a:t>H</a:t>
            </a:r>
            <a:r>
              <a:rPr lang="en-US" sz="2000" baseline="-25000" dirty="0">
                <a:latin typeface="+mn-lt"/>
                <a:cs typeface="Times New Roman" pitchFamily="18" charset="0"/>
              </a:rPr>
              <a:t>1</a:t>
            </a:r>
            <a:r>
              <a:rPr lang="en-US" sz="2000" dirty="0">
                <a:latin typeface="+mn-lt"/>
                <a:cs typeface="Times New Roman" pitchFamily="18" charset="0"/>
              </a:rPr>
              <a:t>: </a:t>
            </a:r>
            <a:r>
              <a:rPr lang="el-GR" sz="2000" dirty="0">
                <a:latin typeface="+mn-lt"/>
                <a:cs typeface="Times New Roman" pitchFamily="18" charset="0"/>
              </a:rPr>
              <a:t>σ</a:t>
            </a:r>
            <a:r>
              <a:rPr lang="en-US" sz="2000" baseline="30000" dirty="0">
                <a:latin typeface="+mn-lt"/>
                <a:cs typeface="Times New Roman" pitchFamily="18" charset="0"/>
              </a:rPr>
              <a:t>2</a:t>
            </a:r>
            <a:r>
              <a:rPr lang="en-US" sz="2000" dirty="0">
                <a:latin typeface="+mn-lt"/>
                <a:cs typeface="Times New Roman" pitchFamily="18" charset="0"/>
              </a:rPr>
              <a:t> &gt; </a:t>
            </a:r>
            <a:r>
              <a:rPr lang="el-GR" sz="2000" dirty="0">
                <a:latin typeface="+mn-lt"/>
                <a:cs typeface="Times New Roman" pitchFamily="18" charset="0"/>
              </a:rPr>
              <a:t>σ</a:t>
            </a:r>
            <a:r>
              <a:rPr lang="en-US" sz="2000" baseline="-25000" dirty="0">
                <a:latin typeface="+mn-lt"/>
                <a:cs typeface="Times New Roman" pitchFamily="18" charset="0"/>
              </a:rPr>
              <a:t>0</a:t>
            </a:r>
            <a:r>
              <a:rPr lang="en-US" sz="2000" baseline="30000" dirty="0">
                <a:latin typeface="+mn-lt"/>
                <a:cs typeface="Times New Roman" pitchFamily="18" charset="0"/>
              </a:rPr>
              <a:t>2 </a:t>
            </a:r>
            <a:r>
              <a:rPr lang="en-US" sz="2000" dirty="0">
                <a:latin typeface="+mn-lt"/>
                <a:cs typeface="Times New Roman" pitchFamily="18" charset="0"/>
              </a:rPr>
              <a:t>	    X</a:t>
            </a:r>
            <a:r>
              <a:rPr lang="en-US" sz="2000" baseline="-25000" dirty="0">
                <a:latin typeface="+mn-lt"/>
                <a:cs typeface="Times New Roman" pitchFamily="18" charset="0"/>
              </a:rPr>
              <a:t>0</a:t>
            </a:r>
            <a:r>
              <a:rPr lang="en-US" sz="2000" baseline="30000" dirty="0">
                <a:latin typeface="+mn-lt"/>
                <a:cs typeface="Times New Roman" pitchFamily="18" charset="0"/>
              </a:rPr>
              <a:t>2</a:t>
            </a:r>
            <a:r>
              <a:rPr lang="en-US" sz="2000" dirty="0">
                <a:latin typeface="+mn-lt"/>
                <a:cs typeface="Times New Roman" pitchFamily="18" charset="0"/>
              </a:rPr>
              <a:t> &gt; X</a:t>
            </a:r>
            <a:r>
              <a:rPr lang="en-US" sz="2000" baseline="30000" dirty="0">
                <a:latin typeface="+mn-lt"/>
                <a:cs typeface="Times New Roman" pitchFamily="18" charset="0"/>
              </a:rPr>
              <a:t>2</a:t>
            </a:r>
            <a:r>
              <a:rPr lang="el-GR" sz="2000" baseline="-25000" dirty="0">
                <a:latin typeface="+mn-lt"/>
                <a:cs typeface="Times New Roman" pitchFamily="18" charset="0"/>
              </a:rPr>
              <a:t>α</a:t>
            </a:r>
            <a:r>
              <a:rPr lang="en-US" sz="2000" baseline="-25000" dirty="0">
                <a:latin typeface="+mn-lt"/>
                <a:cs typeface="Times New Roman" pitchFamily="18" charset="0"/>
              </a:rPr>
              <a:t>,n-1 </a:t>
            </a:r>
          </a:p>
          <a:p>
            <a:pPr>
              <a:spcBef>
                <a:spcPct val="15000"/>
              </a:spcBef>
              <a:spcAft>
                <a:spcPct val="15000"/>
              </a:spcAft>
              <a:defRPr/>
            </a:pPr>
            <a:r>
              <a:rPr lang="en-US" sz="2000" dirty="0">
                <a:latin typeface="+mn-lt"/>
                <a:cs typeface="Times New Roman" pitchFamily="18" charset="0"/>
              </a:rPr>
              <a:t>H</a:t>
            </a:r>
            <a:r>
              <a:rPr lang="en-US" sz="2000" baseline="-25000" dirty="0">
                <a:latin typeface="+mn-lt"/>
                <a:cs typeface="Times New Roman" pitchFamily="18" charset="0"/>
              </a:rPr>
              <a:t>1</a:t>
            </a:r>
            <a:r>
              <a:rPr lang="en-US" sz="2000" dirty="0">
                <a:latin typeface="+mn-lt"/>
                <a:cs typeface="Times New Roman" pitchFamily="18" charset="0"/>
              </a:rPr>
              <a:t>: </a:t>
            </a:r>
            <a:r>
              <a:rPr lang="el-GR" sz="2000" dirty="0">
                <a:latin typeface="+mn-lt"/>
                <a:cs typeface="Times New Roman" pitchFamily="18" charset="0"/>
              </a:rPr>
              <a:t>σ</a:t>
            </a:r>
            <a:r>
              <a:rPr lang="en-US" sz="2000" baseline="30000" dirty="0">
                <a:latin typeface="+mn-lt"/>
                <a:cs typeface="Times New Roman" pitchFamily="18" charset="0"/>
              </a:rPr>
              <a:t>2</a:t>
            </a:r>
            <a:r>
              <a:rPr lang="en-US" sz="2000" dirty="0">
                <a:latin typeface="+mn-lt"/>
                <a:cs typeface="Times New Roman" pitchFamily="18" charset="0"/>
              </a:rPr>
              <a:t> &lt; </a:t>
            </a:r>
            <a:r>
              <a:rPr lang="el-GR" sz="2000" dirty="0">
                <a:latin typeface="+mn-lt"/>
                <a:cs typeface="Times New Roman" pitchFamily="18" charset="0"/>
              </a:rPr>
              <a:t>σ</a:t>
            </a:r>
            <a:r>
              <a:rPr lang="en-US" sz="2000" baseline="-25000" dirty="0">
                <a:latin typeface="+mn-lt"/>
                <a:cs typeface="Times New Roman" pitchFamily="18" charset="0"/>
              </a:rPr>
              <a:t>0</a:t>
            </a:r>
            <a:r>
              <a:rPr lang="en-US" sz="2000" baseline="30000" dirty="0">
                <a:latin typeface="+mn-lt"/>
                <a:cs typeface="Times New Roman" pitchFamily="18" charset="0"/>
              </a:rPr>
              <a:t>2 </a:t>
            </a:r>
            <a:r>
              <a:rPr lang="en-US" sz="2000" dirty="0">
                <a:latin typeface="+mn-lt"/>
                <a:cs typeface="Times New Roman" pitchFamily="18" charset="0"/>
              </a:rPr>
              <a:t>	    X</a:t>
            </a:r>
            <a:r>
              <a:rPr lang="en-US" sz="2000" baseline="-25000" dirty="0">
                <a:latin typeface="+mn-lt"/>
                <a:cs typeface="Times New Roman" pitchFamily="18" charset="0"/>
              </a:rPr>
              <a:t>0</a:t>
            </a:r>
            <a:r>
              <a:rPr lang="en-US" sz="2000" baseline="30000" dirty="0">
                <a:latin typeface="+mn-lt"/>
                <a:cs typeface="Times New Roman" pitchFamily="18" charset="0"/>
              </a:rPr>
              <a:t>2</a:t>
            </a:r>
            <a:r>
              <a:rPr lang="en-US" sz="2000" dirty="0">
                <a:latin typeface="+mn-lt"/>
                <a:cs typeface="Times New Roman" pitchFamily="18" charset="0"/>
              </a:rPr>
              <a:t> &lt; X</a:t>
            </a:r>
            <a:r>
              <a:rPr lang="en-US" sz="2000" baseline="30000" dirty="0">
                <a:latin typeface="+mn-lt"/>
                <a:cs typeface="Times New Roman" pitchFamily="18" charset="0"/>
              </a:rPr>
              <a:t>2</a:t>
            </a:r>
            <a:r>
              <a:rPr lang="en-US" sz="2000" baseline="-25000" dirty="0">
                <a:latin typeface="+mn-lt"/>
                <a:cs typeface="Times New Roman" pitchFamily="18" charset="0"/>
              </a:rPr>
              <a:t>1-</a:t>
            </a:r>
            <a:r>
              <a:rPr lang="el-GR" sz="2000" baseline="-25000" dirty="0">
                <a:latin typeface="+mn-lt"/>
                <a:cs typeface="Times New Roman" pitchFamily="18" charset="0"/>
              </a:rPr>
              <a:t>α</a:t>
            </a:r>
            <a:r>
              <a:rPr lang="en-US" sz="2000" baseline="-25000" dirty="0">
                <a:latin typeface="+mn-lt"/>
                <a:cs typeface="Times New Roman" pitchFamily="18" charset="0"/>
              </a:rPr>
              <a:t>,n-1</a:t>
            </a:r>
          </a:p>
        </p:txBody>
      </p:sp>
      <p:sp>
        <p:nvSpPr>
          <p:cNvPr id="116743" name="Slide Number Placeholder 6"/>
          <p:cNvSpPr>
            <a:spLocks noGrp="1"/>
          </p:cNvSpPr>
          <p:nvPr>
            <p:ph type="sldNum" sz="quarter" idx="12"/>
          </p:nvPr>
        </p:nvSpPr>
        <p:spPr>
          <a:noFill/>
        </p:spPr>
        <p:txBody>
          <a:bodyPr/>
          <a:lstStyle/>
          <a:p>
            <a:fld id="{31C0BBFE-4B83-4DFB-BE93-56FEEBA650B6}" type="slidenum">
              <a:rPr lang="en-US" smtClean="0"/>
              <a:pPr/>
              <a:t>93</a:t>
            </a:fld>
            <a:endParaRPr lang="en-US" smtClean="0"/>
          </a:p>
        </p:txBody>
      </p:sp>
      <p:sp>
        <p:nvSpPr>
          <p:cNvPr id="116744" name="Footer Placeholder 7"/>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4191000"/>
            <a:ext cx="2209800"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484" name="Rectangle 2"/>
          <p:cNvSpPr>
            <a:spLocks noGrp="1" noChangeArrowheads="1"/>
          </p:cNvSpPr>
          <p:nvPr>
            <p:ph type="title"/>
          </p:nvPr>
        </p:nvSpPr>
        <p:spPr>
          <a:xfrm>
            <a:off x="228600" y="0"/>
            <a:ext cx="8458200" cy="1143000"/>
          </a:xfrm>
        </p:spPr>
        <p:txBody>
          <a:bodyPr/>
          <a:lstStyle/>
          <a:p>
            <a:pPr eaLnBrk="1" hangingPunct="1"/>
            <a:r>
              <a:rPr lang="en-US" sz="3600" smtClean="0"/>
              <a:t>Simple Experiments: Hypothesis Testing</a:t>
            </a:r>
          </a:p>
        </p:txBody>
      </p:sp>
      <p:sp>
        <p:nvSpPr>
          <p:cNvPr id="8198" name="Rectangle 3"/>
          <p:cNvSpPr>
            <a:spLocks noGrp="1" noChangeArrowheads="1"/>
          </p:cNvSpPr>
          <p:nvPr>
            <p:ph type="body" idx="1"/>
          </p:nvPr>
        </p:nvSpPr>
        <p:spPr>
          <a:xfrm>
            <a:off x="457200" y="1143000"/>
            <a:ext cx="8458200" cy="1828800"/>
          </a:xfrm>
        </p:spPr>
        <p:txBody>
          <a:bodyPr/>
          <a:lstStyle/>
          <a:p>
            <a:pPr eaLnBrk="1" hangingPunct="1">
              <a:buFontTx/>
              <a:buNone/>
              <a:defRPr/>
            </a:pPr>
            <a:r>
              <a:rPr lang="en-US" sz="3600" dirty="0" smtClean="0"/>
              <a:t>Two populations</a:t>
            </a:r>
          </a:p>
          <a:p>
            <a:pPr eaLnBrk="1" hangingPunct="1">
              <a:defRPr/>
            </a:pPr>
            <a:r>
              <a:rPr lang="en-US" sz="2400" b="1" dirty="0" smtClean="0">
                <a:solidFill>
                  <a:schemeClr val="accent6"/>
                </a:solidFill>
              </a:rPr>
              <a:t>Test on means, </a:t>
            </a:r>
            <a:r>
              <a:rPr lang="en-US" sz="2400" b="1" dirty="0" smtClean="0">
                <a:solidFill>
                  <a:schemeClr val="accent6"/>
                </a:solidFill>
                <a:cs typeface="Arial" pitchFamily="34" charset="0"/>
              </a:rPr>
              <a:t>µ</a:t>
            </a:r>
            <a:r>
              <a:rPr lang="en-US" sz="2400" b="1" baseline="-25000" dirty="0" smtClean="0">
                <a:solidFill>
                  <a:schemeClr val="accent6"/>
                </a:solidFill>
                <a:cs typeface="Arial" pitchFamily="34" charset="0"/>
              </a:rPr>
              <a:t>1</a:t>
            </a:r>
            <a:r>
              <a:rPr lang="en-US" sz="2400" b="1" dirty="0" smtClean="0">
                <a:solidFill>
                  <a:schemeClr val="accent6"/>
                </a:solidFill>
                <a:cs typeface="Arial" pitchFamily="34" charset="0"/>
              </a:rPr>
              <a:t> and µ</a:t>
            </a:r>
            <a:r>
              <a:rPr lang="en-US" sz="2400" b="1" baseline="-25000" dirty="0" smtClean="0">
                <a:solidFill>
                  <a:schemeClr val="accent6"/>
                </a:solidFill>
                <a:cs typeface="Arial" pitchFamily="34" charset="0"/>
              </a:rPr>
              <a:t>2</a:t>
            </a:r>
            <a:r>
              <a:rPr lang="en-US" sz="2400" b="1" dirty="0" smtClean="0">
                <a:solidFill>
                  <a:schemeClr val="accent6"/>
                </a:solidFill>
                <a:cs typeface="Arial" pitchFamily="34" charset="0"/>
              </a:rPr>
              <a:t>,</a:t>
            </a:r>
            <a:r>
              <a:rPr lang="en-US" sz="2400" b="1" dirty="0" smtClean="0">
                <a:solidFill>
                  <a:schemeClr val="accent6"/>
                </a:solidFill>
              </a:rPr>
              <a:t> large sample (n</a:t>
            </a:r>
            <a:r>
              <a:rPr lang="en-US" sz="2400" b="1" dirty="0" smtClean="0">
                <a:solidFill>
                  <a:schemeClr val="accent6"/>
                </a:solidFill>
                <a:cs typeface="Arial" pitchFamily="34" charset="0"/>
              </a:rPr>
              <a:t>≥40</a:t>
            </a:r>
            <a:r>
              <a:rPr lang="en-US" sz="2400" b="1" dirty="0" smtClean="0">
                <a:solidFill>
                  <a:schemeClr val="accent6"/>
                </a:solidFill>
              </a:rPr>
              <a:t>)</a:t>
            </a:r>
          </a:p>
          <a:p>
            <a:pPr eaLnBrk="1" hangingPunct="1">
              <a:defRPr/>
            </a:pPr>
            <a:r>
              <a:rPr lang="en-US" sz="2400" dirty="0" smtClean="0"/>
              <a:t>Null hypothesis:	H</a:t>
            </a:r>
            <a:r>
              <a:rPr lang="en-US" sz="2400" baseline="-25000" dirty="0" smtClean="0"/>
              <a:t>0</a:t>
            </a:r>
            <a:r>
              <a:rPr lang="en-US" sz="2400" dirty="0" smtClean="0"/>
              <a:t>: </a:t>
            </a:r>
            <a:r>
              <a:rPr lang="el-GR" sz="2400" dirty="0" smtClean="0"/>
              <a:t>μ</a:t>
            </a:r>
            <a:r>
              <a:rPr lang="en-US" sz="2400" baseline="-25000" dirty="0" smtClean="0"/>
              <a:t>1</a:t>
            </a:r>
            <a:r>
              <a:rPr lang="en-US" sz="2400" dirty="0" smtClean="0"/>
              <a:t>=</a:t>
            </a:r>
            <a:r>
              <a:rPr lang="el-GR" sz="2400" dirty="0" smtClean="0"/>
              <a:t>μ</a:t>
            </a:r>
            <a:r>
              <a:rPr lang="en-US" sz="2400" baseline="-25000" dirty="0"/>
              <a:t>2</a:t>
            </a:r>
            <a:endParaRPr lang="en-US" sz="2400" baseline="-25000" dirty="0" smtClean="0"/>
          </a:p>
          <a:p>
            <a:pPr eaLnBrk="1" hangingPunct="1">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20486" name="TextBox 1"/>
          <p:cNvSpPr txBox="1">
            <a:spLocks noChangeArrowheads="1"/>
          </p:cNvSpPr>
          <p:nvPr/>
        </p:nvSpPr>
        <p:spPr bwMode="auto">
          <a:xfrm>
            <a:off x="228600" y="3124200"/>
            <a:ext cx="8763000" cy="1200150"/>
          </a:xfrm>
          <a:prstGeom prst="rect">
            <a:avLst/>
          </a:prstGeom>
          <a:noFill/>
          <a:ln w="9525">
            <a:noFill/>
            <a:miter lim="800000"/>
            <a:headEnd/>
            <a:tailEnd/>
          </a:ln>
        </p:spPr>
        <p:txBody>
          <a:bodyPr>
            <a:spAutoFit/>
          </a:bodyPr>
          <a:lstStyle/>
          <a:p>
            <a:r>
              <a:rPr lang="en-US" sz="2400"/>
              <a:t>Test 			Alternative 		</a:t>
            </a:r>
          </a:p>
          <a:p>
            <a:r>
              <a:rPr lang="en-US" sz="2400" u="sng"/>
              <a:t>Statistic		Hypothesis		H</a:t>
            </a:r>
            <a:r>
              <a:rPr lang="en-US" sz="2400" u="sng" baseline="-25000"/>
              <a:t>0</a:t>
            </a:r>
            <a:r>
              <a:rPr lang="en-US" sz="2400" u="sng"/>
              <a:t> Rejection Criteria</a:t>
            </a:r>
          </a:p>
          <a:p>
            <a:endParaRPr lang="en-US" sz="2400" u="sng"/>
          </a:p>
        </p:txBody>
      </p:sp>
      <p:sp>
        <p:nvSpPr>
          <p:cNvPr id="11" name="Text Box 13"/>
          <p:cNvSpPr txBox="1">
            <a:spLocks noChangeArrowheads="1"/>
          </p:cNvSpPr>
          <p:nvPr/>
        </p:nvSpPr>
        <p:spPr bwMode="auto">
          <a:xfrm>
            <a:off x="3048000" y="4191000"/>
            <a:ext cx="5257800" cy="1422400"/>
          </a:xfrm>
          <a:prstGeom prst="rect">
            <a:avLst/>
          </a:prstGeom>
          <a:noFill/>
          <a:ln w="9525">
            <a:noFill/>
            <a:miter lim="800000"/>
            <a:headEnd/>
            <a:tailEnd/>
          </a:ln>
        </p:spPr>
        <p:txBody>
          <a:bodyPr>
            <a:spAutoFit/>
          </a:bodyPr>
          <a:lstStyle/>
          <a:p>
            <a:pPr>
              <a:spcBef>
                <a:spcPct val="15000"/>
              </a:spcBef>
              <a:spcAft>
                <a:spcPct val="150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baseline="-25000" dirty="0">
                <a:latin typeface="+mn-lt"/>
                <a:cs typeface="Times New Roman" pitchFamily="18" charset="0"/>
              </a:rPr>
              <a:t>1</a:t>
            </a:r>
            <a:r>
              <a:rPr lang="en-US" sz="2400" dirty="0">
                <a:latin typeface="+mn-lt"/>
                <a:cs typeface="Times New Roman" pitchFamily="18" charset="0"/>
              </a:rPr>
              <a:t> ≠ </a:t>
            </a:r>
            <a:r>
              <a:rPr lang="el-GR" sz="2400" dirty="0">
                <a:latin typeface="+mn-lt"/>
                <a:cs typeface="Times New Roman" pitchFamily="18" charset="0"/>
              </a:rPr>
              <a:t>μ</a:t>
            </a:r>
            <a:r>
              <a:rPr lang="en-US" sz="2400" baseline="-25000" dirty="0">
                <a:latin typeface="+mn-lt"/>
                <a:cs typeface="Times New Roman" pitchFamily="18" charset="0"/>
              </a:rPr>
              <a:t>2</a:t>
            </a:r>
            <a:r>
              <a:rPr lang="en-US" sz="2400" dirty="0">
                <a:latin typeface="+mn-lt"/>
                <a:cs typeface="Times New Roman" pitchFamily="18" charset="0"/>
              </a:rPr>
              <a:t>		|Z</a:t>
            </a:r>
            <a:r>
              <a:rPr lang="en-US" sz="2400" baseline="-25000" dirty="0">
                <a:latin typeface="+mn-lt"/>
                <a:cs typeface="Times New Roman" pitchFamily="18" charset="0"/>
              </a:rPr>
              <a:t>0</a:t>
            </a:r>
            <a:r>
              <a:rPr lang="en-US" sz="2400" dirty="0">
                <a:latin typeface="+mn-lt"/>
                <a:cs typeface="Times New Roman" pitchFamily="18" charset="0"/>
              </a:rPr>
              <a:t>| &gt; Z </a:t>
            </a:r>
            <a:r>
              <a:rPr lang="en-US" sz="2400" baseline="-25000" dirty="0">
                <a:latin typeface="+mn-lt"/>
                <a:cs typeface="Times New Roman" pitchFamily="18" charset="0"/>
              </a:rPr>
              <a:t>α/2</a:t>
            </a:r>
          </a:p>
          <a:p>
            <a:pPr>
              <a:spcBef>
                <a:spcPct val="15000"/>
              </a:spcBef>
              <a:spcAft>
                <a:spcPct val="150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baseline="-25000" dirty="0">
                <a:latin typeface="+mn-lt"/>
                <a:cs typeface="Times New Roman" pitchFamily="18" charset="0"/>
              </a:rPr>
              <a:t>1</a:t>
            </a:r>
            <a:r>
              <a:rPr lang="en-US" sz="2400" dirty="0">
                <a:latin typeface="+mn-lt"/>
                <a:cs typeface="Times New Roman" pitchFamily="18" charset="0"/>
              </a:rPr>
              <a:t> &gt; </a:t>
            </a:r>
            <a:r>
              <a:rPr lang="el-GR" sz="2400" dirty="0">
                <a:latin typeface="+mn-lt"/>
                <a:cs typeface="Times New Roman" pitchFamily="18" charset="0"/>
              </a:rPr>
              <a:t>μ</a:t>
            </a:r>
            <a:r>
              <a:rPr lang="en-US" sz="2400" baseline="-25000" dirty="0">
                <a:latin typeface="+mn-lt"/>
                <a:cs typeface="Times New Roman" pitchFamily="18" charset="0"/>
              </a:rPr>
              <a:t>2</a:t>
            </a:r>
            <a:r>
              <a:rPr lang="en-US" sz="2400" dirty="0">
                <a:latin typeface="+mn-lt"/>
                <a:cs typeface="Times New Roman" pitchFamily="18" charset="0"/>
              </a:rPr>
              <a:t>		Z</a:t>
            </a:r>
            <a:r>
              <a:rPr lang="en-US" sz="2400" baseline="-25000" dirty="0">
                <a:latin typeface="+mn-lt"/>
                <a:cs typeface="Times New Roman" pitchFamily="18" charset="0"/>
              </a:rPr>
              <a:t>0</a:t>
            </a:r>
            <a:r>
              <a:rPr lang="en-US" sz="2400" dirty="0">
                <a:latin typeface="+mn-lt"/>
                <a:cs typeface="Times New Roman" pitchFamily="18" charset="0"/>
              </a:rPr>
              <a:t> &gt; Z </a:t>
            </a:r>
            <a:r>
              <a:rPr lang="en-US" sz="2400" baseline="-25000" dirty="0">
                <a:latin typeface="+mn-lt"/>
                <a:cs typeface="Times New Roman" pitchFamily="18" charset="0"/>
              </a:rPr>
              <a:t>α</a:t>
            </a:r>
          </a:p>
          <a:p>
            <a:pPr>
              <a:spcBef>
                <a:spcPct val="15000"/>
              </a:spcBef>
              <a:spcAft>
                <a:spcPct val="150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baseline="-25000" dirty="0">
                <a:latin typeface="+mn-lt"/>
                <a:cs typeface="Times New Roman" pitchFamily="18" charset="0"/>
              </a:rPr>
              <a:t>1</a:t>
            </a:r>
            <a:r>
              <a:rPr lang="en-US" sz="2400" dirty="0">
                <a:latin typeface="+mn-lt"/>
                <a:cs typeface="Times New Roman" pitchFamily="18" charset="0"/>
              </a:rPr>
              <a:t> &lt; </a:t>
            </a:r>
            <a:r>
              <a:rPr lang="el-GR" sz="2400" dirty="0">
                <a:latin typeface="+mn-lt"/>
                <a:cs typeface="Times New Roman" pitchFamily="18" charset="0"/>
              </a:rPr>
              <a:t>μ</a:t>
            </a:r>
            <a:r>
              <a:rPr lang="en-US" sz="2400" baseline="-25000" dirty="0">
                <a:latin typeface="+mn-lt"/>
                <a:cs typeface="Times New Roman" pitchFamily="18" charset="0"/>
              </a:rPr>
              <a:t>2</a:t>
            </a:r>
            <a:r>
              <a:rPr lang="en-US" sz="2400" dirty="0">
                <a:latin typeface="+mn-lt"/>
                <a:cs typeface="Times New Roman" pitchFamily="18" charset="0"/>
              </a:rPr>
              <a:t>		Z</a:t>
            </a:r>
            <a:r>
              <a:rPr lang="en-US" sz="2400" baseline="-25000" dirty="0">
                <a:latin typeface="+mn-lt"/>
                <a:cs typeface="Times New Roman" pitchFamily="18" charset="0"/>
              </a:rPr>
              <a:t>0</a:t>
            </a:r>
            <a:r>
              <a:rPr lang="en-US" sz="2400" dirty="0">
                <a:latin typeface="+mn-lt"/>
                <a:cs typeface="Times New Roman" pitchFamily="18" charset="0"/>
              </a:rPr>
              <a:t> &lt; −Z </a:t>
            </a:r>
            <a:r>
              <a:rPr lang="en-US" sz="2400" baseline="-25000" dirty="0">
                <a:latin typeface="+mn-lt"/>
                <a:cs typeface="Times New Roman" pitchFamily="18" charset="0"/>
              </a:rPr>
              <a:t>α</a:t>
            </a:r>
          </a:p>
        </p:txBody>
      </p:sp>
      <p:graphicFrame>
        <p:nvGraphicFramePr>
          <p:cNvPr id="20482" name="Object 2"/>
          <p:cNvGraphicFramePr>
            <a:graphicFrameLocks noChangeAspect="1"/>
          </p:cNvGraphicFramePr>
          <p:nvPr/>
        </p:nvGraphicFramePr>
        <p:xfrm>
          <a:off x="381000" y="4298950"/>
          <a:ext cx="1816100" cy="1263650"/>
        </p:xfrm>
        <a:graphic>
          <a:graphicData uri="http://schemas.openxmlformats.org/presentationml/2006/ole">
            <mc:AlternateContent xmlns:mc="http://schemas.openxmlformats.org/markup-compatibility/2006">
              <mc:Choice xmlns:v="urn:schemas-microsoft-com:vml" Requires="v">
                <p:oleObj spid="_x0000_s20526" name="Equation" r:id="rId4" imgW="1002865" imgH="698197" progId="Equation.3">
                  <p:embed/>
                </p:oleObj>
              </mc:Choice>
              <mc:Fallback>
                <p:oleObj name="Equation" r:id="rId4" imgW="1002865" imgH="698197"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298950"/>
                        <a:ext cx="1816100" cy="126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8" name="Slide Number Placeholder 7"/>
          <p:cNvSpPr>
            <a:spLocks noGrp="1"/>
          </p:cNvSpPr>
          <p:nvPr>
            <p:ph type="sldNum" sz="quarter" idx="12"/>
          </p:nvPr>
        </p:nvSpPr>
        <p:spPr>
          <a:noFill/>
        </p:spPr>
        <p:txBody>
          <a:bodyPr/>
          <a:lstStyle/>
          <a:p>
            <a:fld id="{6C5D6C74-2488-4126-AD4F-42F3C8B15CCF}" type="slidenum">
              <a:rPr lang="en-US" smtClean="0"/>
              <a:pPr/>
              <a:t>94</a:t>
            </a:fld>
            <a:endParaRPr lang="en-US" smtClean="0"/>
          </a:p>
        </p:txBody>
      </p:sp>
      <p:sp>
        <p:nvSpPr>
          <p:cNvPr id="20489" name="Footer Placeholder 8"/>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962400"/>
            <a:ext cx="2209800"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09" name="Rectangle 2"/>
          <p:cNvSpPr>
            <a:spLocks noGrp="1" noChangeArrowheads="1"/>
          </p:cNvSpPr>
          <p:nvPr>
            <p:ph type="title"/>
          </p:nvPr>
        </p:nvSpPr>
        <p:spPr>
          <a:xfrm>
            <a:off x="228600" y="0"/>
            <a:ext cx="8458200" cy="1143000"/>
          </a:xfrm>
        </p:spPr>
        <p:txBody>
          <a:bodyPr/>
          <a:lstStyle/>
          <a:p>
            <a:pPr eaLnBrk="1" hangingPunct="1"/>
            <a:r>
              <a:rPr lang="en-US" sz="3600" smtClean="0"/>
              <a:t>Simple Experiments: Hypothesis Testing</a:t>
            </a:r>
          </a:p>
        </p:txBody>
      </p:sp>
      <p:sp>
        <p:nvSpPr>
          <p:cNvPr id="8198" name="Rectangle 3"/>
          <p:cNvSpPr>
            <a:spLocks noGrp="1" noChangeArrowheads="1"/>
          </p:cNvSpPr>
          <p:nvPr>
            <p:ph type="body" idx="1"/>
          </p:nvPr>
        </p:nvSpPr>
        <p:spPr>
          <a:xfrm>
            <a:off x="381000" y="990600"/>
            <a:ext cx="8458200" cy="1828800"/>
          </a:xfrm>
        </p:spPr>
        <p:txBody>
          <a:bodyPr/>
          <a:lstStyle/>
          <a:p>
            <a:pPr eaLnBrk="1" hangingPunct="1">
              <a:buFontTx/>
              <a:buNone/>
              <a:defRPr/>
            </a:pPr>
            <a:r>
              <a:rPr lang="en-US" sz="3600" dirty="0" smtClean="0"/>
              <a:t>Two populations</a:t>
            </a:r>
          </a:p>
          <a:p>
            <a:pPr eaLnBrk="1" hangingPunct="1">
              <a:defRPr/>
            </a:pPr>
            <a:r>
              <a:rPr lang="en-US" sz="2400" dirty="0" smtClean="0">
                <a:solidFill>
                  <a:schemeClr val="accent6"/>
                </a:solidFill>
              </a:rPr>
              <a:t>Test on means, </a:t>
            </a:r>
            <a:r>
              <a:rPr lang="en-US" sz="2400" dirty="0" smtClean="0">
                <a:solidFill>
                  <a:schemeClr val="accent6"/>
                </a:solidFill>
                <a:cs typeface="Arial" pitchFamily="34" charset="0"/>
              </a:rPr>
              <a:t>µ</a:t>
            </a:r>
            <a:r>
              <a:rPr lang="en-US" sz="2400" baseline="-25000" dirty="0" smtClean="0">
                <a:solidFill>
                  <a:schemeClr val="accent6"/>
                </a:solidFill>
                <a:cs typeface="Arial" pitchFamily="34" charset="0"/>
              </a:rPr>
              <a:t>1</a:t>
            </a:r>
            <a:r>
              <a:rPr lang="en-US" sz="2400" dirty="0" smtClean="0">
                <a:solidFill>
                  <a:schemeClr val="accent6"/>
                </a:solidFill>
                <a:cs typeface="Arial" pitchFamily="34" charset="0"/>
              </a:rPr>
              <a:t> and µ</a:t>
            </a:r>
            <a:r>
              <a:rPr lang="en-US" sz="2400" baseline="-25000" dirty="0" smtClean="0">
                <a:solidFill>
                  <a:schemeClr val="accent6"/>
                </a:solidFill>
                <a:cs typeface="Arial" pitchFamily="34" charset="0"/>
              </a:rPr>
              <a:t>2</a:t>
            </a:r>
            <a:r>
              <a:rPr lang="en-US" sz="2400" dirty="0" smtClean="0">
                <a:solidFill>
                  <a:schemeClr val="accent6"/>
                </a:solidFill>
                <a:cs typeface="Arial" pitchFamily="34" charset="0"/>
              </a:rPr>
              <a:t>,</a:t>
            </a:r>
            <a:r>
              <a:rPr lang="en-US" sz="2400" dirty="0" smtClean="0">
                <a:solidFill>
                  <a:schemeClr val="accent6"/>
                </a:solidFill>
              </a:rPr>
              <a:t> </a:t>
            </a:r>
            <a:r>
              <a:rPr lang="en-US" sz="2400" dirty="0">
                <a:solidFill>
                  <a:schemeClr val="accent6"/>
                </a:solidFill>
              </a:rPr>
              <a:t>small sample (n &lt; 40) AND population variances assumed to be </a:t>
            </a:r>
            <a:r>
              <a:rPr lang="en-US" sz="2400" u="sng" dirty="0">
                <a:solidFill>
                  <a:schemeClr val="accent6"/>
                </a:solidFill>
              </a:rPr>
              <a:t>equal</a:t>
            </a:r>
            <a:r>
              <a:rPr lang="en-US" sz="2400" dirty="0">
                <a:solidFill>
                  <a:schemeClr val="accent6"/>
                </a:solidFill>
              </a:rPr>
              <a:t> (i.e. </a:t>
            </a:r>
            <a:r>
              <a:rPr lang="el-GR" sz="2400" dirty="0">
                <a:solidFill>
                  <a:schemeClr val="accent6"/>
                </a:solidFill>
                <a:cs typeface="Arial" pitchFamily="34" charset="0"/>
              </a:rPr>
              <a:t>σ</a:t>
            </a:r>
            <a:r>
              <a:rPr lang="en-US" sz="2400" baseline="30000" dirty="0">
                <a:solidFill>
                  <a:schemeClr val="accent6"/>
                </a:solidFill>
                <a:cs typeface="Arial" pitchFamily="34" charset="0"/>
              </a:rPr>
              <a:t>2</a:t>
            </a:r>
            <a:r>
              <a:rPr lang="en-US" sz="2400" baseline="-25000" dirty="0">
                <a:solidFill>
                  <a:schemeClr val="accent6"/>
                </a:solidFill>
                <a:cs typeface="Arial" pitchFamily="34" charset="0"/>
              </a:rPr>
              <a:t>1</a:t>
            </a:r>
            <a:r>
              <a:rPr lang="en-US" sz="2400" dirty="0">
                <a:solidFill>
                  <a:schemeClr val="accent6"/>
                </a:solidFill>
                <a:cs typeface="Arial" pitchFamily="34" charset="0"/>
              </a:rPr>
              <a:t> = </a:t>
            </a:r>
            <a:r>
              <a:rPr lang="el-GR" sz="2400" dirty="0">
                <a:solidFill>
                  <a:schemeClr val="accent6"/>
                </a:solidFill>
                <a:cs typeface="Arial" pitchFamily="34" charset="0"/>
              </a:rPr>
              <a:t>σ</a:t>
            </a:r>
            <a:r>
              <a:rPr lang="en-US" sz="2400" baseline="30000" dirty="0">
                <a:solidFill>
                  <a:schemeClr val="accent6"/>
                </a:solidFill>
                <a:cs typeface="Arial" pitchFamily="34" charset="0"/>
              </a:rPr>
              <a:t>2</a:t>
            </a:r>
            <a:r>
              <a:rPr lang="en-US" sz="2400" baseline="-25000" dirty="0">
                <a:solidFill>
                  <a:schemeClr val="accent6"/>
                </a:solidFill>
                <a:cs typeface="Arial" pitchFamily="34" charset="0"/>
              </a:rPr>
              <a:t>2</a:t>
            </a:r>
            <a:r>
              <a:rPr lang="en-US" sz="2400" dirty="0">
                <a:solidFill>
                  <a:schemeClr val="accent6"/>
                </a:solidFill>
                <a:cs typeface="Arial" pitchFamily="34" charset="0"/>
              </a:rPr>
              <a:t> )</a:t>
            </a:r>
            <a:endParaRPr lang="en-US" sz="2400" dirty="0">
              <a:solidFill>
                <a:schemeClr val="accent6"/>
              </a:solidFill>
            </a:endParaRPr>
          </a:p>
          <a:p>
            <a:pPr eaLnBrk="1" hangingPunct="1">
              <a:defRPr/>
            </a:pPr>
            <a:r>
              <a:rPr lang="en-US" sz="2400" dirty="0" smtClean="0"/>
              <a:t>Null hypothesis:	H</a:t>
            </a:r>
            <a:r>
              <a:rPr lang="en-US" sz="2400" baseline="-25000" dirty="0" smtClean="0"/>
              <a:t>0</a:t>
            </a:r>
            <a:r>
              <a:rPr lang="en-US" sz="2400" dirty="0" smtClean="0"/>
              <a:t>: </a:t>
            </a:r>
            <a:r>
              <a:rPr lang="el-GR" sz="2400" dirty="0" smtClean="0"/>
              <a:t>μ</a:t>
            </a:r>
            <a:r>
              <a:rPr lang="en-US" sz="2400" baseline="-25000" dirty="0" smtClean="0"/>
              <a:t>1</a:t>
            </a:r>
            <a:r>
              <a:rPr lang="en-US" sz="2400" dirty="0" smtClean="0"/>
              <a:t>=</a:t>
            </a:r>
            <a:r>
              <a:rPr lang="el-GR" sz="2400" dirty="0" smtClean="0"/>
              <a:t>μ</a:t>
            </a:r>
            <a:r>
              <a:rPr lang="en-US" sz="2400" baseline="-25000" dirty="0"/>
              <a:t>2</a:t>
            </a:r>
            <a:endParaRPr lang="en-US" sz="2400" baseline="-25000" dirty="0" smtClean="0"/>
          </a:p>
          <a:p>
            <a:pPr eaLnBrk="1" hangingPunct="1">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21511" name="TextBox 1"/>
          <p:cNvSpPr txBox="1">
            <a:spLocks noChangeArrowheads="1"/>
          </p:cNvSpPr>
          <p:nvPr/>
        </p:nvSpPr>
        <p:spPr bwMode="auto">
          <a:xfrm>
            <a:off x="228600" y="3124200"/>
            <a:ext cx="8763000" cy="1200150"/>
          </a:xfrm>
          <a:prstGeom prst="rect">
            <a:avLst/>
          </a:prstGeom>
          <a:noFill/>
          <a:ln w="9525">
            <a:noFill/>
            <a:miter lim="800000"/>
            <a:headEnd/>
            <a:tailEnd/>
          </a:ln>
        </p:spPr>
        <p:txBody>
          <a:bodyPr>
            <a:spAutoFit/>
          </a:bodyPr>
          <a:lstStyle/>
          <a:p>
            <a:r>
              <a:rPr lang="en-US" sz="2400"/>
              <a:t>Test 			Alternative 		</a:t>
            </a:r>
          </a:p>
          <a:p>
            <a:r>
              <a:rPr lang="en-US" sz="2400" u="sng"/>
              <a:t>Statistic		Hypothesis		H</a:t>
            </a:r>
            <a:r>
              <a:rPr lang="en-US" sz="2400" u="sng" baseline="-25000"/>
              <a:t>0</a:t>
            </a:r>
            <a:r>
              <a:rPr lang="en-US" sz="2400" u="sng"/>
              <a:t> Rejection Criteria</a:t>
            </a:r>
          </a:p>
          <a:p>
            <a:endParaRPr lang="en-US" sz="2400" u="sng"/>
          </a:p>
        </p:txBody>
      </p:sp>
      <p:sp>
        <p:nvSpPr>
          <p:cNvPr id="11" name="Text Box 13"/>
          <p:cNvSpPr txBox="1">
            <a:spLocks noChangeArrowheads="1"/>
          </p:cNvSpPr>
          <p:nvPr/>
        </p:nvSpPr>
        <p:spPr bwMode="auto">
          <a:xfrm>
            <a:off x="3048000" y="3962400"/>
            <a:ext cx="5257800" cy="1508125"/>
          </a:xfrm>
          <a:prstGeom prst="rect">
            <a:avLst/>
          </a:prstGeom>
          <a:noFill/>
          <a:ln w="9525">
            <a:noFill/>
            <a:miter lim="800000"/>
            <a:headEnd/>
            <a:tailEnd/>
          </a:ln>
        </p:spPr>
        <p:txBody>
          <a:bodyPr>
            <a:spAutoFit/>
          </a:bodyPr>
          <a:lstStyle/>
          <a:p>
            <a:pPr>
              <a:spcBef>
                <a:spcPts val="600"/>
              </a:spcBef>
              <a:spcAft>
                <a:spcPts val="6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baseline="-25000" dirty="0">
                <a:latin typeface="+mn-lt"/>
                <a:cs typeface="Times New Roman" pitchFamily="18" charset="0"/>
              </a:rPr>
              <a:t>1</a:t>
            </a:r>
            <a:r>
              <a:rPr lang="en-US" sz="2400" dirty="0">
                <a:latin typeface="+mn-lt"/>
                <a:cs typeface="Times New Roman" pitchFamily="18" charset="0"/>
              </a:rPr>
              <a:t> ≠ </a:t>
            </a:r>
            <a:r>
              <a:rPr lang="el-GR" sz="2400" dirty="0">
                <a:latin typeface="+mn-lt"/>
                <a:cs typeface="Times New Roman" pitchFamily="18" charset="0"/>
              </a:rPr>
              <a:t>μ</a:t>
            </a:r>
            <a:r>
              <a:rPr lang="en-US" sz="2400" baseline="-25000" dirty="0">
                <a:latin typeface="+mn-lt"/>
                <a:cs typeface="Times New Roman" pitchFamily="18" charset="0"/>
              </a:rPr>
              <a:t>2</a:t>
            </a:r>
            <a:r>
              <a:rPr lang="en-US" sz="2400" dirty="0">
                <a:latin typeface="+mn-lt"/>
                <a:cs typeface="Times New Roman" pitchFamily="18" charset="0"/>
              </a:rPr>
              <a:t>		|t</a:t>
            </a:r>
            <a:r>
              <a:rPr lang="en-US" sz="2400" baseline="-25000" dirty="0">
                <a:latin typeface="+mn-lt"/>
                <a:cs typeface="Times New Roman" pitchFamily="18" charset="0"/>
              </a:rPr>
              <a:t>0</a:t>
            </a:r>
            <a:r>
              <a:rPr lang="en-US" sz="2400" dirty="0">
                <a:latin typeface="+mn-lt"/>
                <a:cs typeface="Times New Roman" pitchFamily="18" charset="0"/>
              </a:rPr>
              <a:t>| &gt; t </a:t>
            </a:r>
            <a:r>
              <a:rPr lang="en-US" sz="2400" baseline="-25000" dirty="0">
                <a:latin typeface="+mn-lt"/>
                <a:cs typeface="Times New Roman" pitchFamily="18" charset="0"/>
              </a:rPr>
              <a:t>α/2,n1+n2-2</a:t>
            </a:r>
          </a:p>
          <a:p>
            <a:pPr>
              <a:spcBef>
                <a:spcPts val="600"/>
              </a:spcBef>
              <a:spcAft>
                <a:spcPts val="6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baseline="-25000" dirty="0">
                <a:latin typeface="+mn-lt"/>
                <a:cs typeface="Times New Roman" pitchFamily="18" charset="0"/>
              </a:rPr>
              <a:t>1</a:t>
            </a:r>
            <a:r>
              <a:rPr lang="en-US" sz="2400" dirty="0">
                <a:latin typeface="+mn-lt"/>
                <a:cs typeface="Times New Roman" pitchFamily="18" charset="0"/>
              </a:rPr>
              <a:t> &gt; </a:t>
            </a:r>
            <a:r>
              <a:rPr lang="el-GR" sz="2400" dirty="0">
                <a:latin typeface="+mn-lt"/>
                <a:cs typeface="Times New Roman" pitchFamily="18" charset="0"/>
              </a:rPr>
              <a:t>μ</a:t>
            </a:r>
            <a:r>
              <a:rPr lang="en-US" sz="2400" baseline="-25000" dirty="0">
                <a:latin typeface="+mn-lt"/>
                <a:cs typeface="Times New Roman" pitchFamily="18" charset="0"/>
              </a:rPr>
              <a:t>2</a:t>
            </a:r>
            <a:r>
              <a:rPr lang="en-US" sz="2400" dirty="0">
                <a:latin typeface="+mn-lt"/>
                <a:cs typeface="Times New Roman" pitchFamily="18" charset="0"/>
              </a:rPr>
              <a:t>		</a:t>
            </a:r>
            <a:r>
              <a:rPr lang="en-US" sz="2400" dirty="0">
                <a:cs typeface="Times New Roman" pitchFamily="18" charset="0"/>
              </a:rPr>
              <a:t>t</a:t>
            </a:r>
            <a:r>
              <a:rPr lang="en-US" sz="2400" baseline="-25000" dirty="0">
                <a:cs typeface="Times New Roman" pitchFamily="18" charset="0"/>
              </a:rPr>
              <a:t>0</a:t>
            </a:r>
            <a:r>
              <a:rPr lang="en-US" sz="2400" dirty="0">
                <a:cs typeface="Times New Roman" pitchFamily="18" charset="0"/>
              </a:rPr>
              <a:t> &gt; t </a:t>
            </a:r>
            <a:r>
              <a:rPr lang="en-US" sz="2400" baseline="-25000" dirty="0">
                <a:cs typeface="Times New Roman" pitchFamily="18" charset="0"/>
              </a:rPr>
              <a:t>α,n1+n2-2 </a:t>
            </a:r>
          </a:p>
          <a:p>
            <a:pPr>
              <a:spcBef>
                <a:spcPts val="600"/>
              </a:spcBef>
              <a:spcAft>
                <a:spcPts val="6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baseline="-25000" dirty="0">
                <a:latin typeface="+mn-lt"/>
                <a:cs typeface="Times New Roman" pitchFamily="18" charset="0"/>
              </a:rPr>
              <a:t>1</a:t>
            </a:r>
            <a:r>
              <a:rPr lang="en-US" sz="2400" dirty="0">
                <a:latin typeface="+mn-lt"/>
                <a:cs typeface="Times New Roman" pitchFamily="18" charset="0"/>
              </a:rPr>
              <a:t> &lt; </a:t>
            </a:r>
            <a:r>
              <a:rPr lang="el-GR" sz="2400" dirty="0">
                <a:latin typeface="+mn-lt"/>
                <a:cs typeface="Times New Roman" pitchFamily="18" charset="0"/>
              </a:rPr>
              <a:t>μ</a:t>
            </a:r>
            <a:r>
              <a:rPr lang="en-US" sz="2400" baseline="-25000" dirty="0">
                <a:latin typeface="+mn-lt"/>
                <a:cs typeface="Times New Roman" pitchFamily="18" charset="0"/>
              </a:rPr>
              <a:t>2</a:t>
            </a:r>
            <a:r>
              <a:rPr lang="en-US" sz="2400" dirty="0">
                <a:latin typeface="+mn-lt"/>
                <a:cs typeface="Times New Roman" pitchFamily="18" charset="0"/>
              </a:rPr>
              <a:t>		</a:t>
            </a:r>
            <a:r>
              <a:rPr lang="en-US" sz="2400" dirty="0">
                <a:cs typeface="Times New Roman" pitchFamily="18" charset="0"/>
              </a:rPr>
              <a:t>t</a:t>
            </a:r>
            <a:r>
              <a:rPr lang="en-US" sz="2400" baseline="-25000" dirty="0">
                <a:cs typeface="Times New Roman" pitchFamily="18" charset="0"/>
              </a:rPr>
              <a:t>0</a:t>
            </a:r>
            <a:r>
              <a:rPr lang="en-US" sz="2400" dirty="0">
                <a:cs typeface="Times New Roman" pitchFamily="18" charset="0"/>
              </a:rPr>
              <a:t> &lt; -t </a:t>
            </a:r>
            <a:r>
              <a:rPr lang="en-US" sz="2400" baseline="-25000" dirty="0">
                <a:cs typeface="Times New Roman" pitchFamily="18" charset="0"/>
              </a:rPr>
              <a:t>α,n1+n2-2</a:t>
            </a:r>
            <a:endParaRPr lang="en-US" sz="2400" baseline="-25000" dirty="0">
              <a:latin typeface="+mn-lt"/>
              <a:cs typeface="Times New Roman" pitchFamily="18" charset="0"/>
            </a:endParaRPr>
          </a:p>
        </p:txBody>
      </p:sp>
      <p:graphicFrame>
        <p:nvGraphicFramePr>
          <p:cNvPr id="21506" name="Object 4"/>
          <p:cNvGraphicFramePr>
            <a:graphicFrameLocks noChangeAspect="1"/>
          </p:cNvGraphicFramePr>
          <p:nvPr>
            <p:extLst>
              <p:ext uri="{D42A27DB-BD31-4B8C-83A1-F6EECF244321}">
                <p14:modId xmlns:p14="http://schemas.microsoft.com/office/powerpoint/2010/main" val="2482293875"/>
              </p:ext>
            </p:extLst>
          </p:nvPr>
        </p:nvGraphicFramePr>
        <p:xfrm>
          <a:off x="304800" y="4116388"/>
          <a:ext cx="1906588" cy="1217612"/>
        </p:xfrm>
        <a:graphic>
          <a:graphicData uri="http://schemas.openxmlformats.org/presentationml/2006/ole">
            <mc:AlternateContent xmlns:mc="http://schemas.openxmlformats.org/markup-compatibility/2006">
              <mc:Choice xmlns:v="urn:schemas-microsoft-com:vml" Requires="v">
                <p:oleObj spid="_x0000_s21594" name="Equation" r:id="rId4" imgW="1054080" imgH="672840" progId="Equation.3">
                  <p:embed/>
                </p:oleObj>
              </mc:Choice>
              <mc:Fallback>
                <p:oleObj name="Equation" r:id="rId4" imgW="1054080" imgH="672840" progId="Equation.3">
                  <p:embed/>
                  <p:pic>
                    <p:nvPicPr>
                      <p:cNvPr id="0" name="Picture 6"/>
                      <p:cNvPicPr>
                        <a:picLocks noChangeAspect="1" noChangeArrowheads="1"/>
                      </p:cNvPicPr>
                      <p:nvPr/>
                    </p:nvPicPr>
                    <p:blipFill>
                      <a:blip r:embed="rId5"/>
                      <a:srcRect/>
                      <a:stretch>
                        <a:fillRect/>
                      </a:stretch>
                    </p:blipFill>
                    <p:spPr bwMode="auto">
                      <a:xfrm>
                        <a:off x="304800" y="4116388"/>
                        <a:ext cx="1906588" cy="1217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5"/>
          <p:cNvGraphicFramePr>
            <a:graphicFrameLocks noChangeAspect="1"/>
          </p:cNvGraphicFramePr>
          <p:nvPr/>
        </p:nvGraphicFramePr>
        <p:xfrm>
          <a:off x="1143000" y="5867400"/>
          <a:ext cx="2641600" cy="730250"/>
        </p:xfrm>
        <a:graphic>
          <a:graphicData uri="http://schemas.openxmlformats.org/presentationml/2006/ole">
            <mc:AlternateContent xmlns:mc="http://schemas.openxmlformats.org/markup-compatibility/2006">
              <mc:Choice xmlns:v="urn:schemas-microsoft-com:vml" Requires="v">
                <p:oleObj spid="_x0000_s21595" name="Equation" r:id="rId6" imgW="1790700" imgH="495300" progId="Equation.3">
                  <p:embed/>
                </p:oleObj>
              </mc:Choice>
              <mc:Fallback>
                <p:oleObj name="Equation" r:id="rId6" imgW="1790700" imgH="4953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5867400"/>
                        <a:ext cx="264160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3" name="TextBox 6"/>
          <p:cNvSpPr txBox="1">
            <a:spLocks noChangeArrowheads="1"/>
          </p:cNvSpPr>
          <p:nvPr/>
        </p:nvSpPr>
        <p:spPr bwMode="auto">
          <a:xfrm>
            <a:off x="304800" y="6030913"/>
            <a:ext cx="914400" cy="369887"/>
          </a:xfrm>
          <a:prstGeom prst="rect">
            <a:avLst/>
          </a:prstGeom>
          <a:noFill/>
          <a:ln w="9525">
            <a:noFill/>
            <a:miter lim="800000"/>
            <a:headEnd/>
            <a:tailEnd/>
          </a:ln>
        </p:spPr>
        <p:txBody>
          <a:bodyPr>
            <a:spAutoFit/>
          </a:bodyPr>
          <a:lstStyle/>
          <a:p>
            <a:r>
              <a:rPr lang="en-US"/>
              <a:t>where</a:t>
            </a:r>
          </a:p>
        </p:txBody>
      </p:sp>
      <p:sp>
        <p:nvSpPr>
          <p:cNvPr id="21514" name="Slide Number Placeholder 9"/>
          <p:cNvSpPr>
            <a:spLocks noGrp="1"/>
          </p:cNvSpPr>
          <p:nvPr>
            <p:ph type="sldNum" sz="quarter" idx="12"/>
          </p:nvPr>
        </p:nvSpPr>
        <p:spPr>
          <a:noFill/>
        </p:spPr>
        <p:txBody>
          <a:bodyPr/>
          <a:lstStyle/>
          <a:p>
            <a:fld id="{1E6A1AAA-1D1C-47A5-BE45-3B173582A611}" type="slidenum">
              <a:rPr lang="en-US" smtClean="0"/>
              <a:pPr/>
              <a:t>95</a:t>
            </a:fld>
            <a:endParaRPr lang="en-US" smtClean="0"/>
          </a:p>
        </p:txBody>
      </p:sp>
      <p:sp>
        <p:nvSpPr>
          <p:cNvPr id="21515" name="Footer Placeholder 11"/>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962400"/>
            <a:ext cx="2209800"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33" name="Rectangle 2"/>
          <p:cNvSpPr>
            <a:spLocks noGrp="1" noChangeArrowheads="1"/>
          </p:cNvSpPr>
          <p:nvPr>
            <p:ph type="title"/>
          </p:nvPr>
        </p:nvSpPr>
        <p:spPr>
          <a:xfrm>
            <a:off x="228600" y="0"/>
            <a:ext cx="8458200" cy="1143000"/>
          </a:xfrm>
        </p:spPr>
        <p:txBody>
          <a:bodyPr/>
          <a:lstStyle/>
          <a:p>
            <a:pPr eaLnBrk="1" hangingPunct="1"/>
            <a:r>
              <a:rPr lang="en-US" sz="3600" smtClean="0"/>
              <a:t>Simple Experiments: Hypothesis Testing</a:t>
            </a:r>
          </a:p>
        </p:txBody>
      </p:sp>
      <p:sp>
        <p:nvSpPr>
          <p:cNvPr id="8198" name="Rectangle 3"/>
          <p:cNvSpPr>
            <a:spLocks noGrp="1" noChangeArrowheads="1"/>
          </p:cNvSpPr>
          <p:nvPr>
            <p:ph type="body" idx="1"/>
          </p:nvPr>
        </p:nvSpPr>
        <p:spPr>
          <a:xfrm>
            <a:off x="381000" y="990600"/>
            <a:ext cx="8610600" cy="1828800"/>
          </a:xfrm>
        </p:spPr>
        <p:txBody>
          <a:bodyPr/>
          <a:lstStyle/>
          <a:p>
            <a:pPr eaLnBrk="1" hangingPunct="1">
              <a:buFontTx/>
              <a:buNone/>
              <a:defRPr/>
            </a:pPr>
            <a:r>
              <a:rPr lang="en-US" sz="3600" dirty="0" smtClean="0"/>
              <a:t>Two populations</a:t>
            </a:r>
          </a:p>
          <a:p>
            <a:pPr eaLnBrk="1" hangingPunct="1">
              <a:defRPr/>
            </a:pPr>
            <a:r>
              <a:rPr lang="en-US" sz="2400" dirty="0" smtClean="0">
                <a:solidFill>
                  <a:schemeClr val="accent6"/>
                </a:solidFill>
              </a:rPr>
              <a:t>Test on means, </a:t>
            </a:r>
            <a:r>
              <a:rPr lang="en-US" sz="2400" dirty="0" smtClean="0">
                <a:solidFill>
                  <a:schemeClr val="accent6"/>
                </a:solidFill>
                <a:cs typeface="Arial" pitchFamily="34" charset="0"/>
              </a:rPr>
              <a:t>µ</a:t>
            </a:r>
            <a:r>
              <a:rPr lang="en-US" sz="2400" baseline="-25000" dirty="0" smtClean="0">
                <a:solidFill>
                  <a:schemeClr val="accent6"/>
                </a:solidFill>
                <a:cs typeface="Arial" pitchFamily="34" charset="0"/>
              </a:rPr>
              <a:t>1</a:t>
            </a:r>
            <a:r>
              <a:rPr lang="en-US" sz="2400" dirty="0" smtClean="0">
                <a:solidFill>
                  <a:schemeClr val="accent6"/>
                </a:solidFill>
                <a:cs typeface="Arial" pitchFamily="34" charset="0"/>
              </a:rPr>
              <a:t> and µ</a:t>
            </a:r>
            <a:r>
              <a:rPr lang="en-US" sz="2400" baseline="-25000" dirty="0" smtClean="0">
                <a:solidFill>
                  <a:schemeClr val="accent6"/>
                </a:solidFill>
                <a:cs typeface="Arial" pitchFamily="34" charset="0"/>
              </a:rPr>
              <a:t>2</a:t>
            </a:r>
            <a:r>
              <a:rPr lang="en-US" sz="2400" dirty="0" smtClean="0">
                <a:solidFill>
                  <a:schemeClr val="accent6"/>
                </a:solidFill>
                <a:cs typeface="Arial" pitchFamily="34" charset="0"/>
              </a:rPr>
              <a:t>,</a:t>
            </a:r>
            <a:r>
              <a:rPr lang="en-US" sz="2400" dirty="0" smtClean="0">
                <a:solidFill>
                  <a:schemeClr val="accent6"/>
                </a:solidFill>
              </a:rPr>
              <a:t> </a:t>
            </a:r>
            <a:r>
              <a:rPr lang="en-US" sz="2400" dirty="0">
                <a:solidFill>
                  <a:schemeClr val="accent6"/>
                </a:solidFill>
              </a:rPr>
              <a:t>small sample (n &lt; 40) AND population variances assumed to be </a:t>
            </a:r>
            <a:r>
              <a:rPr lang="en-US" sz="2400" u="sng" dirty="0" smtClean="0">
                <a:solidFill>
                  <a:schemeClr val="accent6"/>
                </a:solidFill>
              </a:rPr>
              <a:t>unequal</a:t>
            </a:r>
            <a:r>
              <a:rPr lang="en-US" sz="2400" dirty="0" smtClean="0">
                <a:solidFill>
                  <a:schemeClr val="accent6"/>
                </a:solidFill>
              </a:rPr>
              <a:t> </a:t>
            </a:r>
            <a:r>
              <a:rPr lang="en-US" sz="2400" dirty="0">
                <a:solidFill>
                  <a:schemeClr val="accent6"/>
                </a:solidFill>
              </a:rPr>
              <a:t>(i.e. </a:t>
            </a:r>
            <a:r>
              <a:rPr lang="el-GR" sz="2400" dirty="0">
                <a:solidFill>
                  <a:schemeClr val="accent6"/>
                </a:solidFill>
                <a:cs typeface="Arial" pitchFamily="34" charset="0"/>
              </a:rPr>
              <a:t>σ</a:t>
            </a:r>
            <a:r>
              <a:rPr lang="en-US" sz="2400" baseline="30000" dirty="0">
                <a:solidFill>
                  <a:schemeClr val="accent6"/>
                </a:solidFill>
                <a:cs typeface="Arial" pitchFamily="34" charset="0"/>
              </a:rPr>
              <a:t>2</a:t>
            </a:r>
            <a:r>
              <a:rPr lang="en-US" sz="2400" baseline="-25000" dirty="0">
                <a:solidFill>
                  <a:schemeClr val="accent6"/>
                </a:solidFill>
                <a:cs typeface="Arial" pitchFamily="34" charset="0"/>
              </a:rPr>
              <a:t>1</a:t>
            </a:r>
            <a:r>
              <a:rPr lang="en-US" sz="2400" dirty="0">
                <a:solidFill>
                  <a:schemeClr val="accent6"/>
                </a:solidFill>
                <a:cs typeface="Arial" pitchFamily="34" charset="0"/>
              </a:rPr>
              <a:t> </a:t>
            </a:r>
            <a:r>
              <a:rPr lang="en-US" sz="2400" dirty="0" smtClean="0">
                <a:solidFill>
                  <a:schemeClr val="accent6"/>
                </a:solidFill>
                <a:cs typeface="Arial" pitchFamily="34" charset="0"/>
              </a:rPr>
              <a:t>≠ </a:t>
            </a:r>
            <a:r>
              <a:rPr lang="el-GR" sz="2400" dirty="0" smtClean="0">
                <a:solidFill>
                  <a:schemeClr val="accent6"/>
                </a:solidFill>
                <a:cs typeface="Arial" pitchFamily="34" charset="0"/>
              </a:rPr>
              <a:t>σ</a:t>
            </a:r>
            <a:r>
              <a:rPr lang="en-US" sz="2400" baseline="30000" dirty="0">
                <a:solidFill>
                  <a:schemeClr val="accent6"/>
                </a:solidFill>
                <a:cs typeface="Arial" pitchFamily="34" charset="0"/>
              </a:rPr>
              <a:t>2</a:t>
            </a:r>
            <a:r>
              <a:rPr lang="en-US" sz="2400" baseline="-25000" dirty="0">
                <a:solidFill>
                  <a:schemeClr val="accent6"/>
                </a:solidFill>
                <a:cs typeface="Arial" pitchFamily="34" charset="0"/>
              </a:rPr>
              <a:t>2</a:t>
            </a:r>
            <a:r>
              <a:rPr lang="en-US" sz="2400" dirty="0">
                <a:solidFill>
                  <a:schemeClr val="accent6"/>
                </a:solidFill>
                <a:cs typeface="Arial" pitchFamily="34" charset="0"/>
              </a:rPr>
              <a:t> )</a:t>
            </a:r>
            <a:endParaRPr lang="en-US" sz="2400" dirty="0">
              <a:solidFill>
                <a:schemeClr val="accent6"/>
              </a:solidFill>
            </a:endParaRPr>
          </a:p>
          <a:p>
            <a:pPr eaLnBrk="1" hangingPunct="1">
              <a:defRPr/>
            </a:pPr>
            <a:r>
              <a:rPr lang="en-US" sz="2400" dirty="0" smtClean="0"/>
              <a:t>Null hypothesis:	H</a:t>
            </a:r>
            <a:r>
              <a:rPr lang="en-US" sz="2400" baseline="-25000" dirty="0" smtClean="0"/>
              <a:t>0</a:t>
            </a:r>
            <a:r>
              <a:rPr lang="en-US" sz="2400" dirty="0" smtClean="0"/>
              <a:t>: </a:t>
            </a:r>
            <a:r>
              <a:rPr lang="el-GR" sz="2400" dirty="0" smtClean="0"/>
              <a:t>μ</a:t>
            </a:r>
            <a:r>
              <a:rPr lang="en-US" sz="2400" baseline="-25000" dirty="0" smtClean="0"/>
              <a:t>1</a:t>
            </a:r>
            <a:r>
              <a:rPr lang="en-US" sz="2400" dirty="0" smtClean="0"/>
              <a:t>=</a:t>
            </a:r>
            <a:r>
              <a:rPr lang="el-GR" sz="2400" dirty="0" smtClean="0"/>
              <a:t>μ</a:t>
            </a:r>
            <a:r>
              <a:rPr lang="en-US" sz="2400" baseline="-25000" dirty="0"/>
              <a:t>2</a:t>
            </a:r>
            <a:endParaRPr lang="en-US" sz="2400" baseline="-25000" dirty="0" smtClean="0"/>
          </a:p>
          <a:p>
            <a:pPr eaLnBrk="1" hangingPunct="1">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22535" name="TextBox 1"/>
          <p:cNvSpPr txBox="1">
            <a:spLocks noChangeArrowheads="1"/>
          </p:cNvSpPr>
          <p:nvPr/>
        </p:nvSpPr>
        <p:spPr bwMode="auto">
          <a:xfrm>
            <a:off x="228600" y="3124200"/>
            <a:ext cx="8763000" cy="1200150"/>
          </a:xfrm>
          <a:prstGeom prst="rect">
            <a:avLst/>
          </a:prstGeom>
          <a:noFill/>
          <a:ln w="9525">
            <a:noFill/>
            <a:miter lim="800000"/>
            <a:headEnd/>
            <a:tailEnd/>
          </a:ln>
        </p:spPr>
        <p:txBody>
          <a:bodyPr>
            <a:spAutoFit/>
          </a:bodyPr>
          <a:lstStyle/>
          <a:p>
            <a:r>
              <a:rPr lang="en-US" sz="2400"/>
              <a:t>Test 			Alternative 		</a:t>
            </a:r>
          </a:p>
          <a:p>
            <a:r>
              <a:rPr lang="en-US" sz="2400" u="sng"/>
              <a:t>Statistic		Hypothesis		H</a:t>
            </a:r>
            <a:r>
              <a:rPr lang="en-US" sz="2400" u="sng" baseline="-25000"/>
              <a:t>0</a:t>
            </a:r>
            <a:r>
              <a:rPr lang="en-US" sz="2400" u="sng"/>
              <a:t> Rejection Criteria</a:t>
            </a:r>
          </a:p>
          <a:p>
            <a:endParaRPr lang="en-US" sz="2400" u="sng"/>
          </a:p>
        </p:txBody>
      </p:sp>
      <p:sp>
        <p:nvSpPr>
          <p:cNvPr id="11" name="Text Box 13"/>
          <p:cNvSpPr txBox="1">
            <a:spLocks noChangeArrowheads="1"/>
          </p:cNvSpPr>
          <p:nvPr/>
        </p:nvSpPr>
        <p:spPr bwMode="auto">
          <a:xfrm>
            <a:off x="3048000" y="3978275"/>
            <a:ext cx="5257800" cy="1508125"/>
          </a:xfrm>
          <a:prstGeom prst="rect">
            <a:avLst/>
          </a:prstGeom>
          <a:noFill/>
          <a:ln w="9525">
            <a:noFill/>
            <a:miter lim="800000"/>
            <a:headEnd/>
            <a:tailEnd/>
          </a:ln>
        </p:spPr>
        <p:txBody>
          <a:bodyPr>
            <a:spAutoFit/>
          </a:bodyPr>
          <a:lstStyle/>
          <a:p>
            <a:pPr>
              <a:spcBef>
                <a:spcPts val="600"/>
              </a:spcBef>
              <a:spcAft>
                <a:spcPts val="6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baseline="-25000" dirty="0">
                <a:latin typeface="+mn-lt"/>
                <a:cs typeface="Times New Roman" pitchFamily="18" charset="0"/>
              </a:rPr>
              <a:t>1</a:t>
            </a:r>
            <a:r>
              <a:rPr lang="en-US" sz="2400" dirty="0">
                <a:latin typeface="+mn-lt"/>
                <a:cs typeface="Times New Roman" pitchFamily="18" charset="0"/>
              </a:rPr>
              <a:t> ≠ </a:t>
            </a:r>
            <a:r>
              <a:rPr lang="el-GR" sz="2400" dirty="0">
                <a:latin typeface="+mn-lt"/>
                <a:cs typeface="Times New Roman" pitchFamily="18" charset="0"/>
              </a:rPr>
              <a:t>μ</a:t>
            </a:r>
            <a:r>
              <a:rPr lang="en-US" sz="2400" baseline="-25000" dirty="0">
                <a:latin typeface="+mn-lt"/>
                <a:cs typeface="Times New Roman" pitchFamily="18" charset="0"/>
              </a:rPr>
              <a:t>2</a:t>
            </a:r>
            <a:r>
              <a:rPr lang="en-US" sz="2400" dirty="0">
                <a:latin typeface="+mn-lt"/>
                <a:cs typeface="Times New Roman" pitchFamily="18" charset="0"/>
              </a:rPr>
              <a:t>		|t</a:t>
            </a:r>
            <a:r>
              <a:rPr lang="en-US" sz="2400" baseline="-25000" dirty="0">
                <a:latin typeface="+mn-lt"/>
                <a:cs typeface="Times New Roman" pitchFamily="18" charset="0"/>
              </a:rPr>
              <a:t>0</a:t>
            </a:r>
            <a:r>
              <a:rPr lang="en-US" sz="2400" dirty="0">
                <a:latin typeface="+mn-lt"/>
                <a:cs typeface="Times New Roman" pitchFamily="18" charset="0"/>
              </a:rPr>
              <a:t>| &gt; t </a:t>
            </a:r>
            <a:r>
              <a:rPr lang="en-US" sz="2400" baseline="-25000" dirty="0">
                <a:latin typeface="+mn-lt"/>
                <a:cs typeface="Times New Roman" pitchFamily="18" charset="0"/>
              </a:rPr>
              <a:t>α/2,v </a:t>
            </a:r>
          </a:p>
          <a:p>
            <a:pPr>
              <a:spcBef>
                <a:spcPts val="600"/>
              </a:spcBef>
              <a:spcAft>
                <a:spcPts val="6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baseline="-25000" dirty="0">
                <a:latin typeface="+mn-lt"/>
                <a:cs typeface="Times New Roman" pitchFamily="18" charset="0"/>
              </a:rPr>
              <a:t>1</a:t>
            </a:r>
            <a:r>
              <a:rPr lang="en-US" sz="2400" dirty="0">
                <a:latin typeface="+mn-lt"/>
                <a:cs typeface="Times New Roman" pitchFamily="18" charset="0"/>
              </a:rPr>
              <a:t> &gt; </a:t>
            </a:r>
            <a:r>
              <a:rPr lang="el-GR" sz="2400" dirty="0">
                <a:latin typeface="+mn-lt"/>
                <a:cs typeface="Times New Roman" pitchFamily="18" charset="0"/>
              </a:rPr>
              <a:t>μ</a:t>
            </a:r>
            <a:r>
              <a:rPr lang="en-US" sz="2400" baseline="-25000" dirty="0">
                <a:latin typeface="+mn-lt"/>
                <a:cs typeface="Times New Roman" pitchFamily="18" charset="0"/>
              </a:rPr>
              <a:t>2</a:t>
            </a:r>
            <a:r>
              <a:rPr lang="en-US" sz="2400" dirty="0">
                <a:latin typeface="+mn-lt"/>
                <a:cs typeface="Times New Roman" pitchFamily="18" charset="0"/>
              </a:rPr>
              <a:t>		</a:t>
            </a:r>
            <a:r>
              <a:rPr lang="en-US" sz="2400" dirty="0">
                <a:cs typeface="Times New Roman" pitchFamily="18" charset="0"/>
              </a:rPr>
              <a:t>t</a:t>
            </a:r>
            <a:r>
              <a:rPr lang="en-US" sz="2400" baseline="-25000" dirty="0">
                <a:cs typeface="Times New Roman" pitchFamily="18" charset="0"/>
              </a:rPr>
              <a:t>0</a:t>
            </a:r>
            <a:r>
              <a:rPr lang="en-US" sz="2400" dirty="0">
                <a:cs typeface="Times New Roman" pitchFamily="18" charset="0"/>
              </a:rPr>
              <a:t> &gt; t </a:t>
            </a:r>
            <a:r>
              <a:rPr lang="en-US" sz="2400" baseline="-25000" dirty="0">
                <a:cs typeface="Times New Roman" pitchFamily="18" charset="0"/>
              </a:rPr>
              <a:t>α,v </a:t>
            </a:r>
          </a:p>
          <a:p>
            <a:pPr>
              <a:spcBef>
                <a:spcPts val="600"/>
              </a:spcBef>
              <a:spcAft>
                <a:spcPts val="600"/>
              </a:spcAft>
              <a:defRPr/>
            </a:pPr>
            <a:r>
              <a:rPr lang="en-US" sz="2400" dirty="0">
                <a:latin typeface="+mn-lt"/>
                <a:cs typeface="Times New Roman" pitchFamily="18" charset="0"/>
              </a:rPr>
              <a:t>H</a:t>
            </a:r>
            <a:r>
              <a:rPr lang="en-US" sz="2400" baseline="-25000" dirty="0">
                <a:latin typeface="+mn-lt"/>
                <a:cs typeface="Times New Roman" pitchFamily="18" charset="0"/>
              </a:rPr>
              <a:t>1</a:t>
            </a:r>
            <a:r>
              <a:rPr lang="en-US" sz="2400" dirty="0">
                <a:latin typeface="+mn-lt"/>
                <a:cs typeface="Times New Roman" pitchFamily="18" charset="0"/>
              </a:rPr>
              <a:t>: </a:t>
            </a:r>
            <a:r>
              <a:rPr lang="el-GR" sz="2400" dirty="0">
                <a:latin typeface="+mn-lt"/>
                <a:cs typeface="Times New Roman" pitchFamily="18" charset="0"/>
              </a:rPr>
              <a:t>μ</a:t>
            </a:r>
            <a:r>
              <a:rPr lang="en-US" sz="2400" baseline="-25000" dirty="0">
                <a:latin typeface="+mn-lt"/>
                <a:cs typeface="Times New Roman" pitchFamily="18" charset="0"/>
              </a:rPr>
              <a:t>1</a:t>
            </a:r>
            <a:r>
              <a:rPr lang="en-US" sz="2400" dirty="0">
                <a:latin typeface="+mn-lt"/>
                <a:cs typeface="Times New Roman" pitchFamily="18" charset="0"/>
              </a:rPr>
              <a:t> &lt; </a:t>
            </a:r>
            <a:r>
              <a:rPr lang="el-GR" sz="2400" dirty="0">
                <a:latin typeface="+mn-lt"/>
                <a:cs typeface="Times New Roman" pitchFamily="18" charset="0"/>
              </a:rPr>
              <a:t>μ</a:t>
            </a:r>
            <a:r>
              <a:rPr lang="en-US" sz="2400" baseline="-25000" dirty="0">
                <a:latin typeface="+mn-lt"/>
                <a:cs typeface="Times New Roman" pitchFamily="18" charset="0"/>
              </a:rPr>
              <a:t>2</a:t>
            </a:r>
            <a:r>
              <a:rPr lang="en-US" sz="2400" dirty="0">
                <a:latin typeface="+mn-lt"/>
                <a:cs typeface="Times New Roman" pitchFamily="18" charset="0"/>
              </a:rPr>
              <a:t>		</a:t>
            </a:r>
            <a:r>
              <a:rPr lang="en-US" sz="2400" dirty="0">
                <a:cs typeface="Times New Roman" pitchFamily="18" charset="0"/>
              </a:rPr>
              <a:t>t</a:t>
            </a:r>
            <a:r>
              <a:rPr lang="en-US" sz="2400" baseline="-25000" dirty="0">
                <a:cs typeface="Times New Roman" pitchFamily="18" charset="0"/>
              </a:rPr>
              <a:t>0</a:t>
            </a:r>
            <a:r>
              <a:rPr lang="en-US" sz="2400" dirty="0">
                <a:cs typeface="Times New Roman" pitchFamily="18" charset="0"/>
              </a:rPr>
              <a:t> &lt; -t </a:t>
            </a:r>
            <a:r>
              <a:rPr lang="en-US" sz="2400" baseline="-25000" dirty="0">
                <a:cs typeface="Times New Roman" pitchFamily="18" charset="0"/>
              </a:rPr>
              <a:t>α,v</a:t>
            </a:r>
            <a:endParaRPr lang="en-US" sz="2400" baseline="-25000" dirty="0">
              <a:latin typeface="+mn-lt"/>
              <a:cs typeface="Times New Roman" pitchFamily="18" charset="0"/>
            </a:endParaRPr>
          </a:p>
        </p:txBody>
      </p:sp>
      <p:graphicFrame>
        <p:nvGraphicFramePr>
          <p:cNvPr id="22530" name="Object 5"/>
          <p:cNvGraphicFramePr>
            <a:graphicFrameLocks noChangeAspect="1"/>
          </p:cNvGraphicFramePr>
          <p:nvPr/>
        </p:nvGraphicFramePr>
        <p:xfrm>
          <a:off x="1295400" y="5486400"/>
          <a:ext cx="2146300" cy="1347788"/>
        </p:xfrm>
        <a:graphic>
          <a:graphicData uri="http://schemas.openxmlformats.org/presentationml/2006/ole">
            <mc:AlternateContent xmlns:mc="http://schemas.openxmlformats.org/markup-compatibility/2006">
              <mc:Choice xmlns:v="urn:schemas-microsoft-com:vml" Requires="v">
                <p:oleObj spid="_x0000_s22618" name="Equation" r:id="rId4" imgW="1536700" imgH="965200" progId="Equation.3">
                  <p:embed/>
                </p:oleObj>
              </mc:Choice>
              <mc:Fallback>
                <p:oleObj name="Equation" r:id="rId4" imgW="1536700" imgH="9652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5486400"/>
                        <a:ext cx="2146300" cy="1347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7" name="TextBox 6"/>
          <p:cNvSpPr txBox="1">
            <a:spLocks noChangeArrowheads="1"/>
          </p:cNvSpPr>
          <p:nvPr/>
        </p:nvSpPr>
        <p:spPr bwMode="auto">
          <a:xfrm>
            <a:off x="381000" y="5943600"/>
            <a:ext cx="914400" cy="369888"/>
          </a:xfrm>
          <a:prstGeom prst="rect">
            <a:avLst/>
          </a:prstGeom>
          <a:noFill/>
          <a:ln w="9525">
            <a:noFill/>
            <a:miter lim="800000"/>
            <a:headEnd/>
            <a:tailEnd/>
          </a:ln>
        </p:spPr>
        <p:txBody>
          <a:bodyPr>
            <a:spAutoFit/>
          </a:bodyPr>
          <a:lstStyle/>
          <a:p>
            <a:r>
              <a:rPr lang="en-US"/>
              <a:t>where</a:t>
            </a:r>
          </a:p>
        </p:txBody>
      </p:sp>
      <p:graphicFrame>
        <p:nvGraphicFramePr>
          <p:cNvPr id="22531" name="Object 2"/>
          <p:cNvGraphicFramePr>
            <a:graphicFrameLocks noChangeAspect="1"/>
          </p:cNvGraphicFramePr>
          <p:nvPr/>
        </p:nvGraphicFramePr>
        <p:xfrm>
          <a:off x="304800" y="4070350"/>
          <a:ext cx="1724025" cy="1263650"/>
        </p:xfrm>
        <a:graphic>
          <a:graphicData uri="http://schemas.openxmlformats.org/presentationml/2006/ole">
            <mc:AlternateContent xmlns:mc="http://schemas.openxmlformats.org/markup-compatibility/2006">
              <mc:Choice xmlns:v="urn:schemas-microsoft-com:vml" Requires="v">
                <p:oleObj spid="_x0000_s22619" name="Equation" r:id="rId6" imgW="952087" imgH="698197" progId="Equation.3">
                  <p:embed/>
                </p:oleObj>
              </mc:Choice>
              <mc:Fallback>
                <p:oleObj name="Equation" r:id="rId6" imgW="952087" imgH="698197"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070350"/>
                        <a:ext cx="1724025" cy="126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8" name="Slide Number Placeholder 9"/>
          <p:cNvSpPr>
            <a:spLocks noGrp="1"/>
          </p:cNvSpPr>
          <p:nvPr>
            <p:ph type="sldNum" sz="quarter" idx="12"/>
          </p:nvPr>
        </p:nvSpPr>
        <p:spPr>
          <a:noFill/>
        </p:spPr>
        <p:txBody>
          <a:bodyPr/>
          <a:lstStyle/>
          <a:p>
            <a:fld id="{834A7829-2C30-441D-BFE7-81C1810BB01D}" type="slidenum">
              <a:rPr lang="en-US" smtClean="0"/>
              <a:pPr/>
              <a:t>96</a:t>
            </a:fld>
            <a:endParaRPr lang="en-US" smtClean="0"/>
          </a:p>
        </p:txBody>
      </p:sp>
      <p:sp>
        <p:nvSpPr>
          <p:cNvPr id="22539" name="Footer Placeholder 11"/>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4114800"/>
            <a:ext cx="1676400" cy="1219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556" name="Rectangle 2"/>
          <p:cNvSpPr>
            <a:spLocks noGrp="1" noChangeArrowheads="1"/>
          </p:cNvSpPr>
          <p:nvPr>
            <p:ph type="title"/>
          </p:nvPr>
        </p:nvSpPr>
        <p:spPr>
          <a:xfrm>
            <a:off x="228600" y="0"/>
            <a:ext cx="8458200" cy="1143000"/>
          </a:xfrm>
        </p:spPr>
        <p:txBody>
          <a:bodyPr/>
          <a:lstStyle/>
          <a:p>
            <a:pPr eaLnBrk="1" hangingPunct="1"/>
            <a:r>
              <a:rPr lang="en-US" sz="3600" smtClean="0"/>
              <a:t>Simple Experiments: Hypothesis Testing</a:t>
            </a:r>
          </a:p>
        </p:txBody>
      </p:sp>
      <p:sp>
        <p:nvSpPr>
          <p:cNvPr id="22535" name="Rectangle 3"/>
          <p:cNvSpPr>
            <a:spLocks noGrp="1" noChangeArrowheads="1"/>
          </p:cNvSpPr>
          <p:nvPr>
            <p:ph type="body" idx="1"/>
          </p:nvPr>
        </p:nvSpPr>
        <p:spPr>
          <a:xfrm>
            <a:off x="381000" y="990600"/>
            <a:ext cx="8610600" cy="1828800"/>
          </a:xfrm>
        </p:spPr>
        <p:txBody>
          <a:bodyPr/>
          <a:lstStyle/>
          <a:p>
            <a:pPr eaLnBrk="1" hangingPunct="1">
              <a:buFontTx/>
              <a:buNone/>
              <a:defRPr/>
            </a:pPr>
            <a:r>
              <a:rPr lang="en-US" sz="3600" dirty="0" smtClean="0"/>
              <a:t>Two populations</a:t>
            </a:r>
          </a:p>
          <a:p>
            <a:pPr eaLnBrk="1" hangingPunct="1">
              <a:defRPr/>
            </a:pPr>
            <a:r>
              <a:rPr lang="en-US" sz="2400" b="1" dirty="0" smtClean="0">
                <a:solidFill>
                  <a:schemeClr val="accent6"/>
                </a:solidFill>
              </a:rPr>
              <a:t>Test on variances, comparing </a:t>
            </a:r>
            <a:r>
              <a:rPr lang="el-GR" sz="2400" b="1" dirty="0" smtClean="0">
                <a:solidFill>
                  <a:schemeClr val="accent6"/>
                </a:solidFill>
                <a:cs typeface="Arial" pitchFamily="34" charset="0"/>
              </a:rPr>
              <a:t>σ</a:t>
            </a:r>
            <a:r>
              <a:rPr lang="en-US" sz="2400" b="1" baseline="-25000" dirty="0" smtClean="0">
                <a:solidFill>
                  <a:schemeClr val="accent6"/>
                </a:solidFill>
                <a:cs typeface="Arial" pitchFamily="34" charset="0"/>
              </a:rPr>
              <a:t>1</a:t>
            </a:r>
            <a:r>
              <a:rPr lang="en-US" sz="2400" b="1" baseline="30000" dirty="0" smtClean="0">
                <a:solidFill>
                  <a:schemeClr val="accent6"/>
                </a:solidFill>
                <a:cs typeface="Arial" pitchFamily="34" charset="0"/>
              </a:rPr>
              <a:t>2</a:t>
            </a:r>
            <a:r>
              <a:rPr lang="en-US" sz="2400" b="1" dirty="0" smtClean="0">
                <a:solidFill>
                  <a:schemeClr val="accent6"/>
                </a:solidFill>
              </a:rPr>
              <a:t> </a:t>
            </a:r>
            <a:r>
              <a:rPr lang="en-US" sz="2400" b="1" dirty="0" smtClean="0">
                <a:solidFill>
                  <a:schemeClr val="accent6"/>
                </a:solidFill>
                <a:cs typeface="Arial" pitchFamily="34" charset="0"/>
              </a:rPr>
              <a:t>and </a:t>
            </a:r>
            <a:r>
              <a:rPr lang="el-GR" sz="2400" b="1" dirty="0" smtClean="0">
                <a:solidFill>
                  <a:schemeClr val="accent6"/>
                </a:solidFill>
                <a:cs typeface="Arial" pitchFamily="34" charset="0"/>
              </a:rPr>
              <a:t>σ</a:t>
            </a:r>
            <a:r>
              <a:rPr lang="en-US" sz="2400" b="1" baseline="-25000" dirty="0" smtClean="0">
                <a:solidFill>
                  <a:schemeClr val="accent6"/>
                </a:solidFill>
                <a:cs typeface="Arial" pitchFamily="34" charset="0"/>
              </a:rPr>
              <a:t>2</a:t>
            </a:r>
            <a:r>
              <a:rPr lang="en-US" sz="2400" b="1" baseline="30000" dirty="0" smtClean="0">
                <a:solidFill>
                  <a:schemeClr val="accent6"/>
                </a:solidFill>
                <a:cs typeface="Arial" pitchFamily="34" charset="0"/>
              </a:rPr>
              <a:t>2</a:t>
            </a:r>
            <a:r>
              <a:rPr lang="en-US" sz="2400" dirty="0" smtClean="0"/>
              <a:t> </a:t>
            </a:r>
          </a:p>
          <a:p>
            <a:pPr eaLnBrk="1" hangingPunct="1">
              <a:defRPr/>
            </a:pPr>
            <a:r>
              <a:rPr lang="en-US" sz="2400" dirty="0" smtClean="0"/>
              <a:t>Null hypothesis:	H</a:t>
            </a:r>
            <a:r>
              <a:rPr lang="en-US" sz="2400" baseline="-25000" dirty="0" smtClean="0"/>
              <a:t>0</a:t>
            </a:r>
            <a:r>
              <a:rPr lang="en-US" sz="2400" dirty="0" smtClean="0"/>
              <a:t>: </a:t>
            </a:r>
            <a:r>
              <a:rPr lang="el-GR" sz="2400" dirty="0" smtClean="0">
                <a:cs typeface="Arial" pitchFamily="34" charset="0"/>
              </a:rPr>
              <a:t>σ</a:t>
            </a:r>
            <a:r>
              <a:rPr lang="en-US" sz="2400" baseline="-25000" dirty="0" smtClean="0">
                <a:cs typeface="Arial" pitchFamily="34" charset="0"/>
              </a:rPr>
              <a:t>1</a:t>
            </a:r>
            <a:r>
              <a:rPr lang="en-US" sz="2400" baseline="30000" dirty="0" smtClean="0">
                <a:cs typeface="Arial" pitchFamily="34" charset="0"/>
              </a:rPr>
              <a:t>2</a:t>
            </a:r>
            <a:r>
              <a:rPr lang="en-US" sz="2400" dirty="0" smtClean="0"/>
              <a:t> </a:t>
            </a:r>
            <a:r>
              <a:rPr lang="en-US" sz="2400" dirty="0" smtClean="0">
                <a:cs typeface="Arial" pitchFamily="34" charset="0"/>
              </a:rPr>
              <a:t>= </a:t>
            </a:r>
            <a:r>
              <a:rPr lang="el-GR" sz="2400" dirty="0" smtClean="0">
                <a:cs typeface="Arial" pitchFamily="34" charset="0"/>
              </a:rPr>
              <a:t>σ</a:t>
            </a:r>
            <a:r>
              <a:rPr lang="en-US" sz="2400" baseline="-25000" dirty="0" smtClean="0">
                <a:cs typeface="Arial" pitchFamily="34" charset="0"/>
              </a:rPr>
              <a:t>2</a:t>
            </a:r>
            <a:r>
              <a:rPr lang="en-US" sz="2400" baseline="30000" dirty="0" smtClean="0">
                <a:cs typeface="Arial" pitchFamily="34" charset="0"/>
              </a:rPr>
              <a:t>2</a:t>
            </a:r>
            <a:r>
              <a:rPr lang="en-US" sz="2400" dirty="0" smtClean="0"/>
              <a:t> </a:t>
            </a:r>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a:p>
            <a:pPr eaLnBrk="1" hangingPunct="1">
              <a:buFontTx/>
              <a:buNone/>
              <a:defRPr/>
            </a:pPr>
            <a:endParaRPr lang="en-US" sz="2400" dirty="0" smtClean="0"/>
          </a:p>
        </p:txBody>
      </p:sp>
      <p:sp>
        <p:nvSpPr>
          <p:cNvPr id="23558" name="TextBox 1"/>
          <p:cNvSpPr txBox="1">
            <a:spLocks noChangeArrowheads="1"/>
          </p:cNvSpPr>
          <p:nvPr/>
        </p:nvSpPr>
        <p:spPr bwMode="auto">
          <a:xfrm>
            <a:off x="228600" y="3124200"/>
            <a:ext cx="8763000" cy="1200150"/>
          </a:xfrm>
          <a:prstGeom prst="rect">
            <a:avLst/>
          </a:prstGeom>
          <a:noFill/>
          <a:ln w="9525">
            <a:noFill/>
            <a:miter lim="800000"/>
            <a:headEnd/>
            <a:tailEnd/>
          </a:ln>
        </p:spPr>
        <p:txBody>
          <a:bodyPr>
            <a:spAutoFit/>
          </a:bodyPr>
          <a:lstStyle/>
          <a:p>
            <a:r>
              <a:rPr lang="en-US" sz="2400"/>
              <a:t>Test 		Alternative 		</a:t>
            </a:r>
          </a:p>
          <a:p>
            <a:r>
              <a:rPr lang="en-US" sz="2400" u="sng"/>
              <a:t>Statistic	Hypothesis	H</a:t>
            </a:r>
            <a:r>
              <a:rPr lang="en-US" sz="2400" u="sng" baseline="-25000"/>
              <a:t>0</a:t>
            </a:r>
            <a:r>
              <a:rPr lang="en-US" sz="2400" u="sng"/>
              <a:t> Rejection Criteria		</a:t>
            </a:r>
          </a:p>
          <a:p>
            <a:endParaRPr lang="en-US" sz="2400" u="sng"/>
          </a:p>
        </p:txBody>
      </p:sp>
      <p:sp>
        <p:nvSpPr>
          <p:cNvPr id="11" name="Text Box 13"/>
          <p:cNvSpPr txBox="1">
            <a:spLocks noChangeArrowheads="1"/>
          </p:cNvSpPr>
          <p:nvPr/>
        </p:nvSpPr>
        <p:spPr bwMode="auto">
          <a:xfrm>
            <a:off x="2133600" y="4086225"/>
            <a:ext cx="7010400" cy="1323975"/>
          </a:xfrm>
          <a:prstGeom prst="rect">
            <a:avLst/>
          </a:prstGeom>
          <a:noFill/>
          <a:ln w="9525">
            <a:noFill/>
            <a:miter lim="800000"/>
            <a:headEnd/>
            <a:tailEnd/>
          </a:ln>
        </p:spPr>
        <p:txBody>
          <a:bodyPr>
            <a:spAutoFit/>
          </a:bodyPr>
          <a:lstStyle/>
          <a:p>
            <a:pPr>
              <a:spcBef>
                <a:spcPts val="600"/>
              </a:spcBef>
              <a:spcAft>
                <a:spcPts val="600"/>
              </a:spcAft>
              <a:tabLst>
                <a:tab pos="2228850" algn="l"/>
              </a:tabLst>
              <a:defRPr/>
            </a:pPr>
            <a:r>
              <a:rPr lang="en-US" sz="2000" dirty="0">
                <a:latin typeface="+mn-lt"/>
                <a:cs typeface="Times New Roman" pitchFamily="18" charset="0"/>
              </a:rPr>
              <a:t>H</a:t>
            </a:r>
            <a:r>
              <a:rPr lang="en-US" sz="2000" baseline="-25000" dirty="0">
                <a:latin typeface="+mn-lt"/>
                <a:cs typeface="Times New Roman" pitchFamily="18" charset="0"/>
              </a:rPr>
              <a:t>1</a:t>
            </a:r>
            <a:r>
              <a:rPr lang="en-US" sz="2000" dirty="0">
                <a:latin typeface="+mn-lt"/>
                <a:cs typeface="Times New Roman" pitchFamily="18" charset="0"/>
              </a:rPr>
              <a:t>: </a:t>
            </a:r>
            <a:r>
              <a:rPr lang="el-GR" sz="2000" dirty="0">
                <a:cs typeface="Arial" pitchFamily="34" charset="0"/>
              </a:rPr>
              <a:t>σ</a:t>
            </a:r>
            <a:r>
              <a:rPr lang="en-US" sz="2000" baseline="-25000" dirty="0">
                <a:cs typeface="Arial" pitchFamily="34" charset="0"/>
              </a:rPr>
              <a:t>1</a:t>
            </a:r>
            <a:r>
              <a:rPr lang="en-US" sz="2000" baseline="30000" dirty="0">
                <a:cs typeface="Arial" pitchFamily="34" charset="0"/>
              </a:rPr>
              <a:t>2</a:t>
            </a:r>
            <a:r>
              <a:rPr lang="en-US" sz="2000" dirty="0"/>
              <a:t> </a:t>
            </a:r>
            <a:r>
              <a:rPr lang="en-US" sz="2000" dirty="0">
                <a:cs typeface="Arial" pitchFamily="34" charset="0"/>
              </a:rPr>
              <a:t>≠ </a:t>
            </a:r>
            <a:r>
              <a:rPr lang="el-GR" sz="2000" dirty="0">
                <a:cs typeface="Arial" pitchFamily="34" charset="0"/>
              </a:rPr>
              <a:t>σ</a:t>
            </a:r>
            <a:r>
              <a:rPr lang="en-US" sz="2000" baseline="-25000" dirty="0">
                <a:cs typeface="Arial" pitchFamily="34" charset="0"/>
              </a:rPr>
              <a:t>2</a:t>
            </a:r>
            <a:r>
              <a:rPr lang="en-US" sz="2000" baseline="30000" dirty="0">
                <a:cs typeface="Arial" pitchFamily="34" charset="0"/>
              </a:rPr>
              <a:t>2 </a:t>
            </a:r>
            <a:r>
              <a:rPr lang="en-US" sz="2000" dirty="0">
                <a:latin typeface="+mn-lt"/>
                <a:cs typeface="Times New Roman" pitchFamily="18" charset="0"/>
              </a:rPr>
              <a:t>	</a:t>
            </a:r>
            <a:r>
              <a:rPr lang="en-US" sz="2000" dirty="0">
                <a:cs typeface="Times New Roman" pitchFamily="18" charset="0"/>
              </a:rPr>
              <a:t>F</a:t>
            </a:r>
            <a:r>
              <a:rPr lang="en-US" sz="2000" baseline="-25000" dirty="0">
                <a:cs typeface="Times New Roman" pitchFamily="18" charset="0"/>
              </a:rPr>
              <a:t>0</a:t>
            </a:r>
            <a:r>
              <a:rPr lang="en-US" sz="2000" dirty="0">
                <a:cs typeface="Times New Roman" pitchFamily="18" charset="0"/>
              </a:rPr>
              <a:t> </a:t>
            </a:r>
            <a:r>
              <a:rPr lang="en-US" sz="2000" dirty="0">
                <a:latin typeface="+mn-lt"/>
                <a:cs typeface="Times New Roman" pitchFamily="18" charset="0"/>
              </a:rPr>
              <a:t>&gt; F </a:t>
            </a:r>
            <a:r>
              <a:rPr lang="en-US" sz="2000" baseline="-25000" dirty="0">
                <a:latin typeface="+mn-lt"/>
                <a:cs typeface="Times New Roman" pitchFamily="18" charset="0"/>
              </a:rPr>
              <a:t>α/2,</a:t>
            </a:r>
            <a:r>
              <a:rPr lang="en-US" sz="2000" baseline="-25000" dirty="0">
                <a:cs typeface="Times New Roman" pitchFamily="18" charset="0"/>
              </a:rPr>
              <a:t> n1-1,n2-1   </a:t>
            </a:r>
            <a:r>
              <a:rPr lang="en-US" sz="2000" dirty="0">
                <a:cs typeface="Times New Roman" pitchFamily="18" charset="0"/>
              </a:rPr>
              <a:t>OR</a:t>
            </a:r>
            <a:r>
              <a:rPr lang="en-US" sz="2000" baseline="-25000" dirty="0">
                <a:cs typeface="Times New Roman" pitchFamily="18" charset="0"/>
              </a:rPr>
              <a:t>   </a:t>
            </a:r>
            <a:r>
              <a:rPr lang="en-US" sz="2000" dirty="0">
                <a:cs typeface="Times New Roman" pitchFamily="18" charset="0"/>
              </a:rPr>
              <a:t>F</a:t>
            </a:r>
            <a:r>
              <a:rPr lang="en-US" sz="2000" baseline="-25000" dirty="0">
                <a:cs typeface="Times New Roman" pitchFamily="18" charset="0"/>
              </a:rPr>
              <a:t>0</a:t>
            </a:r>
            <a:r>
              <a:rPr lang="en-US" sz="2000" dirty="0">
                <a:cs typeface="Times New Roman" pitchFamily="18" charset="0"/>
              </a:rPr>
              <a:t> &lt; F </a:t>
            </a:r>
            <a:r>
              <a:rPr lang="en-US" sz="2000" baseline="-25000" dirty="0">
                <a:cs typeface="Times New Roman" pitchFamily="18" charset="0"/>
              </a:rPr>
              <a:t>1-(α/2), n1-1,n2-1</a:t>
            </a:r>
            <a:r>
              <a:rPr lang="en-US" sz="2000" baseline="-25000" dirty="0">
                <a:latin typeface="+mn-lt"/>
                <a:cs typeface="Times New Roman" pitchFamily="18" charset="0"/>
              </a:rPr>
              <a:t> </a:t>
            </a:r>
          </a:p>
          <a:p>
            <a:pPr>
              <a:spcBef>
                <a:spcPts val="600"/>
              </a:spcBef>
              <a:spcAft>
                <a:spcPts val="600"/>
              </a:spcAft>
              <a:tabLst>
                <a:tab pos="2228850" algn="l"/>
              </a:tabLst>
              <a:defRPr/>
            </a:pPr>
            <a:r>
              <a:rPr lang="en-US" sz="2000" dirty="0">
                <a:latin typeface="+mn-lt"/>
                <a:cs typeface="Times New Roman" pitchFamily="18" charset="0"/>
              </a:rPr>
              <a:t>H</a:t>
            </a:r>
            <a:r>
              <a:rPr lang="en-US" sz="2000" baseline="-25000" dirty="0">
                <a:latin typeface="+mn-lt"/>
                <a:cs typeface="Times New Roman" pitchFamily="18" charset="0"/>
              </a:rPr>
              <a:t>1</a:t>
            </a:r>
            <a:r>
              <a:rPr lang="en-US" sz="2000" dirty="0">
                <a:latin typeface="+mn-lt"/>
                <a:cs typeface="Times New Roman" pitchFamily="18" charset="0"/>
              </a:rPr>
              <a:t>: </a:t>
            </a:r>
            <a:r>
              <a:rPr lang="el-GR" sz="2000" dirty="0">
                <a:cs typeface="Arial" pitchFamily="34" charset="0"/>
              </a:rPr>
              <a:t>σ</a:t>
            </a:r>
            <a:r>
              <a:rPr lang="en-US" sz="2000" baseline="-25000" dirty="0">
                <a:cs typeface="Arial" pitchFamily="34" charset="0"/>
              </a:rPr>
              <a:t>1</a:t>
            </a:r>
            <a:r>
              <a:rPr lang="en-US" sz="2000" baseline="30000" dirty="0">
                <a:cs typeface="Arial" pitchFamily="34" charset="0"/>
              </a:rPr>
              <a:t>2</a:t>
            </a:r>
            <a:r>
              <a:rPr lang="en-US" sz="2000" dirty="0"/>
              <a:t> </a:t>
            </a:r>
            <a:r>
              <a:rPr lang="en-US" sz="2000" dirty="0">
                <a:cs typeface="Arial" pitchFamily="34" charset="0"/>
              </a:rPr>
              <a:t>&gt; </a:t>
            </a:r>
            <a:r>
              <a:rPr lang="el-GR" sz="2000" dirty="0">
                <a:cs typeface="Arial" pitchFamily="34" charset="0"/>
              </a:rPr>
              <a:t>σ</a:t>
            </a:r>
            <a:r>
              <a:rPr lang="en-US" sz="2000" baseline="-25000" dirty="0">
                <a:cs typeface="Arial" pitchFamily="34" charset="0"/>
              </a:rPr>
              <a:t>2</a:t>
            </a:r>
            <a:r>
              <a:rPr lang="en-US" sz="2000" baseline="30000" dirty="0">
                <a:cs typeface="Arial" pitchFamily="34" charset="0"/>
              </a:rPr>
              <a:t>2 </a:t>
            </a:r>
            <a:r>
              <a:rPr lang="en-US" sz="2000" dirty="0">
                <a:latin typeface="+mn-lt"/>
                <a:cs typeface="Times New Roman" pitchFamily="18" charset="0"/>
              </a:rPr>
              <a:t>	</a:t>
            </a:r>
            <a:r>
              <a:rPr lang="en-US" sz="2000" dirty="0">
                <a:cs typeface="Times New Roman" pitchFamily="18" charset="0"/>
              </a:rPr>
              <a:t>F</a:t>
            </a:r>
            <a:r>
              <a:rPr lang="en-US" sz="2000" baseline="-25000" dirty="0">
                <a:cs typeface="Times New Roman" pitchFamily="18" charset="0"/>
              </a:rPr>
              <a:t>0</a:t>
            </a:r>
            <a:r>
              <a:rPr lang="en-US" sz="2000" dirty="0">
                <a:cs typeface="Times New Roman" pitchFamily="18" charset="0"/>
              </a:rPr>
              <a:t> &gt; F </a:t>
            </a:r>
            <a:r>
              <a:rPr lang="el-GR" sz="2000" baseline="-25000" dirty="0">
                <a:cs typeface="Times New Roman" pitchFamily="18" charset="0"/>
              </a:rPr>
              <a:t>α</a:t>
            </a:r>
            <a:r>
              <a:rPr lang="en-US" sz="2000" baseline="-25000" dirty="0">
                <a:cs typeface="Times New Roman" pitchFamily="18" charset="0"/>
              </a:rPr>
              <a:t>,n1-1,n2-1 </a:t>
            </a:r>
          </a:p>
          <a:p>
            <a:pPr>
              <a:spcBef>
                <a:spcPts val="600"/>
              </a:spcBef>
              <a:spcAft>
                <a:spcPts val="600"/>
              </a:spcAft>
              <a:tabLst>
                <a:tab pos="2228850" algn="l"/>
              </a:tabLst>
              <a:defRPr/>
            </a:pPr>
            <a:r>
              <a:rPr lang="en-US" sz="2000" dirty="0">
                <a:latin typeface="+mn-lt"/>
                <a:cs typeface="Times New Roman" pitchFamily="18" charset="0"/>
              </a:rPr>
              <a:t>H</a:t>
            </a:r>
            <a:r>
              <a:rPr lang="en-US" sz="2000" baseline="-25000" dirty="0">
                <a:latin typeface="+mn-lt"/>
                <a:cs typeface="Times New Roman" pitchFamily="18" charset="0"/>
              </a:rPr>
              <a:t>1</a:t>
            </a:r>
            <a:r>
              <a:rPr lang="en-US" sz="2000" dirty="0">
                <a:latin typeface="+mn-lt"/>
                <a:cs typeface="Times New Roman" pitchFamily="18" charset="0"/>
              </a:rPr>
              <a:t>: </a:t>
            </a:r>
            <a:r>
              <a:rPr lang="el-GR" sz="2000" dirty="0">
                <a:cs typeface="Arial" pitchFamily="34" charset="0"/>
              </a:rPr>
              <a:t>σ</a:t>
            </a:r>
            <a:r>
              <a:rPr lang="en-US" sz="2000" baseline="-25000" dirty="0">
                <a:cs typeface="Arial" pitchFamily="34" charset="0"/>
              </a:rPr>
              <a:t>1</a:t>
            </a:r>
            <a:r>
              <a:rPr lang="en-US" sz="2000" baseline="30000" dirty="0">
                <a:cs typeface="Arial" pitchFamily="34" charset="0"/>
              </a:rPr>
              <a:t>2</a:t>
            </a:r>
            <a:r>
              <a:rPr lang="en-US" sz="2000" dirty="0"/>
              <a:t> </a:t>
            </a:r>
            <a:r>
              <a:rPr lang="en-US" sz="2000" dirty="0">
                <a:cs typeface="Arial" pitchFamily="34" charset="0"/>
              </a:rPr>
              <a:t>&lt; </a:t>
            </a:r>
            <a:r>
              <a:rPr lang="el-GR" sz="2000" dirty="0">
                <a:cs typeface="Arial" pitchFamily="34" charset="0"/>
              </a:rPr>
              <a:t>σ</a:t>
            </a:r>
            <a:r>
              <a:rPr lang="en-US" sz="2000" baseline="-25000" dirty="0">
                <a:cs typeface="Arial" pitchFamily="34" charset="0"/>
              </a:rPr>
              <a:t>2</a:t>
            </a:r>
            <a:r>
              <a:rPr lang="en-US" sz="2000" baseline="30000" dirty="0">
                <a:cs typeface="Arial" pitchFamily="34" charset="0"/>
              </a:rPr>
              <a:t>2 </a:t>
            </a:r>
            <a:r>
              <a:rPr lang="en-US" sz="2000" dirty="0">
                <a:latin typeface="+mn-lt"/>
                <a:cs typeface="Times New Roman" pitchFamily="18" charset="0"/>
              </a:rPr>
              <a:t>	</a:t>
            </a:r>
            <a:r>
              <a:rPr lang="en-US" sz="2000" dirty="0">
                <a:cs typeface="Times New Roman" pitchFamily="18" charset="0"/>
              </a:rPr>
              <a:t>F</a:t>
            </a:r>
            <a:r>
              <a:rPr lang="en-US" sz="2000" baseline="-25000" dirty="0">
                <a:cs typeface="Times New Roman" pitchFamily="18" charset="0"/>
              </a:rPr>
              <a:t>0</a:t>
            </a:r>
            <a:r>
              <a:rPr lang="en-US" sz="2000" dirty="0">
                <a:cs typeface="Times New Roman" pitchFamily="18" charset="0"/>
              </a:rPr>
              <a:t> &lt; F </a:t>
            </a:r>
            <a:r>
              <a:rPr lang="en-US" sz="2000" baseline="-25000" dirty="0">
                <a:cs typeface="Times New Roman" pitchFamily="18" charset="0"/>
              </a:rPr>
              <a:t>1-</a:t>
            </a:r>
            <a:r>
              <a:rPr lang="el-GR" sz="2000" baseline="-25000" dirty="0">
                <a:cs typeface="Times New Roman" pitchFamily="18" charset="0"/>
              </a:rPr>
              <a:t>α</a:t>
            </a:r>
            <a:r>
              <a:rPr lang="en-US" sz="2000" baseline="-25000" dirty="0">
                <a:cs typeface="Times New Roman" pitchFamily="18" charset="0"/>
              </a:rPr>
              <a:t>,n1-1,n2-1  </a:t>
            </a:r>
            <a:endParaRPr lang="en-US" sz="2000" baseline="-25000" dirty="0">
              <a:latin typeface="+mn-lt"/>
              <a:cs typeface="Times New Roman" pitchFamily="18" charset="0"/>
            </a:endParaRPr>
          </a:p>
        </p:txBody>
      </p:sp>
      <p:graphicFrame>
        <p:nvGraphicFramePr>
          <p:cNvPr id="23554" name="Object 2"/>
          <p:cNvGraphicFramePr>
            <a:graphicFrameLocks noChangeAspect="1"/>
          </p:cNvGraphicFramePr>
          <p:nvPr/>
        </p:nvGraphicFramePr>
        <p:xfrm>
          <a:off x="381000" y="4271963"/>
          <a:ext cx="1143000" cy="979487"/>
        </p:xfrm>
        <a:graphic>
          <a:graphicData uri="http://schemas.openxmlformats.org/presentationml/2006/ole">
            <mc:AlternateContent xmlns:mc="http://schemas.openxmlformats.org/markup-compatibility/2006">
              <mc:Choice xmlns:v="urn:schemas-microsoft-com:vml" Requires="v">
                <p:oleObj spid="_x0000_s23598" name="Equation" r:id="rId4" imgW="533169" imgH="457002" progId="Equation.3">
                  <p:embed/>
                </p:oleObj>
              </mc:Choice>
              <mc:Fallback>
                <p:oleObj name="Equation" r:id="rId4" imgW="533169" imgH="457002"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271963"/>
                        <a:ext cx="1143000"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0" name="Slide Number Placeholder 7"/>
          <p:cNvSpPr>
            <a:spLocks noGrp="1"/>
          </p:cNvSpPr>
          <p:nvPr>
            <p:ph type="sldNum" sz="quarter" idx="12"/>
          </p:nvPr>
        </p:nvSpPr>
        <p:spPr>
          <a:noFill/>
        </p:spPr>
        <p:txBody>
          <a:bodyPr/>
          <a:lstStyle/>
          <a:p>
            <a:fld id="{7FCC80F7-A091-4255-A59B-2A254E6220EC}" type="slidenum">
              <a:rPr lang="en-US" smtClean="0"/>
              <a:pPr/>
              <a:t>97</a:t>
            </a:fld>
            <a:endParaRPr lang="en-US" smtClean="0"/>
          </a:p>
        </p:txBody>
      </p:sp>
      <p:sp>
        <p:nvSpPr>
          <p:cNvPr id="23561" name="Footer Placeholder 8"/>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381000" y="0"/>
            <a:ext cx="8458200" cy="1143000"/>
          </a:xfrm>
        </p:spPr>
        <p:txBody>
          <a:bodyPr/>
          <a:lstStyle/>
          <a:p>
            <a:pPr eaLnBrk="1" hangingPunct="1"/>
            <a:r>
              <a:rPr lang="en-US" sz="3600" smtClean="0"/>
              <a:t>Simple Experiments: Hypothesis Testing</a:t>
            </a:r>
          </a:p>
        </p:txBody>
      </p:sp>
      <p:sp>
        <p:nvSpPr>
          <p:cNvPr id="117763" name="Rectangle 3"/>
          <p:cNvSpPr>
            <a:spLocks noGrp="1" noChangeArrowheads="1"/>
          </p:cNvSpPr>
          <p:nvPr>
            <p:ph type="body" idx="1"/>
          </p:nvPr>
        </p:nvSpPr>
        <p:spPr>
          <a:xfrm>
            <a:off x="457200" y="1143000"/>
            <a:ext cx="8229600" cy="5029200"/>
          </a:xfrm>
        </p:spPr>
        <p:txBody>
          <a:bodyPr/>
          <a:lstStyle/>
          <a:p>
            <a:pPr eaLnBrk="1" hangingPunct="1">
              <a:spcBef>
                <a:spcPts val="600"/>
              </a:spcBef>
              <a:spcAft>
                <a:spcPts val="600"/>
              </a:spcAft>
              <a:buFontTx/>
              <a:buNone/>
            </a:pPr>
            <a:r>
              <a:rPr lang="en-US" sz="2800" b="1" smtClean="0">
                <a:solidFill>
                  <a:schemeClr val="accent2"/>
                </a:solidFill>
              </a:rPr>
              <a:t>How to know which test statistic to use?</a:t>
            </a:r>
          </a:p>
          <a:p>
            <a:pPr eaLnBrk="1" hangingPunct="1">
              <a:spcBef>
                <a:spcPts val="600"/>
              </a:spcBef>
              <a:spcAft>
                <a:spcPts val="600"/>
              </a:spcAft>
            </a:pPr>
            <a:r>
              <a:rPr lang="en-US" sz="2400" smtClean="0"/>
              <a:t>Single population or two populations?</a:t>
            </a:r>
          </a:p>
          <a:p>
            <a:pPr eaLnBrk="1" hangingPunct="1">
              <a:spcBef>
                <a:spcPts val="600"/>
              </a:spcBef>
              <a:spcAft>
                <a:spcPts val="600"/>
              </a:spcAft>
            </a:pPr>
            <a:r>
              <a:rPr lang="en-US" sz="2400" smtClean="0"/>
              <a:t>What is parameter of interest? </a:t>
            </a:r>
            <a:r>
              <a:rPr lang="en-US" sz="2400" smtClean="0">
                <a:cs typeface="Arial" pitchFamily="34" charset="0"/>
              </a:rPr>
              <a:t>µ or </a:t>
            </a:r>
            <a:r>
              <a:rPr lang="el-GR" sz="2400" smtClean="0">
                <a:cs typeface="Arial" pitchFamily="34" charset="0"/>
              </a:rPr>
              <a:t>σ</a:t>
            </a:r>
            <a:r>
              <a:rPr lang="en-US" sz="2400" baseline="30000" smtClean="0">
                <a:cs typeface="Arial" pitchFamily="34" charset="0"/>
              </a:rPr>
              <a:t>2</a:t>
            </a:r>
            <a:r>
              <a:rPr lang="en-US" sz="2400" smtClean="0">
                <a:cs typeface="Arial" pitchFamily="34" charset="0"/>
              </a:rPr>
              <a:t>?</a:t>
            </a:r>
            <a:endParaRPr lang="en-US" sz="2400" smtClean="0"/>
          </a:p>
          <a:p>
            <a:pPr lvl="1" eaLnBrk="1" hangingPunct="1">
              <a:spcBef>
                <a:spcPts val="600"/>
              </a:spcBef>
              <a:spcAft>
                <a:spcPts val="600"/>
              </a:spcAft>
            </a:pPr>
            <a:r>
              <a:rPr lang="en-US" sz="2000" smtClean="0"/>
              <a:t>If interested in mean, </a:t>
            </a:r>
            <a:r>
              <a:rPr lang="en-US" sz="2000" smtClean="0">
                <a:cs typeface="Arial" pitchFamily="34" charset="0"/>
              </a:rPr>
              <a:t>µ, of </a:t>
            </a:r>
            <a:r>
              <a:rPr lang="en-US" sz="2000" smtClean="0"/>
              <a:t>single population, </a:t>
            </a:r>
            <a:r>
              <a:rPr lang="en-US" sz="2000" smtClean="0">
                <a:cs typeface="Arial" pitchFamily="34" charset="0"/>
              </a:rPr>
              <a:t>is sample large? Or is sample small?</a:t>
            </a:r>
          </a:p>
          <a:p>
            <a:pPr lvl="1" eaLnBrk="1" hangingPunct="1">
              <a:spcBef>
                <a:spcPts val="600"/>
              </a:spcBef>
              <a:spcAft>
                <a:spcPts val="600"/>
              </a:spcAft>
            </a:pPr>
            <a:r>
              <a:rPr lang="en-US" sz="2000" smtClean="0"/>
              <a:t>If interested in comparing means, </a:t>
            </a:r>
            <a:r>
              <a:rPr lang="en-US" sz="2000" smtClean="0">
                <a:cs typeface="Arial" pitchFamily="34" charset="0"/>
              </a:rPr>
              <a:t>µ</a:t>
            </a:r>
            <a:r>
              <a:rPr lang="en-US" sz="2000" baseline="-25000" smtClean="0">
                <a:cs typeface="Arial" pitchFamily="34" charset="0"/>
              </a:rPr>
              <a:t>1</a:t>
            </a:r>
            <a:r>
              <a:rPr lang="en-US" sz="2000" smtClean="0">
                <a:cs typeface="Arial" pitchFamily="34" charset="0"/>
              </a:rPr>
              <a:t> vs µ</a:t>
            </a:r>
            <a:r>
              <a:rPr lang="en-US" sz="2000" baseline="-25000" smtClean="0">
                <a:cs typeface="Arial" pitchFamily="34" charset="0"/>
              </a:rPr>
              <a:t>2</a:t>
            </a:r>
            <a:r>
              <a:rPr lang="en-US" sz="2000" smtClean="0">
                <a:cs typeface="Arial" pitchFamily="34" charset="0"/>
              </a:rPr>
              <a:t>, of </a:t>
            </a:r>
            <a:r>
              <a:rPr lang="en-US" sz="2000" smtClean="0"/>
              <a:t>two populations with unknown variances (i.e. small samples), </a:t>
            </a:r>
            <a:r>
              <a:rPr lang="en-US" sz="2000" smtClean="0">
                <a:cs typeface="Arial" pitchFamily="34" charset="0"/>
              </a:rPr>
              <a:t>are population variances assumed to be the same (i.e. </a:t>
            </a:r>
            <a:r>
              <a:rPr lang="el-GR" sz="2000" smtClean="0">
                <a:cs typeface="Arial" pitchFamily="34" charset="0"/>
              </a:rPr>
              <a:t>σ</a:t>
            </a:r>
            <a:r>
              <a:rPr lang="en-US" sz="2000" baseline="30000" smtClean="0">
                <a:cs typeface="Arial" pitchFamily="34" charset="0"/>
              </a:rPr>
              <a:t>2</a:t>
            </a:r>
            <a:r>
              <a:rPr lang="en-US" sz="2000" baseline="-25000" smtClean="0">
                <a:cs typeface="Arial" pitchFamily="34" charset="0"/>
              </a:rPr>
              <a:t>1</a:t>
            </a:r>
            <a:r>
              <a:rPr lang="en-US" sz="2000" smtClean="0">
                <a:cs typeface="Arial" pitchFamily="34" charset="0"/>
              </a:rPr>
              <a:t> = </a:t>
            </a:r>
            <a:r>
              <a:rPr lang="el-GR" sz="2000" smtClean="0">
                <a:cs typeface="Arial" pitchFamily="34" charset="0"/>
              </a:rPr>
              <a:t>σ</a:t>
            </a:r>
            <a:r>
              <a:rPr lang="en-US" sz="2000" baseline="30000" smtClean="0">
                <a:cs typeface="Arial" pitchFamily="34" charset="0"/>
              </a:rPr>
              <a:t>2</a:t>
            </a:r>
            <a:r>
              <a:rPr lang="en-US" sz="2000" baseline="-25000" smtClean="0">
                <a:cs typeface="Arial" pitchFamily="34" charset="0"/>
              </a:rPr>
              <a:t>2</a:t>
            </a:r>
            <a:r>
              <a:rPr lang="en-US" sz="2000" smtClean="0">
                <a:cs typeface="Arial" pitchFamily="34" charset="0"/>
              </a:rPr>
              <a:t> )? Or different (i.e. </a:t>
            </a:r>
            <a:r>
              <a:rPr lang="el-GR" sz="2000" smtClean="0">
                <a:cs typeface="Arial" pitchFamily="34" charset="0"/>
              </a:rPr>
              <a:t>σ</a:t>
            </a:r>
            <a:r>
              <a:rPr lang="en-US" sz="2000" baseline="30000" smtClean="0">
                <a:cs typeface="Arial" pitchFamily="34" charset="0"/>
              </a:rPr>
              <a:t>2</a:t>
            </a:r>
            <a:r>
              <a:rPr lang="en-US" sz="2000" baseline="-25000" smtClean="0">
                <a:cs typeface="Arial" pitchFamily="34" charset="0"/>
              </a:rPr>
              <a:t>1</a:t>
            </a:r>
            <a:r>
              <a:rPr lang="en-US" sz="2000" smtClean="0">
                <a:cs typeface="Arial" pitchFamily="34" charset="0"/>
              </a:rPr>
              <a:t> ≠ </a:t>
            </a:r>
            <a:r>
              <a:rPr lang="el-GR" sz="2000" smtClean="0">
                <a:cs typeface="Arial" pitchFamily="34" charset="0"/>
              </a:rPr>
              <a:t>σ</a:t>
            </a:r>
            <a:r>
              <a:rPr lang="en-US" sz="2000" baseline="30000" smtClean="0">
                <a:cs typeface="Arial" pitchFamily="34" charset="0"/>
              </a:rPr>
              <a:t>2</a:t>
            </a:r>
            <a:r>
              <a:rPr lang="en-US" sz="2000" baseline="-25000" smtClean="0">
                <a:cs typeface="Arial" pitchFamily="34" charset="0"/>
              </a:rPr>
              <a:t>2</a:t>
            </a:r>
            <a:r>
              <a:rPr lang="en-US" sz="2000" smtClean="0">
                <a:cs typeface="Arial" pitchFamily="34" charset="0"/>
              </a:rPr>
              <a:t> )?</a:t>
            </a:r>
          </a:p>
          <a:p>
            <a:pPr eaLnBrk="1" hangingPunct="1">
              <a:spcBef>
                <a:spcPts val="600"/>
              </a:spcBef>
              <a:spcAft>
                <a:spcPts val="600"/>
              </a:spcAft>
            </a:pPr>
            <a:r>
              <a:rPr lang="en-US" sz="2400" smtClean="0"/>
              <a:t>One-sided or Two-sided test?</a:t>
            </a:r>
          </a:p>
          <a:p>
            <a:pPr lvl="2" eaLnBrk="1" hangingPunct="1">
              <a:spcBef>
                <a:spcPts val="600"/>
              </a:spcBef>
              <a:spcAft>
                <a:spcPts val="600"/>
              </a:spcAft>
            </a:pPr>
            <a:endParaRPr lang="en-US" sz="1800" smtClean="0">
              <a:cs typeface="Arial" pitchFamily="34" charset="0"/>
            </a:endParaRPr>
          </a:p>
        </p:txBody>
      </p:sp>
      <p:sp>
        <p:nvSpPr>
          <p:cNvPr id="117765" name="Slide Number Placeholder 4"/>
          <p:cNvSpPr>
            <a:spLocks noGrp="1"/>
          </p:cNvSpPr>
          <p:nvPr>
            <p:ph type="sldNum" sz="quarter" idx="12"/>
          </p:nvPr>
        </p:nvSpPr>
        <p:spPr>
          <a:noFill/>
        </p:spPr>
        <p:txBody>
          <a:bodyPr/>
          <a:lstStyle/>
          <a:p>
            <a:fld id="{9C2C7D46-E3C1-4130-8A90-DAD5FFF34A6F}" type="slidenum">
              <a:rPr lang="en-US" smtClean="0"/>
              <a:pPr/>
              <a:t>98</a:t>
            </a:fld>
            <a:endParaRPr lang="en-US" smtClean="0"/>
          </a:p>
        </p:txBody>
      </p:sp>
      <p:sp>
        <p:nvSpPr>
          <p:cNvPr id="117766" name="Footer Placeholder 5"/>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533400" y="0"/>
            <a:ext cx="8458200" cy="1143000"/>
          </a:xfrm>
        </p:spPr>
        <p:txBody>
          <a:bodyPr/>
          <a:lstStyle/>
          <a:p>
            <a:pPr eaLnBrk="1" hangingPunct="1"/>
            <a:r>
              <a:rPr lang="en-US" sz="3600" smtClean="0"/>
              <a:t>Simple Experiments: Hypothesis Testing</a:t>
            </a:r>
          </a:p>
        </p:txBody>
      </p:sp>
      <p:sp>
        <p:nvSpPr>
          <p:cNvPr id="118787" name="Rectangle 3"/>
          <p:cNvSpPr>
            <a:spLocks noGrp="1" noChangeArrowheads="1"/>
          </p:cNvSpPr>
          <p:nvPr>
            <p:ph type="body" idx="1"/>
          </p:nvPr>
        </p:nvSpPr>
        <p:spPr>
          <a:xfrm>
            <a:off x="228600" y="1524000"/>
            <a:ext cx="8763000" cy="5105400"/>
          </a:xfrm>
        </p:spPr>
        <p:txBody>
          <a:bodyPr/>
          <a:lstStyle/>
          <a:p>
            <a:pPr eaLnBrk="1" hangingPunct="1">
              <a:spcBef>
                <a:spcPts val="1200"/>
              </a:spcBef>
              <a:spcAft>
                <a:spcPts val="600"/>
              </a:spcAft>
              <a:buFontTx/>
              <a:buNone/>
            </a:pPr>
            <a:r>
              <a:rPr lang="en-US" sz="2400" smtClean="0"/>
              <a:t>Example</a:t>
            </a:r>
          </a:p>
          <a:p>
            <a:pPr eaLnBrk="1" hangingPunct="1">
              <a:spcBef>
                <a:spcPts val="1200"/>
              </a:spcBef>
              <a:spcAft>
                <a:spcPts val="600"/>
              </a:spcAft>
            </a:pPr>
            <a:r>
              <a:rPr lang="en-US" sz="2400" smtClean="0"/>
              <a:t>Two catalysts are being analyzed to determine how they affect the mean yield of a chemical process.  </a:t>
            </a:r>
          </a:p>
          <a:p>
            <a:pPr eaLnBrk="1" hangingPunct="1">
              <a:spcBef>
                <a:spcPts val="1200"/>
              </a:spcBef>
              <a:spcAft>
                <a:spcPts val="600"/>
              </a:spcAft>
            </a:pPr>
            <a:r>
              <a:rPr lang="en-US" sz="2400" smtClean="0"/>
              <a:t>Specifically, catalyst 1 is currently in use, but catalyst 2 is acceptable.  Since catalyst 2 is cheaper, it should be adopted, providing it does not change the process yield. </a:t>
            </a:r>
          </a:p>
          <a:p>
            <a:pPr eaLnBrk="1" hangingPunct="1">
              <a:spcBef>
                <a:spcPts val="1200"/>
              </a:spcBef>
              <a:spcAft>
                <a:spcPts val="600"/>
              </a:spcAft>
            </a:pPr>
            <a:r>
              <a:rPr lang="en-US" sz="2400" smtClean="0"/>
              <a:t>A test is run using each catalyst and the results follow.  Is there any difference between the mean yields of catalysts 1 and 2?</a:t>
            </a:r>
          </a:p>
        </p:txBody>
      </p:sp>
      <p:sp>
        <p:nvSpPr>
          <p:cNvPr id="118788" name="Slide Number Placeholder 3"/>
          <p:cNvSpPr>
            <a:spLocks noGrp="1"/>
          </p:cNvSpPr>
          <p:nvPr>
            <p:ph type="sldNum" sz="quarter" idx="12"/>
          </p:nvPr>
        </p:nvSpPr>
        <p:spPr>
          <a:noFill/>
        </p:spPr>
        <p:txBody>
          <a:bodyPr/>
          <a:lstStyle/>
          <a:p>
            <a:fld id="{928C3A26-4D04-4169-94A1-6BE60D5C1B1A}" type="slidenum">
              <a:rPr lang="en-US" smtClean="0"/>
              <a:pPr/>
              <a:t>99</a:t>
            </a:fld>
            <a:endParaRPr lang="en-US" smtClean="0"/>
          </a:p>
        </p:txBody>
      </p:sp>
      <p:sp>
        <p:nvSpPr>
          <p:cNvPr id="118789" name="Footer Placeholder 4"/>
          <p:cNvSpPr>
            <a:spLocks noGrp="1"/>
          </p:cNvSpPr>
          <p:nvPr>
            <p:ph type="ftr" sz="quarter" idx="11"/>
          </p:nvPr>
        </p:nvSpPr>
        <p:spPr>
          <a:noFill/>
        </p:spPr>
        <p:txBody>
          <a:bodyPr/>
          <a:lstStyle/>
          <a:p>
            <a:r>
              <a:rPr lang="de-DE" smtClean="0"/>
              <a:t>IE 563  Dr. Erin Gerber, P.E.,  UofL</a:t>
            </a:r>
            <a:endParaRPr lang="en-US" smtClean="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Box 2"/>
</p:tagLst>
</file>

<file path=ppt/tags/tag2.xml><?xml version="1.0" encoding="utf-8"?>
<p:tagLst xmlns:a="http://schemas.openxmlformats.org/drawingml/2006/main" xmlns:r="http://schemas.openxmlformats.org/officeDocument/2006/relationships" xmlns:p="http://schemas.openxmlformats.org/presentationml/2006/main">
  <p:tag name="IIW_TYPE_IMAGE" val="TextBox 2"/>
</p:tagLst>
</file>

<file path=ppt/tags/tag3.xml><?xml version="1.0" encoding="utf-8"?>
<p:tagLst xmlns:a="http://schemas.openxmlformats.org/drawingml/2006/main" xmlns:r="http://schemas.openxmlformats.org/officeDocument/2006/relationships" xmlns:p="http://schemas.openxmlformats.org/presentationml/2006/main">
  <p:tag name="IIW_TYPE_IMAGE" val="TextBox 2"/>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27992</TotalTime>
  <Words>19987</Words>
  <Application>Microsoft Office PowerPoint</Application>
  <PresentationFormat>On-screen Show (4:3)</PresentationFormat>
  <Paragraphs>3750</Paragraphs>
  <Slides>299</Slides>
  <Notes>119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299</vt:i4>
      </vt:variant>
    </vt:vector>
  </HeadingPairs>
  <TitlesOfParts>
    <vt:vector size="310" baseType="lpstr">
      <vt:lpstr>Arial</vt:lpstr>
      <vt:lpstr>Calibri</vt:lpstr>
      <vt:lpstr>Cambria Math</vt:lpstr>
      <vt:lpstr>Courier New</vt:lpstr>
      <vt:lpstr>Symbol</vt:lpstr>
      <vt:lpstr>Times New Roman</vt:lpstr>
      <vt:lpstr>Times New Roman PS</vt:lpstr>
      <vt:lpstr>TimesNewRomanPS</vt:lpstr>
      <vt:lpstr>Wingdings</vt:lpstr>
      <vt:lpstr>Default Design</vt:lpstr>
      <vt:lpstr>Equation</vt:lpstr>
      <vt:lpstr>IE 563 Experimental Design in Engineering</vt:lpstr>
      <vt:lpstr>References</vt:lpstr>
      <vt:lpstr>Minitab Software</vt:lpstr>
      <vt:lpstr>Chapter 1 Introduction to Designed Experiments</vt:lpstr>
      <vt:lpstr>What is Experimental Design?</vt:lpstr>
      <vt:lpstr>Random Experiments</vt:lpstr>
      <vt:lpstr>Why use Experimental Design?</vt:lpstr>
      <vt:lpstr>Objectives of the Experiment</vt:lpstr>
      <vt:lpstr>PowerPoint Presentation</vt:lpstr>
      <vt:lpstr>PowerPoint Presentation</vt:lpstr>
      <vt:lpstr>PowerPoint Presentation</vt:lpstr>
      <vt:lpstr>Design of Experiments (DOE)</vt:lpstr>
      <vt:lpstr>Potential Results of Designed Experiment</vt:lpstr>
      <vt:lpstr>Need for Statistical Analysis Cake Baking Example</vt:lpstr>
      <vt:lpstr>Cake Baking Example (cont.)</vt:lpstr>
      <vt:lpstr>Cake Baking Example (cont.)</vt:lpstr>
      <vt:lpstr>Cake Baking Example (cont.)</vt:lpstr>
      <vt:lpstr>Cake Baking Example (cont.)</vt:lpstr>
      <vt:lpstr>Cake Baking Example (cont.)</vt:lpstr>
      <vt:lpstr>Cake Baking Example (cont.)</vt:lpstr>
      <vt:lpstr>Cake Baking Example (cont.)</vt:lpstr>
      <vt:lpstr>3 Basic Principles of DOE</vt:lpstr>
      <vt:lpstr>DOE Steps</vt:lpstr>
      <vt:lpstr>Step 1. Problem Statement</vt:lpstr>
      <vt:lpstr>Step 2: Choose Response</vt:lpstr>
      <vt:lpstr>Step 3: Choose Factors and Levels</vt:lpstr>
      <vt:lpstr>Step 4: Perform Experiment</vt:lpstr>
      <vt:lpstr>Step 4: Perform Experiment (cont.)</vt:lpstr>
      <vt:lpstr>Step 5: Data Analysis</vt:lpstr>
      <vt:lpstr>Step 6: Conclusions and Recommendations</vt:lpstr>
      <vt:lpstr>Step 6: Conclusions and Recommendations (cont.)</vt:lpstr>
      <vt:lpstr>Four Eras in the History of DOE</vt:lpstr>
      <vt:lpstr>Chapter 2 Statistics Review</vt:lpstr>
      <vt:lpstr>Statistic Review</vt:lpstr>
      <vt:lpstr>Statistics</vt:lpstr>
      <vt:lpstr>Numerical Summaries of Data</vt:lpstr>
      <vt:lpstr>Numerical Summaries of Data</vt:lpstr>
      <vt:lpstr>Descriptive Statistics</vt:lpstr>
      <vt:lpstr>Descriptive Statistics</vt:lpstr>
      <vt:lpstr>Descriptive Statistics</vt:lpstr>
      <vt:lpstr>Descriptive Statistics</vt:lpstr>
      <vt:lpstr>Descriptive Statistics</vt:lpstr>
      <vt:lpstr>Descriptive Statistics</vt:lpstr>
      <vt:lpstr>Descriptive Statistics</vt:lpstr>
      <vt:lpstr>Descriptive Statistics</vt:lpstr>
      <vt:lpstr>Descriptive Statistics in Minitab</vt:lpstr>
      <vt:lpstr>Descriptive Statistics in Minitab</vt:lpstr>
      <vt:lpstr>Descriptive Statistics in Minitab</vt:lpstr>
      <vt:lpstr>Descriptive Statistics</vt:lpstr>
      <vt:lpstr>Histograms</vt:lpstr>
      <vt:lpstr>Histograms in Minitab</vt:lpstr>
      <vt:lpstr>Histograms in Minitab</vt:lpstr>
      <vt:lpstr>Probability Plots</vt:lpstr>
      <vt:lpstr>Probability Plots in Minitab</vt:lpstr>
      <vt:lpstr>Probability Plots in Minitab</vt:lpstr>
      <vt:lpstr>Probability Plots in Minitab</vt:lpstr>
      <vt:lpstr>Foot Length Sample</vt:lpstr>
      <vt:lpstr>Foot Length Sample</vt:lpstr>
      <vt:lpstr>Foot Length Sample</vt:lpstr>
      <vt:lpstr>How to use Sample</vt:lpstr>
      <vt:lpstr>Statistical Inference</vt:lpstr>
      <vt:lpstr>Sampling Distributions</vt:lpstr>
      <vt:lpstr>Sampling Distributions</vt:lpstr>
      <vt:lpstr>Sampling Distributions</vt:lpstr>
      <vt:lpstr>Sampling Distributions</vt:lpstr>
      <vt:lpstr>Confidence Intervals</vt:lpstr>
      <vt:lpstr>Confidence Intervals</vt:lpstr>
      <vt:lpstr>Confidence Intervals</vt:lpstr>
      <vt:lpstr>Confidence Intervals</vt:lpstr>
      <vt:lpstr>CI on the Mean, μ, for Large Sample</vt:lpstr>
      <vt:lpstr>Simple Experiments: CI</vt:lpstr>
      <vt:lpstr>Simple Experiments: CI</vt:lpstr>
      <vt:lpstr>Simple Experiments: CI</vt:lpstr>
      <vt:lpstr>Simple Experiments: CI</vt:lpstr>
      <vt:lpstr>Simple Experiments: CI</vt:lpstr>
      <vt:lpstr>Simple Experiments: CI</vt:lpstr>
      <vt:lpstr>Simple Experiments: CI</vt:lpstr>
      <vt:lpstr>Simple Experiments: CI</vt:lpstr>
      <vt:lpstr>Simple Experiments: CI</vt:lpstr>
      <vt:lpstr>Simple Experiments: CI</vt:lpstr>
      <vt:lpstr>Simple Experiments: CI</vt:lpstr>
      <vt:lpstr>CI and 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P-value</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Simple Experiments: Hypothesis Testing</vt:lpstr>
      <vt:lpstr>Relationship between Hypothesis Test and CI</vt:lpstr>
      <vt:lpstr>HW#1 here</vt:lpstr>
      <vt:lpstr>Simple Experiments and Design of Experiments</vt:lpstr>
      <vt:lpstr>What If There Are More Than Two Factor Levels?</vt:lpstr>
      <vt:lpstr>Single Factor Designed Experiment</vt:lpstr>
      <vt:lpstr>Single Factor Designed Experiment</vt:lpstr>
      <vt:lpstr>Chapter 3  The Analysis of Variance (ANOVA)</vt:lpstr>
      <vt:lpstr>The Analysis of Variance (ANOVA)</vt:lpstr>
      <vt:lpstr>The Analysis of Variance (ANOVA)</vt:lpstr>
      <vt:lpstr>The ANOVA Normality Assumption</vt:lpstr>
      <vt:lpstr>The Analysis of Variance (ANOVA)</vt:lpstr>
      <vt:lpstr>The Analysis of Variance (ANOVA)</vt:lpstr>
      <vt:lpstr>Total Variability: SSTotal</vt:lpstr>
      <vt:lpstr>Between Factor Level Variability: SSFactor</vt:lpstr>
      <vt:lpstr>Within Factor Level Variability (i.e. random error): SSError</vt:lpstr>
      <vt:lpstr>The Analysis of Variance (ANOVA)</vt:lpstr>
      <vt:lpstr>The Analysis of Variance (ANOVA)</vt:lpstr>
      <vt:lpstr>The Analysis of Variance (ANOVA)</vt:lpstr>
      <vt:lpstr>The Analysis of Variance (ANOVA)</vt:lpstr>
      <vt:lpstr>ANOVA Table</vt:lpstr>
      <vt:lpstr>ANOVA</vt:lpstr>
      <vt:lpstr>ANOVA Example</vt:lpstr>
      <vt:lpstr>ANOVA Example</vt:lpstr>
      <vt:lpstr>ANOVA Example</vt:lpstr>
      <vt:lpstr>ANOVA Example</vt:lpstr>
      <vt:lpstr>Cake Baking Example</vt:lpstr>
      <vt:lpstr>Cake Baking Example</vt:lpstr>
      <vt:lpstr>Cake Baking Example</vt:lpstr>
      <vt:lpstr>Cake Baking Example</vt:lpstr>
      <vt:lpstr>Post-ANOVA Comparison of Means</vt:lpstr>
      <vt:lpstr>Comparison Among Factor Level Means</vt:lpstr>
      <vt:lpstr>Comparison Among Factor Level Means</vt:lpstr>
      <vt:lpstr>Comparison Among Factor Level Means</vt:lpstr>
      <vt:lpstr>Comparison Among Factor Level Means</vt:lpstr>
      <vt:lpstr>Comparison Among Factor Level Means</vt:lpstr>
      <vt:lpstr>Comparison Among Factor Level Means</vt:lpstr>
      <vt:lpstr>Pairwise Comparisons</vt:lpstr>
      <vt:lpstr>Pairwise Comparisons</vt:lpstr>
      <vt:lpstr>ANOVA in Minitab</vt:lpstr>
      <vt:lpstr>ANOVA in Minitab</vt:lpstr>
      <vt:lpstr>ANOVA in Minitab</vt:lpstr>
      <vt:lpstr>p-value</vt:lpstr>
      <vt:lpstr>Minitab: Tukey procedure</vt:lpstr>
      <vt:lpstr>Minitab: Tukey Test</vt:lpstr>
      <vt:lpstr>Multiple Comparisons</vt:lpstr>
      <vt:lpstr>Minitab: Tukey Test</vt:lpstr>
      <vt:lpstr>Minitab: Tukey Test</vt:lpstr>
      <vt:lpstr>Minitab: Tukey Test</vt:lpstr>
      <vt:lpstr>Minitab: Tukey Grouping</vt:lpstr>
      <vt:lpstr>Minitab Demo Here</vt:lpstr>
      <vt:lpstr>Another example</vt:lpstr>
      <vt:lpstr>Problem 3-19 (cont.)</vt:lpstr>
      <vt:lpstr>HW#2 here</vt:lpstr>
      <vt:lpstr>ANOVA Model Adequacy Checking</vt:lpstr>
      <vt:lpstr>Model Adequacy Checking</vt:lpstr>
      <vt:lpstr>Model Adequacy Checking</vt:lpstr>
      <vt:lpstr>Model Adequacy Checking</vt:lpstr>
      <vt:lpstr>Model Adequacy Checking</vt:lpstr>
      <vt:lpstr>Model Adequacy Checking</vt:lpstr>
      <vt:lpstr>Residual Analysis Residuals normally distributed with mean of 0?</vt:lpstr>
      <vt:lpstr>Residual Analysis Nonnormal responses and transformations</vt:lpstr>
      <vt:lpstr>Residual Analysis Nonnormal responses and transformations</vt:lpstr>
      <vt:lpstr>Residual Analysis Nonnormal responses and transformations</vt:lpstr>
      <vt:lpstr>Residual Analysis Nonnormal responses and transformations</vt:lpstr>
      <vt:lpstr>Residual Analysis Nonnormal responses and transformations</vt:lpstr>
      <vt:lpstr>Residual Analysis Nonnormal responses and transformations</vt:lpstr>
      <vt:lpstr>Residual Analysis Nonnormal responses and transformations</vt:lpstr>
      <vt:lpstr>Residual Analysis Residuals independently distributed?</vt:lpstr>
      <vt:lpstr>Residual Analysis Residuals have constant variance?</vt:lpstr>
      <vt:lpstr>Residual Analysis nonconstant residual variance and transformations</vt:lpstr>
      <vt:lpstr>Residual Analysis nonconstant residual variance and transformations</vt:lpstr>
      <vt:lpstr>Residual Analysis</vt:lpstr>
      <vt:lpstr>Minitab residual analysis for blood coagulation example</vt:lpstr>
      <vt:lpstr>Minitab residual analysis for  problem 3-19 (Chemists)</vt:lpstr>
      <vt:lpstr>Regression Analysis</vt:lpstr>
      <vt:lpstr>Regression Analysis</vt:lpstr>
      <vt:lpstr>Regression Analysis</vt:lpstr>
      <vt:lpstr>Regression Analysis</vt:lpstr>
      <vt:lpstr>Regression Analysis</vt:lpstr>
      <vt:lpstr>Regression Analysis</vt:lpstr>
      <vt:lpstr>Simple Linear Regression</vt:lpstr>
      <vt:lpstr>Simple Linear Regression</vt:lpstr>
      <vt:lpstr>Simple Linear Regression </vt:lpstr>
      <vt:lpstr>Simple Linear Regression </vt:lpstr>
      <vt:lpstr>Simple Linear Regression</vt:lpstr>
      <vt:lpstr>Simple Linear Regression</vt:lpstr>
      <vt:lpstr>Simple Linear Regression</vt:lpstr>
      <vt:lpstr>Regression Analysis in Minitab</vt:lpstr>
      <vt:lpstr>Regression Analysis in Minitab</vt:lpstr>
      <vt:lpstr>Prediction of New Observations </vt:lpstr>
      <vt:lpstr>Prediction of New Observations </vt:lpstr>
      <vt:lpstr>Prediction of New Observations </vt:lpstr>
      <vt:lpstr>Regression Analysis in Minitab</vt:lpstr>
      <vt:lpstr>Regression Analysis in Minitab</vt:lpstr>
      <vt:lpstr>Regression Analysis in Minitab</vt:lpstr>
      <vt:lpstr>Regression Analysis</vt:lpstr>
      <vt:lpstr>Adequacy of the Regression Model </vt:lpstr>
      <vt:lpstr>Hypothesis Tests in Simple Linear Regression </vt:lpstr>
      <vt:lpstr>Hypothesis Tests in Simple Linear Regression</vt:lpstr>
      <vt:lpstr>Regression Analysis in Minitab</vt:lpstr>
      <vt:lpstr>ANOVA NOTES</vt:lpstr>
      <vt:lpstr>2 different ANOVAs</vt:lpstr>
      <vt:lpstr>Adequacy of the Regression Model </vt:lpstr>
      <vt:lpstr>Adequacy of the Regression Model</vt:lpstr>
      <vt:lpstr>Adequacy of the Regression Model </vt:lpstr>
      <vt:lpstr>Regression Analysis in Minitab</vt:lpstr>
      <vt:lpstr>Regression Analysis in Minitab</vt:lpstr>
      <vt:lpstr>R2 vs P-value</vt:lpstr>
      <vt:lpstr>Adequacy of the Regression Model </vt:lpstr>
      <vt:lpstr>Adequacy of the Regression Model </vt:lpstr>
      <vt:lpstr>Adequacy of the Regression Model </vt:lpstr>
      <vt:lpstr>Adequacy of the Regression Model </vt:lpstr>
      <vt:lpstr>Adequacy of the Regression Model </vt:lpstr>
      <vt:lpstr>ANOVA &amp; Regression Analysis</vt:lpstr>
      <vt:lpstr>Another example</vt:lpstr>
      <vt:lpstr>Concrete example</vt:lpstr>
      <vt:lpstr>Concrete example</vt:lpstr>
      <vt:lpstr>Concrete example: ANOVA Residual Analysis</vt:lpstr>
      <vt:lpstr>Concrete Example</vt:lpstr>
      <vt:lpstr>Concrete example: Regression  Residual Analysis</vt:lpstr>
      <vt:lpstr>More NOTES</vt:lpstr>
      <vt:lpstr>Concrete Example</vt:lpstr>
      <vt:lpstr>Another Example</vt:lpstr>
      <vt:lpstr>ANOVA</vt:lpstr>
      <vt:lpstr>Plot data in Minitab</vt:lpstr>
      <vt:lpstr>Find Regression Equation</vt:lpstr>
      <vt:lpstr>Regression residual analysis</vt:lpstr>
      <vt:lpstr>Predictions</vt:lpstr>
      <vt:lpstr>Predictions</vt:lpstr>
      <vt:lpstr>Another Example</vt:lpstr>
      <vt:lpstr>Truck Unload ANOVA</vt:lpstr>
      <vt:lpstr>Truck Unload Example  ANOVA Residual Analysis</vt:lpstr>
      <vt:lpstr>Truck Unload Example</vt:lpstr>
      <vt:lpstr>Truck Unload Example</vt:lpstr>
      <vt:lpstr>Truck Unload Example</vt:lpstr>
      <vt:lpstr>Truck Unload Example</vt:lpstr>
      <vt:lpstr>Multiple Linear Regression</vt:lpstr>
      <vt:lpstr>Multiple Linear Regression</vt:lpstr>
      <vt:lpstr>Multiple Linear Regression</vt:lpstr>
      <vt:lpstr>Truck Unload Example</vt:lpstr>
      <vt:lpstr>Truck Unload Example</vt:lpstr>
      <vt:lpstr>Truck Unload Example</vt:lpstr>
      <vt:lpstr>Minitab General Regression</vt:lpstr>
      <vt:lpstr>Truck Unload Example</vt:lpstr>
      <vt:lpstr>Truck Unload Example Regression Residual Analysis</vt:lpstr>
      <vt:lpstr>Truck Unload Example</vt:lpstr>
      <vt:lpstr>Truck Unload Example</vt:lpstr>
      <vt:lpstr>Regression Analysis</vt:lpstr>
      <vt:lpstr>Choice of Sample Size</vt:lpstr>
      <vt:lpstr>Choice of Sample Size</vt:lpstr>
      <vt:lpstr>Choice of Sample Size</vt:lpstr>
      <vt:lpstr>Choice of Sample Size</vt:lpstr>
      <vt:lpstr>Choice of Sample Size</vt:lpstr>
      <vt:lpstr>Choice of Sample Size</vt:lpstr>
      <vt:lpstr>Choice of Sample Size</vt:lpstr>
      <vt:lpstr>Choice of Sample Size</vt:lpstr>
      <vt:lpstr>Choice of Sample Size</vt:lpstr>
      <vt:lpstr>Choice of Sample Size</vt:lpstr>
      <vt:lpstr>Nonparametric Test</vt:lpstr>
      <vt:lpstr>Nonparametric Test</vt:lpstr>
      <vt:lpstr>Kruskal-Wallis Test</vt:lpstr>
      <vt:lpstr>Kruskal-Wallis Test</vt:lpstr>
      <vt:lpstr>Kruskal-Wallis Test</vt:lpstr>
      <vt:lpstr>Circuit Noise Example</vt:lpstr>
      <vt:lpstr>Circuit Noise Example</vt:lpstr>
      <vt:lpstr>Circuit Noise Example</vt:lpstr>
      <vt:lpstr>Circuit Noise Example</vt:lpstr>
      <vt:lpstr>Circuit Noise Example</vt:lpstr>
      <vt:lpstr>Circuit Noise Example</vt:lpstr>
      <vt:lpstr>Circuit Noise Example</vt:lpstr>
      <vt:lpstr>Circuit Noise Example</vt:lpstr>
      <vt:lpstr>Circuit Noise Example</vt:lpstr>
      <vt:lpstr>Circuit Noise Example</vt:lpstr>
      <vt:lpstr>Circuit Noise Example</vt:lpstr>
      <vt:lpstr>HW#3 here</vt:lpstr>
      <vt:lpstr>Test #1</vt:lpstr>
      <vt:lpstr>Topics on Test #1</vt:lpstr>
    </vt:vector>
  </TitlesOfParts>
  <Company>University of Louisville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 563 Experimental Design in Engineering</dc:title>
  <dc:creator>dePuy</dc:creator>
  <cp:lastModifiedBy>Gerber,Erin Lynn</cp:lastModifiedBy>
  <cp:revision>1737</cp:revision>
  <dcterms:created xsi:type="dcterms:W3CDTF">2005-05-18T14:28:10Z</dcterms:created>
  <dcterms:modified xsi:type="dcterms:W3CDTF">2016-07-28T14:46:59Z</dcterms:modified>
</cp:coreProperties>
</file>